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5" r:id="rId9"/>
    <p:sldId id="266" r:id="rId10"/>
    <p:sldId id="267" r:id="rId11"/>
    <p:sldId id="263" r:id="rId12"/>
    <p:sldId id="282" r:id="rId13"/>
    <p:sldId id="264" r:id="rId14"/>
    <p:sldId id="268" r:id="rId15"/>
    <p:sldId id="269" r:id="rId16"/>
    <p:sldId id="270" r:id="rId17"/>
    <p:sldId id="283" r:id="rId18"/>
    <p:sldId id="262" r:id="rId19"/>
    <p:sldId id="280" r:id="rId20"/>
    <p:sldId id="281" r:id="rId21"/>
    <p:sldId id="277" r:id="rId22"/>
    <p:sldId id="276" r:id="rId23"/>
    <p:sldId id="271" r:id="rId24"/>
    <p:sldId id="274" r:id="rId25"/>
    <p:sldId id="273" r:id="rId26"/>
    <p:sldId id="272" r:id="rId27"/>
    <p:sldId id="278" r:id="rId28"/>
    <p:sldId id="284" r:id="rId29"/>
    <p:sldId id="285" r:id="rId30"/>
    <p:sldId id="279" r:id="rId3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8AC1-2860-4270-1460-4B0CE1626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14DAE-1CEF-47B4-00B8-AB064473D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083F1-55F2-D326-F517-2F216E8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AD50E-CBC1-7C64-7ADA-1F29E2E2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54FC1-2A73-7244-B97E-4D2C4429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8113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79EC-5FD4-CEAE-E05D-701A82E0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3DF5F-A0E2-5822-6038-1C9AF4080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B586E-B11B-74F1-7224-599ECBF2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7C8FA-8DAC-ABE3-72FC-2C9B8F2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B44B8-4B4A-D4C3-29C2-C961CAA4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1451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3FE68-16A5-B015-43FC-73EDBC102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C4AA9-A149-2AFA-35F9-4AF205901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D72DB-8DAF-C3AC-1A39-62D5F19A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60FC1-3F7E-46DD-2234-02470659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823-6135-F8B1-A31D-6C7A334F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8177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300CD-1D36-87D7-2C45-B91B8C5C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03F7-5E10-51EC-9C2E-807E31756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2A352-13B1-5A64-C3CE-671E0E9A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59F0D-C8A8-59A8-1470-CB90DFB4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8C922-8517-0265-2242-E0AD0180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3596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1FD3-2E63-2ACF-AAFD-9F178D3A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B9A14-B73F-1788-C6A9-9C4A5CBA8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FC817-D228-5786-5782-6D5E761A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E6984-FD8A-875E-5241-6BD85000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2345-F486-BB77-6102-394E2CE5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86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90FA-7CA1-C845-54CF-3BC2CC1B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49236-315C-70AC-5607-FA03DD5E5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8AD91-108B-ADB4-BC6B-DCF73C9CD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783BE-A5AE-104F-913B-D27C8A0B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3100E-69F5-3F15-B098-35B26F71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B2096-7C99-B39C-ED35-890E9A38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921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E1A97-94EA-4EDD-37D4-779918D73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FBB2E-C7A2-162F-B6C5-49FBC638A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CC20B-8F05-F01C-9926-2F0130D2E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81796-B891-604D-1B56-49E240C3A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B8A7C-31E3-CEED-6F7E-AFEC1AB02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52C480-6C02-59E5-456D-1AFA040B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DC504-0DD5-EC16-66A8-FCE5EA18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DE842-DF8B-4209-0AFD-3827BC19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1861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E7AB4-B592-E993-BD6D-71C7FEA2B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A0EB2-8081-1C2E-3669-B98E2F10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CC903-3D85-1349-D811-9FB0B7E1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E9506-1777-3699-CBA9-22B1667E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7403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EBEFA-61F1-C700-E6D5-114F568E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B972D-2989-0948-5240-67384172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732E2-2C95-51B5-C15E-E1C7270D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811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D4B9-C22B-EF4F-5E34-B911C577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748F5-8C3B-5D26-3F90-FA28799BF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8865E-2E95-C215-8B3A-954A797CA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92CC4-1E5F-8809-0A41-3CDA6D3B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81ACC-40E1-1DD5-82EC-C03705D5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7BB19-87A2-C68C-DBDD-C72A8AB0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9332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8DFD-AC60-DD10-0C26-D6903EA1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9D78F8-7C1E-CEFE-C768-6346EB5B5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D4C3E-115C-E47E-5F9E-B9A5173E0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48579-FDD9-0061-103B-7987495B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E37B7-ED7B-1B56-B03B-C5FEEFCA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4CE1E-DD49-0F3D-E16B-63444882E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876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38E4B-25E7-7465-DB43-FA4EC1D6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62477-4223-EB75-1271-15869022A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2951B-57DD-1E54-A5E9-FB485E75A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87418-684D-44B4-89AB-B8C469DE6B5A}" type="datetimeFigureOut">
              <a:rPr lang="en-BE" smtClean="0"/>
              <a:t>23/09/2023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EA92-B62D-92C1-6076-360048D07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F6FF2-5A91-40C6-B78A-DE8CF21F0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C4493-150D-4412-BAFC-4F3A0D0917E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887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satnogs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7" Type="http://schemas.openxmlformats.org/officeDocument/2006/relationships/image" Target="../media/image11.jp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https://satnogs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nogs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7" Type="http://schemas.openxmlformats.org/officeDocument/2006/relationships/image" Target="../media/image14.jp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hyperlink" Target="https://satnogs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7" Type="http://schemas.openxmlformats.org/officeDocument/2006/relationships/hyperlink" Target="https://satnogs.org/documentation/projects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satnogs.org/SatNOGS_Rotator_v3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satnog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7" Type="http://schemas.openxmlformats.org/officeDocument/2006/relationships/image" Target="../media/image17.jp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satnogs.org/Software_Defined_Radio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satnog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7" Type="http://schemas.openxmlformats.org/officeDocument/2006/relationships/hyperlink" Target="https://gitlab.com/librespacefoundation/satnogs/satnogs-pi-gen/-/tags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satnogs.org/Raspberry_Pi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satnog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hyperlink" Target="https://satnogs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ebp"/><Relationship Id="rId2" Type="http://schemas.openxmlformats.org/officeDocument/2006/relationships/hyperlink" Target="https://network.satnog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satnogs.org/" TargetMode="External"/><Relationship Id="rId4" Type="http://schemas.openxmlformats.org/officeDocument/2006/relationships/hyperlink" Target="https://libre.spac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satnogs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ebp"/><Relationship Id="rId2" Type="http://schemas.openxmlformats.org/officeDocument/2006/relationships/hyperlink" Target="https://manifesto.libre.space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e.spac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satnogs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satnogs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satnogs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ebp"/><Relationship Id="rId2" Type="http://schemas.openxmlformats.org/officeDocument/2006/relationships/hyperlink" Target="https://db.satnog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satnogs.org/" TargetMode="External"/><Relationship Id="rId4" Type="http://schemas.openxmlformats.org/officeDocument/2006/relationships/hyperlink" Target="https://libre.space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libre.space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satnogs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ebp"/><Relationship Id="rId2" Type="http://schemas.openxmlformats.org/officeDocument/2006/relationships/hyperlink" Target="https://dashboard.satnog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satnogs.org/" TargetMode="External"/><Relationship Id="rId4" Type="http://schemas.openxmlformats.org/officeDocument/2006/relationships/hyperlink" Target="https://libre.spac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satnogs.org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ebp"/><Relationship Id="rId3" Type="http://schemas.openxmlformats.org/officeDocument/2006/relationships/hyperlink" Target="https://app.element.io/#/room/#satnogs-dev:matrix.org" TargetMode="External"/><Relationship Id="rId7" Type="http://schemas.openxmlformats.org/officeDocument/2006/relationships/hyperlink" Target="https://satnogs.org/" TargetMode="External"/><Relationship Id="rId2" Type="http://schemas.openxmlformats.org/officeDocument/2006/relationships/hyperlink" Target="https://app.element.io/#/room/#satnogs:matrix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e.space/" TargetMode="External"/><Relationship Id="rId5" Type="http://schemas.openxmlformats.org/officeDocument/2006/relationships/hyperlink" Target="https://gitlab.com/librespacefoundation" TargetMode="External"/><Relationship Id="rId4" Type="http://schemas.openxmlformats.org/officeDocument/2006/relationships/hyperlink" Target="https://community.libre.spac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satnogs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s://satnog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nogs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eb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satnogs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nog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satnog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.space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satnog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EF5D2-054E-DCE1-11C6-985699A1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57" y="2801905"/>
            <a:ext cx="101092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80E027-96A8-72A1-C62A-4EF3F25FDB8E}"/>
              </a:ext>
            </a:extLst>
          </p:cNvPr>
          <p:cNvSpPr txBox="1"/>
          <p:nvPr/>
        </p:nvSpPr>
        <p:spPr>
          <a:xfrm>
            <a:off x="5386511" y="4614333"/>
            <a:ext cx="2334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ON3DEX Julien</a:t>
            </a:r>
            <a:endParaRPr lang="en-B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3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051DE8-DF68-DB90-5653-E9EFE2994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9" y="732632"/>
            <a:ext cx="9844381" cy="5537465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4606D5-65D4-EA35-02CE-09937EBE6847}"/>
              </a:ext>
            </a:extLst>
          </p:cNvPr>
          <p:cNvCxnSpPr>
            <a:cxnSpLocks/>
          </p:cNvCxnSpPr>
          <p:nvPr/>
        </p:nvCxnSpPr>
        <p:spPr>
          <a:xfrm flipH="1">
            <a:off x="4495800" y="1896533"/>
            <a:ext cx="762000" cy="94026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B9ED16-B549-3834-C84C-1D979B0AB76C}"/>
              </a:ext>
            </a:extLst>
          </p:cNvPr>
          <p:cNvCxnSpPr>
            <a:cxnSpLocks/>
          </p:cNvCxnSpPr>
          <p:nvPr/>
        </p:nvCxnSpPr>
        <p:spPr>
          <a:xfrm>
            <a:off x="2870200" y="3501364"/>
            <a:ext cx="304800" cy="129923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847010F-2850-E966-DACB-48FF5B4C7E5D}"/>
              </a:ext>
            </a:extLst>
          </p:cNvPr>
          <p:cNvSpPr txBox="1"/>
          <p:nvPr/>
        </p:nvSpPr>
        <p:spPr>
          <a:xfrm>
            <a:off x="5342467" y="158326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cm</a:t>
            </a:r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F20B99-E846-8EF6-BC3D-4640F6D84A6D}"/>
              </a:ext>
            </a:extLst>
          </p:cNvPr>
          <p:cNvSpPr txBox="1"/>
          <p:nvPr/>
        </p:nvSpPr>
        <p:spPr>
          <a:xfrm>
            <a:off x="2751667" y="31242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9332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02"/>
            <a:ext cx="10515600" cy="374475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Antenne</a:t>
            </a:r>
            <a:endParaRPr lang="en-US" dirty="0"/>
          </a:p>
          <a:p>
            <a:r>
              <a:rPr lang="en-US" dirty="0" err="1"/>
              <a:t>Filtre</a:t>
            </a:r>
            <a:r>
              <a:rPr lang="en-US" dirty="0"/>
              <a:t> passe </a:t>
            </a:r>
            <a:r>
              <a:rPr lang="en-US" dirty="0" err="1"/>
              <a:t>bande</a:t>
            </a:r>
            <a:r>
              <a:rPr lang="en-US" dirty="0"/>
              <a:t> (</a:t>
            </a:r>
            <a:r>
              <a:rPr lang="en-US" dirty="0" err="1"/>
              <a:t>optionnel</a:t>
            </a:r>
            <a:r>
              <a:rPr lang="en-US" dirty="0"/>
              <a:t>)</a:t>
            </a:r>
          </a:p>
          <a:p>
            <a:r>
              <a:rPr lang="en-US" dirty="0"/>
              <a:t>LNA (</a:t>
            </a:r>
            <a:r>
              <a:rPr lang="en-US" dirty="0" err="1"/>
              <a:t>optionnel</a:t>
            </a:r>
            <a:r>
              <a:rPr lang="en-US" dirty="0"/>
              <a:t>)</a:t>
            </a:r>
          </a:p>
          <a:p>
            <a:r>
              <a:rPr lang="en-US" dirty="0"/>
              <a:t>Coax</a:t>
            </a:r>
          </a:p>
          <a:p>
            <a:r>
              <a:rPr lang="en-US" dirty="0" err="1"/>
              <a:t>Moteur</a:t>
            </a:r>
            <a:r>
              <a:rPr lang="en-US" dirty="0"/>
              <a:t> (Az-El rotator)(</a:t>
            </a:r>
            <a:r>
              <a:rPr lang="en-US" dirty="0" err="1"/>
              <a:t>optionnel</a:t>
            </a:r>
            <a:r>
              <a:rPr lang="en-US" dirty="0"/>
              <a:t>)</a:t>
            </a:r>
          </a:p>
          <a:p>
            <a:r>
              <a:rPr lang="en-US" dirty="0"/>
              <a:t>Un dongle SDR</a:t>
            </a:r>
          </a:p>
          <a:p>
            <a:r>
              <a:rPr lang="en-US" dirty="0"/>
              <a:t>Un </a:t>
            </a:r>
            <a:r>
              <a:rPr lang="en-US" dirty="0" err="1"/>
              <a:t>ordinateur</a:t>
            </a:r>
            <a:r>
              <a:rPr lang="en-US" dirty="0"/>
              <a:t> avec le client </a:t>
            </a:r>
            <a:r>
              <a:rPr lang="en-US" dirty="0" err="1"/>
              <a:t>SatNOGS</a:t>
            </a:r>
            <a:endParaRPr lang="en-US" dirty="0"/>
          </a:p>
          <a:p>
            <a:r>
              <a:rPr lang="en-US" dirty="0"/>
              <a:t>Une </a:t>
            </a:r>
            <a:r>
              <a:rPr lang="en-US" dirty="0" err="1"/>
              <a:t>connexion</a:t>
            </a:r>
            <a:r>
              <a:rPr lang="en-US" dirty="0"/>
              <a:t> internet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F3123-0C07-0125-43D2-72D92B143BAA}"/>
              </a:ext>
            </a:extLst>
          </p:cNvPr>
          <p:cNvSpPr txBox="1"/>
          <p:nvPr/>
        </p:nvSpPr>
        <p:spPr>
          <a:xfrm>
            <a:off x="951722" y="1110343"/>
            <a:ext cx="25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Ground station :</a:t>
            </a:r>
            <a:endParaRPr lang="en-BE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B7CB13-A06D-DDE1-05C8-04231CBF3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06" y="276373"/>
            <a:ext cx="4204996" cy="3152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D6643-1F0B-C25F-A2B0-E50BAB039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94" y="2450069"/>
            <a:ext cx="4527153" cy="3237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B2038E-76DC-E578-9152-DED6A5744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34" y="4027787"/>
            <a:ext cx="2026220" cy="270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6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02"/>
            <a:ext cx="10515600" cy="37447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CW</a:t>
            </a:r>
          </a:p>
          <a:p>
            <a:r>
              <a:rPr lang="en-US" dirty="0"/>
              <a:t>APT</a:t>
            </a:r>
          </a:p>
          <a:p>
            <a:r>
              <a:rPr lang="en-US" dirty="0"/>
              <a:t>DUV</a:t>
            </a:r>
          </a:p>
          <a:p>
            <a:r>
              <a:rPr lang="en-US" dirty="0"/>
              <a:t>APRS1200 and APRS9600</a:t>
            </a:r>
          </a:p>
          <a:p>
            <a:r>
              <a:rPr lang="en-US" dirty="0"/>
              <a:t>IEEE 802.15.4</a:t>
            </a:r>
          </a:p>
          <a:p>
            <a:r>
              <a:rPr lang="en-US" dirty="0"/>
              <a:t>BPSK(1200-19200)</a:t>
            </a:r>
          </a:p>
          <a:p>
            <a:r>
              <a:rPr lang="en-US" dirty="0"/>
              <a:t>FSK(1200-19200)</a:t>
            </a:r>
          </a:p>
          <a:p>
            <a:r>
              <a:rPr lang="en-US" dirty="0"/>
              <a:t>MSK(1200-19200)</a:t>
            </a:r>
          </a:p>
          <a:p>
            <a:r>
              <a:rPr lang="en-US" dirty="0"/>
              <a:t>AFSK(1200-9600)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F3123-0C07-0125-43D2-72D92B143BAA}"/>
              </a:ext>
            </a:extLst>
          </p:cNvPr>
          <p:cNvSpPr txBox="1"/>
          <p:nvPr/>
        </p:nvSpPr>
        <p:spPr>
          <a:xfrm>
            <a:off x="951722" y="1110343"/>
            <a:ext cx="25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Ground station :</a:t>
            </a:r>
            <a:endParaRPr lang="en-BE" sz="2800" dirty="0"/>
          </a:p>
        </p:txBody>
      </p:sp>
    </p:spTree>
    <p:extLst>
      <p:ext uri="{BB962C8B-B14F-4D97-AF65-F5344CB8AC3E}">
        <p14:creationId xmlns:p14="http://schemas.microsoft.com/office/powerpoint/2010/main" val="105781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708B9-034A-AF20-1257-276D21A6DD9A}"/>
              </a:ext>
            </a:extLst>
          </p:cNvPr>
          <p:cNvSpPr txBox="1"/>
          <p:nvPr/>
        </p:nvSpPr>
        <p:spPr>
          <a:xfrm>
            <a:off x="939800" y="1113178"/>
            <a:ext cx="174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Antennes</a:t>
            </a:r>
            <a:r>
              <a:rPr lang="en-US" sz="2800" dirty="0"/>
              <a:t> :</a:t>
            </a:r>
            <a:endParaRPr lang="en-BE" sz="2800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2FC342A-92EE-B70D-A8BB-ACE88FDD9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9" y="1996625"/>
            <a:ext cx="5608344" cy="3748197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9A6EC2-9381-D57D-ABC6-1A56B040D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71" y="2393765"/>
            <a:ext cx="4998820" cy="3928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1F57AA-B19F-4978-D47A-2BD13BB25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35" y="128587"/>
            <a:ext cx="5523887" cy="45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0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703"/>
            <a:ext cx="5010538" cy="2148698"/>
          </a:xfrm>
        </p:spPr>
        <p:txBody>
          <a:bodyPr/>
          <a:lstStyle/>
          <a:p>
            <a:r>
              <a:rPr lang="en-US" dirty="0" err="1"/>
              <a:t>Nécessaire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antenne</a:t>
            </a:r>
            <a:r>
              <a:rPr lang="en-US" dirty="0"/>
              <a:t> </a:t>
            </a:r>
            <a:r>
              <a:rPr lang="en-US" dirty="0" err="1"/>
              <a:t>directionnelle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utilisée</a:t>
            </a:r>
            <a:endParaRPr lang="en-US" dirty="0"/>
          </a:p>
          <a:p>
            <a:r>
              <a:rPr lang="en-US" dirty="0" err="1"/>
              <a:t>HamLib</a:t>
            </a:r>
            <a:endParaRPr lang="en-US" dirty="0"/>
          </a:p>
          <a:p>
            <a:r>
              <a:rPr lang="en-US" dirty="0" err="1"/>
              <a:t>Construisez</a:t>
            </a:r>
            <a:r>
              <a:rPr lang="en-US" dirty="0"/>
              <a:t> le </a:t>
            </a:r>
            <a:r>
              <a:rPr lang="en-US" dirty="0" err="1"/>
              <a:t>vôtre</a:t>
            </a:r>
            <a:r>
              <a:rPr lang="en-US" dirty="0"/>
              <a:t>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50C76-957F-8F71-BA93-FB9B4C5F5FAF}"/>
              </a:ext>
            </a:extLst>
          </p:cNvPr>
          <p:cNvSpPr txBox="1"/>
          <p:nvPr/>
        </p:nvSpPr>
        <p:spPr>
          <a:xfrm>
            <a:off x="838200" y="10120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Moteur</a:t>
            </a:r>
            <a:r>
              <a:rPr lang="en-US" sz="2800" dirty="0"/>
              <a:t> (Az-El rotator)</a:t>
            </a:r>
            <a:endParaRPr lang="en-BE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E7C2F5-68BD-6B59-90F1-3F54FB5ED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64" y="541176"/>
            <a:ext cx="4426710" cy="55190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4377D5-3342-1FDC-5B2D-906B643B726E}"/>
              </a:ext>
            </a:extLst>
          </p:cNvPr>
          <p:cNvSpPr txBox="1"/>
          <p:nvPr/>
        </p:nvSpPr>
        <p:spPr>
          <a:xfrm>
            <a:off x="824722" y="3952118"/>
            <a:ext cx="5010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6"/>
              </a:rPr>
              <a:t>https://wiki.satnogs.org/SatNOGS_Rotator_v3</a:t>
            </a:r>
            <a:endParaRPr lang="en-B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FFFF4-D5CB-2EA6-1001-F80A23BB660D}"/>
              </a:ext>
            </a:extLst>
          </p:cNvPr>
          <p:cNvSpPr txBox="1"/>
          <p:nvPr/>
        </p:nvSpPr>
        <p:spPr>
          <a:xfrm>
            <a:off x="838199" y="4478923"/>
            <a:ext cx="483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7"/>
              </a:rPr>
              <a:t>https://satnogs.org/documentation/projects</a:t>
            </a:r>
            <a:endParaRPr lang="en-BE" sz="2000" dirty="0"/>
          </a:p>
        </p:txBody>
      </p:sp>
    </p:spTree>
    <p:extLst>
      <p:ext uri="{BB962C8B-B14F-4D97-AF65-F5344CB8AC3E}">
        <p14:creationId xmlns:p14="http://schemas.microsoft.com/office/powerpoint/2010/main" val="2019058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3702"/>
            <a:ext cx="6247805" cy="2859897"/>
          </a:xfrm>
        </p:spPr>
        <p:txBody>
          <a:bodyPr>
            <a:normAutofit/>
          </a:bodyPr>
          <a:lstStyle/>
          <a:p>
            <a:r>
              <a:rPr lang="en-US" dirty="0"/>
              <a:t>Support de gnu-radio (gr-soapy)</a:t>
            </a:r>
          </a:p>
          <a:p>
            <a:pPr lvl="1"/>
            <a:r>
              <a:rPr lang="en-US" dirty="0"/>
              <a:t>RTL-SDR</a:t>
            </a:r>
          </a:p>
          <a:p>
            <a:pPr lvl="1"/>
            <a:r>
              <a:rPr lang="en-US" dirty="0" err="1"/>
              <a:t>AirSpy</a:t>
            </a:r>
            <a:endParaRPr lang="en-US" dirty="0"/>
          </a:p>
          <a:p>
            <a:pPr lvl="1"/>
            <a:r>
              <a:rPr lang="en-US" dirty="0"/>
              <a:t>USRP B200</a:t>
            </a:r>
          </a:p>
          <a:p>
            <a:pPr lvl="1"/>
            <a:r>
              <a:rPr lang="en-US" dirty="0" err="1"/>
              <a:t>LimeSDR</a:t>
            </a:r>
            <a:r>
              <a:rPr lang="en-US" dirty="0"/>
              <a:t> mini</a:t>
            </a:r>
          </a:p>
          <a:p>
            <a:pPr lvl="1"/>
            <a:r>
              <a:rPr lang="en-US" dirty="0" err="1"/>
              <a:t>PlutoSDR</a:t>
            </a:r>
            <a:endParaRPr lang="en-US" dirty="0"/>
          </a:p>
          <a:p>
            <a:pPr lvl="1"/>
            <a:r>
              <a:rPr lang="en-US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50C76-957F-8F71-BA93-FB9B4C5F5FAF}"/>
              </a:ext>
            </a:extLst>
          </p:cNvPr>
          <p:cNvSpPr txBox="1"/>
          <p:nvPr/>
        </p:nvSpPr>
        <p:spPr>
          <a:xfrm>
            <a:off x="838200" y="10120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SDR :</a:t>
            </a:r>
            <a:endParaRPr lang="en-B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4FC276-B79E-238B-AF62-707D0EEDD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71" y="1273684"/>
            <a:ext cx="4267796" cy="4534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0B55DD-7952-533C-8E00-9F649A897AB4}"/>
              </a:ext>
            </a:extLst>
          </p:cNvPr>
          <p:cNvSpPr txBox="1"/>
          <p:nvPr/>
        </p:nvSpPr>
        <p:spPr>
          <a:xfrm>
            <a:off x="838199" y="4962842"/>
            <a:ext cx="486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https://wiki.satnogs.org/Software_Defined_Radio</a:t>
            </a:r>
            <a:endParaRPr lang="en-B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883101-47E8-3F6F-3458-8FDDF1A1F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12" y="690810"/>
            <a:ext cx="2245783" cy="224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43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50C76-957F-8F71-BA93-FB9B4C5F5FAF}"/>
              </a:ext>
            </a:extLst>
          </p:cNvPr>
          <p:cNvSpPr txBox="1"/>
          <p:nvPr/>
        </p:nvSpPr>
        <p:spPr>
          <a:xfrm>
            <a:off x="838200" y="10120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Client :</a:t>
            </a:r>
            <a:endParaRPr lang="en-BE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A8FD5F-500E-F779-06D0-00C71325E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83" y="334881"/>
            <a:ext cx="4205817" cy="420581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A3E645-990B-5FEA-759C-BC94768AB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3702"/>
            <a:ext cx="6563784" cy="28598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Raspberry Pi</a:t>
            </a:r>
          </a:p>
          <a:p>
            <a:pPr lvl="1"/>
            <a:r>
              <a:rPr lang="en-US" dirty="0"/>
              <a:t>Version &gt;= 3</a:t>
            </a:r>
          </a:p>
          <a:p>
            <a:pPr lvl="1"/>
            <a:r>
              <a:rPr lang="en-US" dirty="0"/>
              <a:t>Image Raspbian OS </a:t>
            </a:r>
            <a:r>
              <a:rPr lang="en-US" dirty="0" err="1"/>
              <a:t>dédiée</a:t>
            </a:r>
            <a:endParaRPr lang="en-US" dirty="0"/>
          </a:p>
          <a:p>
            <a:pPr lvl="2"/>
            <a:r>
              <a:rPr lang="en-US" dirty="0">
                <a:hlinkClick r:id="rId6"/>
              </a:rPr>
              <a:t>https://wiki.satnogs.org/Raspberry_Pi</a:t>
            </a:r>
            <a:endParaRPr lang="en-US" dirty="0"/>
          </a:p>
          <a:p>
            <a:pPr lvl="2"/>
            <a:r>
              <a:rPr lang="en-US" dirty="0">
                <a:hlinkClick r:id="rId7"/>
              </a:rPr>
              <a:t>https://gitlab.com/librespacefoundation/satnogs/satnogs-pi-gen/-/tags</a:t>
            </a:r>
            <a:endParaRPr lang="en-US" dirty="0"/>
          </a:p>
          <a:p>
            <a:r>
              <a:rPr lang="en-US" dirty="0"/>
              <a:t>PC </a:t>
            </a:r>
          </a:p>
          <a:p>
            <a:pPr lvl="1"/>
            <a:r>
              <a:rPr lang="en-US" dirty="0"/>
              <a:t>Linux</a:t>
            </a:r>
          </a:p>
          <a:p>
            <a:pPr lvl="1"/>
            <a:r>
              <a:rPr lang="en-US" dirty="0"/>
              <a:t>Pas </a:t>
            </a:r>
            <a:r>
              <a:rPr lang="en-US" dirty="0" err="1"/>
              <a:t>garanti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33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A8840-273C-E7E9-2ED4-BF3B11876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4601" y="-182033"/>
            <a:ext cx="5422797" cy="72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28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93" y="1803997"/>
            <a:ext cx="3977174" cy="3744751"/>
          </a:xfrm>
        </p:spPr>
        <p:txBody>
          <a:bodyPr/>
          <a:lstStyle/>
          <a:p>
            <a:r>
              <a:rPr lang="en-US" dirty="0"/>
              <a:t>Web</a:t>
            </a:r>
          </a:p>
          <a:p>
            <a:r>
              <a:rPr lang="en-US" dirty="0"/>
              <a:t>Gestion de station</a:t>
            </a:r>
          </a:p>
          <a:p>
            <a:r>
              <a:rPr lang="en-US" dirty="0"/>
              <a:t>Programmer des observations</a:t>
            </a:r>
          </a:p>
          <a:p>
            <a:r>
              <a:rPr lang="en-US" dirty="0" err="1"/>
              <a:t>Sauvegarder</a:t>
            </a:r>
            <a:r>
              <a:rPr lang="en-US" dirty="0"/>
              <a:t>, </a:t>
            </a:r>
            <a:r>
              <a:rPr lang="en-US" dirty="0" err="1"/>
              <a:t>afficher</a:t>
            </a:r>
            <a:r>
              <a:rPr lang="en-US" dirty="0"/>
              <a:t> et noter les artefacts</a:t>
            </a:r>
          </a:p>
          <a:p>
            <a:r>
              <a:rPr lang="en-US" dirty="0"/>
              <a:t>API</a:t>
            </a:r>
          </a:p>
          <a:p>
            <a:r>
              <a:rPr lang="en-US" sz="2400" dirty="0">
                <a:hlinkClick r:id="rId2"/>
              </a:rPr>
              <a:t>https://network.satnogs.org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558800" y="961274"/>
            <a:ext cx="162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Network :</a:t>
            </a:r>
            <a:endParaRPr lang="en-BE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70486-6812-9076-754D-BFC9B4DD6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7" y="961274"/>
            <a:ext cx="7490730" cy="3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0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558800" y="961274"/>
            <a:ext cx="162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Network :</a:t>
            </a:r>
            <a:endParaRPr lang="en-B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FB360-1DF7-5DDC-CB9F-1AD72D94E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2" y="1484494"/>
            <a:ext cx="9626285" cy="47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3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02"/>
            <a:ext cx="10515600" cy="3744751"/>
          </a:xfrm>
        </p:spPr>
        <p:txBody>
          <a:bodyPr/>
          <a:lstStyle/>
          <a:p>
            <a:r>
              <a:rPr lang="fr-FR" dirty="0"/>
              <a:t>Association à but non-lucratif</a:t>
            </a:r>
          </a:p>
          <a:p>
            <a:r>
              <a:rPr lang="fr-FR" dirty="0"/>
              <a:t>Créée en 2015 en Grèce</a:t>
            </a:r>
          </a:p>
          <a:p>
            <a:r>
              <a:rPr lang="fr-FR" dirty="0"/>
              <a:t>Issue des créateurs du projet </a:t>
            </a:r>
            <a:r>
              <a:rPr lang="fr-FR" dirty="0" err="1"/>
              <a:t>SatNOGS</a:t>
            </a:r>
            <a:endParaRPr lang="fr-FR" dirty="0"/>
          </a:p>
          <a:p>
            <a:r>
              <a:rPr lang="fr-FR" dirty="0"/>
              <a:t>Mission : rendre l’espace accessible à tous</a:t>
            </a:r>
          </a:p>
          <a:p>
            <a:r>
              <a:rPr lang="fr-FR" dirty="0"/>
              <a:t>Maître-mot : open</a:t>
            </a:r>
          </a:p>
          <a:p>
            <a:r>
              <a:rPr lang="fr-FR" dirty="0" err="1"/>
              <a:t>Manifesto</a:t>
            </a:r>
            <a:r>
              <a:rPr lang="fr-FR" dirty="0"/>
              <a:t> : </a:t>
            </a:r>
            <a:r>
              <a:rPr lang="fr-FR" dirty="0">
                <a:hlinkClick r:id="rId2"/>
              </a:rPr>
              <a:t>https://manifesto.libre.space/en/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https://libre.space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31543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558800" y="961274"/>
            <a:ext cx="162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Network :</a:t>
            </a:r>
            <a:endParaRPr lang="en-B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3C9BE-B81C-2EC2-6E37-0266C397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67" y="798058"/>
            <a:ext cx="6866097" cy="55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54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92" y="1803997"/>
            <a:ext cx="5975307" cy="3744751"/>
          </a:xfrm>
        </p:spPr>
        <p:txBody>
          <a:bodyPr/>
          <a:lstStyle/>
          <a:p>
            <a:r>
              <a:rPr lang="en-US" dirty="0"/>
              <a:t>2023</a:t>
            </a:r>
          </a:p>
          <a:p>
            <a:r>
              <a:rPr lang="en-US" dirty="0"/>
              <a:t>~279 Stations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endParaRPr lang="en-US" dirty="0"/>
          </a:p>
          <a:p>
            <a:r>
              <a:rPr lang="en-US" dirty="0"/>
              <a:t>~138 Stations </a:t>
            </a:r>
            <a:r>
              <a:rPr lang="en-US" dirty="0" err="1"/>
              <a:t>en</a:t>
            </a:r>
            <a:r>
              <a:rPr lang="en-US" dirty="0"/>
              <a:t> test</a:t>
            </a:r>
          </a:p>
          <a:p>
            <a:r>
              <a:rPr lang="en-US" dirty="0"/>
              <a:t>~5000 Observations par </a:t>
            </a:r>
            <a:r>
              <a:rPr lang="en-US" dirty="0" err="1"/>
              <a:t>jours</a:t>
            </a:r>
            <a:endParaRPr lang="en-US" dirty="0"/>
          </a:p>
          <a:p>
            <a:r>
              <a:rPr lang="en-US" dirty="0"/>
              <a:t>~72400 Frames par </a:t>
            </a:r>
            <a:r>
              <a:rPr lang="en-US" dirty="0" err="1"/>
              <a:t>jours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558800" y="961274"/>
            <a:ext cx="162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Network :</a:t>
            </a:r>
            <a:endParaRPr lang="en-BE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EE921E-E34A-86C9-D9A5-1B462408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11" y="1632821"/>
            <a:ext cx="5160934" cy="2191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A3752-D344-BAF4-3607-1E8C8A9F025B}"/>
              </a:ext>
            </a:extLst>
          </p:cNvPr>
          <p:cNvSpPr txBox="1"/>
          <p:nvPr/>
        </p:nvSpPr>
        <p:spPr>
          <a:xfrm>
            <a:off x="8517467" y="12022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84157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558800" y="961274"/>
            <a:ext cx="1622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Network :</a:t>
            </a:r>
            <a:endParaRPr lang="en-BE" sz="28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DB0EEDB-4108-C0A7-5920-F52F3BDC6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89" y="2907183"/>
            <a:ext cx="10382608" cy="977921"/>
          </a:xfrm>
        </p:spPr>
      </p:pic>
    </p:spTree>
    <p:extLst>
      <p:ext uri="{BB962C8B-B14F-4D97-AF65-F5344CB8AC3E}">
        <p14:creationId xmlns:p14="http://schemas.microsoft.com/office/powerpoint/2010/main" val="3618032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816"/>
            <a:ext cx="6256867" cy="3744751"/>
          </a:xfrm>
        </p:spPr>
        <p:txBody>
          <a:bodyPr>
            <a:normAutofit/>
          </a:bodyPr>
          <a:lstStyle/>
          <a:p>
            <a:r>
              <a:rPr lang="en-US" dirty="0"/>
              <a:t>Web</a:t>
            </a:r>
          </a:p>
          <a:p>
            <a:r>
              <a:rPr lang="en-US" dirty="0"/>
              <a:t>Base de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satelittes</a:t>
            </a:r>
            <a:r>
              <a:rPr lang="en-US" dirty="0"/>
              <a:t>/</a:t>
            </a:r>
            <a:r>
              <a:rPr lang="en-US" dirty="0" err="1"/>
              <a:t>transmetteurs</a:t>
            </a:r>
            <a:r>
              <a:rPr lang="en-US" dirty="0"/>
              <a:t> “crowd-</a:t>
            </a:r>
            <a:r>
              <a:rPr lang="en-US" dirty="0" err="1"/>
              <a:t>sourcée</a:t>
            </a:r>
            <a:r>
              <a:rPr lang="en-US" dirty="0"/>
              <a:t>”</a:t>
            </a:r>
          </a:p>
          <a:p>
            <a:r>
              <a:rPr lang="en-US" dirty="0" err="1"/>
              <a:t>Répertoire</a:t>
            </a:r>
            <a:r>
              <a:rPr lang="en-US" dirty="0"/>
              <a:t> de </a:t>
            </a:r>
            <a:r>
              <a:rPr lang="en-US" dirty="0" err="1"/>
              <a:t>collecte</a:t>
            </a:r>
            <a:r>
              <a:rPr lang="en-US" dirty="0"/>
              <a:t> des </a:t>
            </a:r>
            <a:r>
              <a:rPr lang="en-US" dirty="0" err="1"/>
              <a:t>données</a:t>
            </a:r>
            <a:r>
              <a:rPr lang="en-US" dirty="0"/>
              <a:t> (</a:t>
            </a:r>
            <a:r>
              <a:rPr lang="en-US" dirty="0" err="1"/>
              <a:t>télémétrie</a:t>
            </a:r>
            <a:r>
              <a:rPr lang="en-US" dirty="0"/>
              <a:t> et payload)</a:t>
            </a:r>
          </a:p>
          <a:p>
            <a:r>
              <a:rPr lang="en-US" dirty="0"/>
              <a:t>API</a:t>
            </a:r>
          </a:p>
          <a:p>
            <a:r>
              <a:rPr lang="en-US" dirty="0">
                <a:hlinkClick r:id="rId2"/>
              </a:rPr>
              <a:t>https://db.satnogs.org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838200" y="929886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:</a:t>
            </a:r>
            <a:endParaRPr lang="en-BE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77ADA2-8308-1B67-7C0E-76BC1D0B7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76" y="479476"/>
            <a:ext cx="6020971" cy="27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8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075968-E994-09A2-9C1C-1B16F2B20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" y="929328"/>
            <a:ext cx="4082396" cy="4625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DD783C-26F5-86DB-A604-0EFD8B81D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41" y="541176"/>
            <a:ext cx="3614017" cy="4959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067895-5C80-E28C-6CDE-A6826CA99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97" y="268234"/>
            <a:ext cx="2822314" cy="3057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2C9635-4593-4D9B-ADFB-A75103C3E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97" y="3348907"/>
            <a:ext cx="3425636" cy="33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9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8302"/>
            <a:ext cx="4673601" cy="3744751"/>
          </a:xfrm>
        </p:spPr>
        <p:txBody>
          <a:bodyPr/>
          <a:lstStyle/>
          <a:p>
            <a:r>
              <a:rPr lang="en-US" dirty="0"/>
              <a:t>Collection de dashboard de satellites</a:t>
            </a:r>
          </a:p>
          <a:p>
            <a:r>
              <a:rPr lang="en-US" dirty="0" err="1"/>
              <a:t>Permet</a:t>
            </a:r>
            <a:r>
              <a:rPr lang="en-US" dirty="0"/>
              <a:t> de </a:t>
            </a:r>
            <a:r>
              <a:rPr lang="en-US" dirty="0" err="1"/>
              <a:t>visualiser</a:t>
            </a:r>
            <a:r>
              <a:rPr lang="en-US" dirty="0"/>
              <a:t> les </a:t>
            </a:r>
            <a:r>
              <a:rPr lang="en-US" dirty="0" err="1"/>
              <a:t>données</a:t>
            </a:r>
            <a:r>
              <a:rPr lang="en-US" dirty="0"/>
              <a:t> (frames) satellites</a:t>
            </a:r>
          </a:p>
          <a:p>
            <a:r>
              <a:rPr lang="en-US" dirty="0"/>
              <a:t>Grafana</a:t>
            </a:r>
          </a:p>
          <a:p>
            <a:r>
              <a:rPr lang="en-US" sz="2400" dirty="0">
                <a:hlinkClick r:id="rId2"/>
              </a:rPr>
              <a:t>https://dashboard.satnogs.org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677334" y="903129"/>
            <a:ext cx="1755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Dasboard</a:t>
            </a:r>
            <a:r>
              <a:rPr lang="en-US" sz="2800" dirty="0"/>
              <a:t> :</a:t>
            </a:r>
            <a:endParaRPr lang="en-BE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DA546A-F0D5-1976-F5B9-B61CBF50E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38" y="1862667"/>
            <a:ext cx="6676709" cy="34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7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82AA66-FBA5-23E2-7769-D153658BA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81" y="603594"/>
            <a:ext cx="9812051" cy="5694068"/>
          </a:xfrm>
        </p:spPr>
      </p:pic>
    </p:spTree>
    <p:extLst>
      <p:ext uri="{BB962C8B-B14F-4D97-AF65-F5344CB8AC3E}">
        <p14:creationId xmlns:p14="http://schemas.microsoft.com/office/powerpoint/2010/main" val="57721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6702"/>
            <a:ext cx="9499599" cy="4571779"/>
          </a:xfrm>
        </p:spPr>
        <p:txBody>
          <a:bodyPr/>
          <a:lstStyle/>
          <a:p>
            <a:r>
              <a:rPr lang="en-US" dirty="0"/>
              <a:t>Element/matrix :</a:t>
            </a:r>
          </a:p>
          <a:p>
            <a:pPr lvl="1"/>
            <a:r>
              <a:rPr lang="en-US" dirty="0">
                <a:hlinkClick r:id="rId2"/>
              </a:rPr>
              <a:t>https://app.element.io/#/room/#satnogs:matrix.org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https://app.element.io/#/room/#satnogs-dev:matrix.org</a:t>
            </a:r>
            <a:r>
              <a:rPr lang="en-US" dirty="0"/>
              <a:t> </a:t>
            </a:r>
          </a:p>
          <a:p>
            <a:r>
              <a:rPr lang="en-US" dirty="0"/>
              <a:t>Forum :</a:t>
            </a:r>
          </a:p>
          <a:p>
            <a:pPr lvl="1"/>
            <a:r>
              <a:rPr lang="en-US" dirty="0">
                <a:hlinkClick r:id="rId4"/>
              </a:rPr>
              <a:t>https://community.libre.space/</a:t>
            </a:r>
            <a:r>
              <a:rPr lang="en-US" dirty="0"/>
              <a:t> </a:t>
            </a:r>
          </a:p>
          <a:p>
            <a:r>
              <a:rPr lang="en-US" dirty="0"/>
              <a:t>Gitlab :</a:t>
            </a:r>
          </a:p>
          <a:p>
            <a:pPr lvl="1"/>
            <a:r>
              <a:rPr lang="en-US" dirty="0">
                <a:hlinkClick r:id="rId5"/>
              </a:rPr>
              <a:t>https://gitlab.com/librespacefoundation</a:t>
            </a:r>
            <a:r>
              <a:rPr lang="en-US" dirty="0"/>
              <a:t> </a:t>
            </a:r>
          </a:p>
          <a:p>
            <a:r>
              <a:rPr lang="en-US" dirty="0"/>
              <a:t>Sites :</a:t>
            </a:r>
          </a:p>
          <a:p>
            <a:pPr lvl="1"/>
            <a:r>
              <a:rPr lang="en-US" dirty="0">
                <a:hlinkClick r:id="rId6"/>
              </a:rPr>
              <a:t>https://libre.space</a:t>
            </a:r>
            <a:endParaRPr lang="en-BE" dirty="0"/>
          </a:p>
          <a:p>
            <a:pPr lvl="1"/>
            <a:r>
              <a:rPr lang="en-US" dirty="0">
                <a:hlinkClick r:id="rId7"/>
              </a:rPr>
              <a:t>https://satnogs.org</a:t>
            </a:r>
            <a:endParaRPr lang="en-BE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35ACC-904F-BBBD-38F3-378782FB8817}"/>
              </a:ext>
            </a:extLst>
          </p:cNvPr>
          <p:cNvSpPr txBox="1"/>
          <p:nvPr/>
        </p:nvSpPr>
        <p:spPr>
          <a:xfrm>
            <a:off x="677334" y="903129"/>
            <a:ext cx="383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Contacts &amp;&amp; </a:t>
            </a:r>
            <a:r>
              <a:rPr lang="en-US" sz="2800" dirty="0" err="1"/>
              <a:t>ressources</a:t>
            </a:r>
            <a:r>
              <a:rPr lang="en-US" sz="2800" dirty="0"/>
              <a:t> :</a:t>
            </a:r>
            <a:endParaRPr lang="en-BE" sz="2800" dirty="0"/>
          </a:p>
        </p:txBody>
      </p:sp>
    </p:spTree>
    <p:extLst>
      <p:ext uri="{BB962C8B-B14F-4D97-AF65-F5344CB8AC3E}">
        <p14:creationId xmlns:p14="http://schemas.microsoft.com/office/powerpoint/2010/main" val="427116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A32F2B-E051-34C9-79CB-EE3868B31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2" y="748161"/>
            <a:ext cx="2874347" cy="5537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BD3C0-332F-1CC1-53A2-CF9A61C5E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9" y="748161"/>
            <a:ext cx="2693735" cy="5195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FBDB71-8472-CEDF-6FE1-15F91794A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64" y="914287"/>
            <a:ext cx="6280706" cy="30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80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47E480-EDCB-BF02-8CC2-461269E2C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20" y="541176"/>
            <a:ext cx="3185960" cy="61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8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02"/>
            <a:ext cx="10515600" cy="3744751"/>
          </a:xfrm>
        </p:spPr>
        <p:txBody>
          <a:bodyPr/>
          <a:lstStyle/>
          <a:p>
            <a:r>
              <a:rPr lang="en-US" dirty="0"/>
              <a:t>Monde des </a:t>
            </a:r>
            <a:r>
              <a:rPr lang="en-US" dirty="0" err="1"/>
              <a:t>Radioamateurs</a:t>
            </a:r>
            <a:endParaRPr lang="en-US" dirty="0"/>
          </a:p>
          <a:p>
            <a:r>
              <a:rPr lang="en-US" dirty="0"/>
              <a:t>Monde </a:t>
            </a:r>
            <a:r>
              <a:rPr lang="en-US" dirty="0" err="1"/>
              <a:t>scientifique</a:t>
            </a:r>
            <a:endParaRPr lang="en-US" dirty="0"/>
          </a:p>
          <a:p>
            <a:r>
              <a:rPr lang="en-US" dirty="0"/>
              <a:t>Monde </a:t>
            </a:r>
            <a:r>
              <a:rPr lang="en-US" dirty="0" err="1"/>
              <a:t>universitaire</a:t>
            </a:r>
            <a:endParaRPr lang="en-US" dirty="0"/>
          </a:p>
          <a:p>
            <a:r>
              <a:rPr lang="en-US" dirty="0"/>
              <a:t>Mais pas 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3745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84705-4425-B610-812F-95FCCC024832}"/>
              </a:ext>
            </a:extLst>
          </p:cNvPr>
          <p:cNvSpPr txBox="1"/>
          <p:nvPr/>
        </p:nvSpPr>
        <p:spPr>
          <a:xfrm>
            <a:off x="4388871" y="2644170"/>
            <a:ext cx="3039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Merci</a:t>
            </a:r>
            <a:endParaRPr lang="en-BE" sz="9600" dirty="0"/>
          </a:p>
        </p:txBody>
      </p:sp>
    </p:spTree>
    <p:extLst>
      <p:ext uri="{BB962C8B-B14F-4D97-AF65-F5344CB8AC3E}">
        <p14:creationId xmlns:p14="http://schemas.microsoft.com/office/powerpoint/2010/main" val="214893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1DDB82-CA11-3B17-9FAD-DC75EB1DE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29" y="817476"/>
            <a:ext cx="6446050" cy="554260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C7D30-F32E-0482-711D-D3855177F9DF}"/>
              </a:ext>
            </a:extLst>
          </p:cNvPr>
          <p:cNvSpPr txBox="1"/>
          <p:nvPr/>
        </p:nvSpPr>
        <p:spPr>
          <a:xfrm>
            <a:off x="564025" y="1091682"/>
            <a:ext cx="193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Les </a:t>
            </a:r>
            <a:r>
              <a:rPr lang="en-US" sz="2800" dirty="0" err="1"/>
              <a:t>projets</a:t>
            </a:r>
            <a:r>
              <a:rPr lang="en-US" sz="2800" dirty="0"/>
              <a:t> :</a:t>
            </a:r>
            <a:endParaRPr lang="en-BE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5BE0E-9952-6696-7759-62833895EDCC}"/>
              </a:ext>
            </a:extLst>
          </p:cNvPr>
          <p:cNvSpPr txBox="1"/>
          <p:nvPr/>
        </p:nvSpPr>
        <p:spPr>
          <a:xfrm>
            <a:off x="811763" y="2453951"/>
            <a:ext cx="3620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Espace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Open-source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Variés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Haute </a:t>
            </a:r>
            <a:r>
              <a:rPr lang="en-US" sz="2800" dirty="0" err="1"/>
              <a:t>qualité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BE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3E8E4-FB2C-7927-3D62-D4F64F139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27" y="4297978"/>
            <a:ext cx="2479863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A3E23B-7841-0013-6442-95D22519E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05" y="2731951"/>
            <a:ext cx="5444738" cy="1451930"/>
          </a:xfrm>
        </p:spPr>
      </p:pic>
    </p:spTree>
    <p:extLst>
      <p:ext uri="{BB962C8B-B14F-4D97-AF65-F5344CB8AC3E}">
        <p14:creationId xmlns:p14="http://schemas.microsoft.com/office/powerpoint/2010/main" val="35917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236E-E167-00AC-F054-2C22673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302"/>
            <a:ext cx="10515600" cy="3744751"/>
          </a:xfrm>
        </p:spPr>
        <p:txBody>
          <a:bodyPr/>
          <a:lstStyle/>
          <a:p>
            <a:r>
              <a:rPr lang="en-US" dirty="0"/>
              <a:t>Network</a:t>
            </a:r>
          </a:p>
          <a:p>
            <a:r>
              <a:rPr lang="en-US" dirty="0"/>
              <a:t>DB</a:t>
            </a:r>
          </a:p>
          <a:p>
            <a:r>
              <a:rPr lang="en-US" dirty="0"/>
              <a:t>Dashboard</a:t>
            </a:r>
          </a:p>
          <a:p>
            <a:r>
              <a:rPr lang="en-US" dirty="0"/>
              <a:t>Documentation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B2736-D306-A0CA-98B4-6770F47BB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36" y="821094"/>
            <a:ext cx="6835652" cy="48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1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A5E02-E4AE-D462-0ACE-2C11E6619C16}"/>
              </a:ext>
            </a:extLst>
          </p:cNvPr>
          <p:cNvSpPr txBox="1"/>
          <p:nvPr/>
        </p:nvSpPr>
        <p:spPr>
          <a:xfrm>
            <a:off x="982133" y="1049521"/>
            <a:ext cx="175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Pourquoi</a:t>
            </a:r>
            <a:r>
              <a:rPr lang="en-US" sz="2800" dirty="0"/>
              <a:t> ?</a:t>
            </a:r>
            <a:endParaRPr lang="en-BE" sz="2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1BF62A-76AA-8888-FD87-84653FBB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2081087"/>
            <a:ext cx="10515600" cy="3744751"/>
          </a:xfrm>
        </p:spPr>
        <p:txBody>
          <a:bodyPr/>
          <a:lstStyle/>
          <a:p>
            <a:r>
              <a:rPr lang="en-US" dirty="0" err="1"/>
              <a:t>Réseaux</a:t>
            </a:r>
            <a:r>
              <a:rPr lang="en-US" dirty="0"/>
              <a:t> de station Terrestre </a:t>
            </a:r>
            <a:r>
              <a:rPr lang="en-US" dirty="0" err="1"/>
              <a:t>privés</a:t>
            </a:r>
            <a:endParaRPr lang="en-US" dirty="0"/>
          </a:p>
          <a:p>
            <a:pPr lvl="1"/>
            <a:r>
              <a:rPr lang="en-US" dirty="0" err="1"/>
              <a:t>L’accès</a:t>
            </a:r>
            <a:r>
              <a:rPr lang="en-US" dirty="0"/>
              <a:t> à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réseaux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souvent</a:t>
            </a:r>
            <a:r>
              <a:rPr lang="en-US" dirty="0"/>
              <a:t> </a:t>
            </a:r>
            <a:r>
              <a:rPr lang="en-US" dirty="0" err="1"/>
              <a:t>cher</a:t>
            </a:r>
            <a:endParaRPr lang="en-US" dirty="0"/>
          </a:p>
          <a:p>
            <a:pPr lvl="1"/>
            <a:r>
              <a:rPr lang="en-US" dirty="0" err="1"/>
              <a:t>Supporte</a:t>
            </a:r>
            <a:r>
              <a:rPr lang="en-US" dirty="0"/>
              <a:t> un </a:t>
            </a:r>
            <a:r>
              <a:rPr lang="en-US" dirty="0" err="1"/>
              <a:t>nombre</a:t>
            </a:r>
            <a:r>
              <a:rPr lang="en-US" dirty="0"/>
              <a:t> de modulation </a:t>
            </a:r>
            <a:r>
              <a:rPr lang="en-US" dirty="0" err="1"/>
              <a:t>limité</a:t>
            </a:r>
            <a:endParaRPr lang="en-US" dirty="0"/>
          </a:p>
          <a:p>
            <a:pPr lvl="1"/>
            <a:r>
              <a:rPr lang="en-US" dirty="0"/>
              <a:t>Ne </a:t>
            </a:r>
            <a:r>
              <a:rPr lang="en-US" dirty="0" err="1"/>
              <a:t>sont</a:t>
            </a:r>
            <a:r>
              <a:rPr lang="en-US" dirty="0"/>
              <a:t> pas open-source</a:t>
            </a:r>
          </a:p>
          <a:p>
            <a:pPr lvl="1"/>
            <a:endParaRPr lang="en-US" dirty="0"/>
          </a:p>
          <a:p>
            <a:r>
              <a:rPr lang="fr-FR" dirty="0"/>
              <a:t>Rendre les données accessibles publiquement</a:t>
            </a:r>
          </a:p>
          <a:p>
            <a:r>
              <a:rPr lang="fr-FR" dirty="0"/>
              <a:t>Avoir une meilleure couverture en termes de réception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A5E02-E4AE-D462-0ACE-2C11E6619C16}"/>
              </a:ext>
            </a:extLst>
          </p:cNvPr>
          <p:cNvSpPr txBox="1"/>
          <p:nvPr/>
        </p:nvSpPr>
        <p:spPr>
          <a:xfrm>
            <a:off x="982133" y="1049521"/>
            <a:ext cx="175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Pourquoi</a:t>
            </a:r>
            <a:r>
              <a:rPr lang="en-US" sz="2800" dirty="0"/>
              <a:t> ?</a:t>
            </a:r>
            <a:endParaRPr lang="en-BE" sz="28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A2CF1F-2FF6-FCDB-0FAA-F9AAB9551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28" y="1754561"/>
            <a:ext cx="4080055" cy="4140500"/>
          </a:xfrm>
        </p:spPr>
      </p:pic>
    </p:spTree>
    <p:extLst>
      <p:ext uri="{BB962C8B-B14F-4D97-AF65-F5344CB8AC3E}">
        <p14:creationId xmlns:p14="http://schemas.microsoft.com/office/powerpoint/2010/main" val="394398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4F9B3-174A-92B2-F736-ED358F693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3" y="128587"/>
            <a:ext cx="3774952" cy="41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7B471-187B-3166-AA04-FC9C03763D31}"/>
              </a:ext>
            </a:extLst>
          </p:cNvPr>
          <p:cNvSpPr txBox="1"/>
          <p:nvPr/>
        </p:nvSpPr>
        <p:spPr>
          <a:xfrm>
            <a:off x="173653" y="6360081"/>
            <a:ext cx="50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https://libre.space</a:t>
            </a:r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F066-C31D-8A81-0390-E2798334262F}"/>
              </a:ext>
            </a:extLst>
          </p:cNvPr>
          <p:cNvSpPr txBox="1"/>
          <p:nvPr/>
        </p:nvSpPr>
        <p:spPr>
          <a:xfrm>
            <a:off x="10032098" y="6360081"/>
            <a:ext cx="198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https://satnogs.org</a:t>
            </a:r>
            <a:endParaRPr lang="en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47F382-E295-9608-EDC3-0A6C75AD4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03" y="897465"/>
            <a:ext cx="9499130" cy="5343261"/>
          </a:xfrm>
        </p:spPr>
      </p:pic>
    </p:spTree>
    <p:extLst>
      <p:ext uri="{BB962C8B-B14F-4D97-AF65-F5344CB8AC3E}">
        <p14:creationId xmlns:p14="http://schemas.microsoft.com/office/powerpoint/2010/main" val="2003515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722</Words>
  <Application>Microsoft Office PowerPoint</Application>
  <PresentationFormat>Widescreen</PresentationFormat>
  <Paragraphs>169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ddk kdd</dc:creator>
  <cp:lastModifiedBy>ddk kdd</cp:lastModifiedBy>
  <cp:revision>72</cp:revision>
  <dcterms:created xsi:type="dcterms:W3CDTF">2023-06-10T09:25:46Z</dcterms:created>
  <dcterms:modified xsi:type="dcterms:W3CDTF">2023-09-23T18:41:31Z</dcterms:modified>
</cp:coreProperties>
</file>