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9" r:id="rId2"/>
    <p:sldId id="399" r:id="rId3"/>
    <p:sldId id="402" r:id="rId4"/>
    <p:sldId id="401" r:id="rId5"/>
    <p:sldId id="403" r:id="rId6"/>
    <p:sldId id="405" r:id="rId7"/>
    <p:sldId id="406" r:id="rId8"/>
    <p:sldId id="408" r:id="rId9"/>
    <p:sldId id="409" r:id="rId10"/>
    <p:sldId id="410" r:id="rId11"/>
    <p:sldId id="429" r:id="rId12"/>
    <p:sldId id="435" r:id="rId13"/>
    <p:sldId id="415" r:id="rId14"/>
    <p:sldId id="413" r:id="rId15"/>
    <p:sldId id="420" r:id="rId16"/>
    <p:sldId id="427" r:id="rId17"/>
    <p:sldId id="428" r:id="rId18"/>
    <p:sldId id="417" r:id="rId19"/>
    <p:sldId id="431" r:id="rId20"/>
    <p:sldId id="418" r:id="rId21"/>
    <p:sldId id="404" r:id="rId22"/>
    <p:sldId id="436" r:id="rId23"/>
    <p:sldId id="437" r:id="rId24"/>
    <p:sldId id="438" r:id="rId25"/>
    <p:sldId id="439" r:id="rId26"/>
    <p:sldId id="440" r:id="rId27"/>
    <p:sldId id="441" r:id="rId28"/>
    <p:sldId id="442" r:id="rId29"/>
    <p:sldId id="443" r:id="rId30"/>
    <p:sldId id="444" r:id="rId31"/>
    <p:sldId id="445" r:id="rId32"/>
    <p:sldId id="447" r:id="rId33"/>
    <p:sldId id="446" r:id="rId34"/>
    <p:sldId id="448" r:id="rId35"/>
    <p:sldId id="449" r:id="rId36"/>
    <p:sldId id="450"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1" d="100"/>
          <a:sy n="111" d="100"/>
        </p:scale>
        <p:origin x="22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0B604-A05F-4E35-99BA-F4C9B13B69A1}" type="datetimeFigureOut">
              <a:rPr lang="fr-BE" smtClean="0"/>
              <a:t>22/09/2023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3D12F-EFBF-43AA-BAE1-0A56F5738B56}" type="slidenum">
              <a:rPr lang="fr-BE" smtClean="0"/>
              <a:t>‹N°›</a:t>
            </a:fld>
            <a:endParaRPr lang="fr-BE"/>
          </a:p>
        </p:txBody>
      </p:sp>
    </p:spTree>
    <p:extLst>
      <p:ext uri="{BB962C8B-B14F-4D97-AF65-F5344CB8AC3E}">
        <p14:creationId xmlns:p14="http://schemas.microsoft.com/office/powerpoint/2010/main" val="2465577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4311DEED-DBAC-4ECD-9618-107A8FC981DB}" type="slidenum">
              <a:rPr lang="fr-BE" smtClean="0"/>
              <a:t>1</a:t>
            </a:fld>
            <a:endParaRPr lang="fr-BE"/>
          </a:p>
        </p:txBody>
      </p:sp>
    </p:spTree>
    <p:extLst>
      <p:ext uri="{BB962C8B-B14F-4D97-AF65-F5344CB8AC3E}">
        <p14:creationId xmlns:p14="http://schemas.microsoft.com/office/powerpoint/2010/main" val="222282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2E3D5-AA93-74D1-9D82-F5FB75AB684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84854572-618A-E97D-BDD8-7E7F559A61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8B8D1397-3679-8858-6DE8-807FC0DB150C}"/>
              </a:ext>
            </a:extLst>
          </p:cNvPr>
          <p:cNvSpPr>
            <a:spLocks noGrp="1"/>
          </p:cNvSpPr>
          <p:nvPr>
            <p:ph type="dt" sz="half" idx="10"/>
          </p:nvPr>
        </p:nvSpPr>
        <p:spPr/>
        <p:txBody>
          <a:bodyPr/>
          <a:lstStyle/>
          <a:p>
            <a:fld id="{7B604E56-CF0D-4CA6-954D-C057DD919FDD}" type="datetimeFigureOut">
              <a:rPr lang="fr-BE" smtClean="0"/>
              <a:t>22/09/2023</a:t>
            </a:fld>
            <a:endParaRPr lang="fr-BE"/>
          </a:p>
        </p:txBody>
      </p:sp>
      <p:sp>
        <p:nvSpPr>
          <p:cNvPr id="5" name="Espace réservé du pied de page 4">
            <a:extLst>
              <a:ext uri="{FF2B5EF4-FFF2-40B4-BE49-F238E27FC236}">
                <a16:creationId xmlns:a16="http://schemas.microsoft.com/office/drawing/2014/main" id="{D80398DB-3A66-7C4D-F77C-01F84736C47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237DB08-2D20-863A-ACB7-B50F7871233A}"/>
              </a:ext>
            </a:extLst>
          </p:cNvPr>
          <p:cNvSpPr>
            <a:spLocks noGrp="1"/>
          </p:cNvSpPr>
          <p:nvPr>
            <p:ph type="sldNum" sz="quarter" idx="12"/>
          </p:nvPr>
        </p:nvSpPr>
        <p:spPr/>
        <p:txBody>
          <a:bodyPr/>
          <a:lstStyle/>
          <a:p>
            <a:fld id="{0BD5E6EA-D1F5-4C98-98CB-8BFE5518D0B2}" type="slidenum">
              <a:rPr lang="fr-BE" smtClean="0"/>
              <a:t>‹N°›</a:t>
            </a:fld>
            <a:endParaRPr lang="fr-BE"/>
          </a:p>
        </p:txBody>
      </p:sp>
    </p:spTree>
    <p:extLst>
      <p:ext uri="{BB962C8B-B14F-4D97-AF65-F5344CB8AC3E}">
        <p14:creationId xmlns:p14="http://schemas.microsoft.com/office/powerpoint/2010/main" val="224063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6FDE4-892E-339C-499B-F4DC4F66C412}"/>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E0CD9352-76A7-59CE-5D17-A50C5C3B835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D4C4E7F-10F3-5790-61D1-23A138F3EEE4}"/>
              </a:ext>
            </a:extLst>
          </p:cNvPr>
          <p:cNvSpPr>
            <a:spLocks noGrp="1"/>
          </p:cNvSpPr>
          <p:nvPr>
            <p:ph type="dt" sz="half" idx="10"/>
          </p:nvPr>
        </p:nvSpPr>
        <p:spPr/>
        <p:txBody>
          <a:bodyPr/>
          <a:lstStyle/>
          <a:p>
            <a:fld id="{7B604E56-CF0D-4CA6-954D-C057DD919FDD}" type="datetimeFigureOut">
              <a:rPr lang="fr-BE" smtClean="0"/>
              <a:t>22/09/2023</a:t>
            </a:fld>
            <a:endParaRPr lang="fr-BE"/>
          </a:p>
        </p:txBody>
      </p:sp>
      <p:sp>
        <p:nvSpPr>
          <p:cNvPr id="5" name="Espace réservé du pied de page 4">
            <a:extLst>
              <a:ext uri="{FF2B5EF4-FFF2-40B4-BE49-F238E27FC236}">
                <a16:creationId xmlns:a16="http://schemas.microsoft.com/office/drawing/2014/main" id="{D739F3BC-BA76-CF3E-604B-E860FFC6684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02F47F1-FBEE-D1AB-3E78-167E9860A5DD}"/>
              </a:ext>
            </a:extLst>
          </p:cNvPr>
          <p:cNvSpPr>
            <a:spLocks noGrp="1"/>
          </p:cNvSpPr>
          <p:nvPr>
            <p:ph type="sldNum" sz="quarter" idx="12"/>
          </p:nvPr>
        </p:nvSpPr>
        <p:spPr/>
        <p:txBody>
          <a:bodyPr/>
          <a:lstStyle/>
          <a:p>
            <a:fld id="{0BD5E6EA-D1F5-4C98-98CB-8BFE5518D0B2}" type="slidenum">
              <a:rPr lang="fr-BE" smtClean="0"/>
              <a:t>‹N°›</a:t>
            </a:fld>
            <a:endParaRPr lang="fr-BE"/>
          </a:p>
        </p:txBody>
      </p:sp>
    </p:spTree>
    <p:extLst>
      <p:ext uri="{BB962C8B-B14F-4D97-AF65-F5344CB8AC3E}">
        <p14:creationId xmlns:p14="http://schemas.microsoft.com/office/powerpoint/2010/main" val="416603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3C14A21-0D83-9427-C838-22E1C7F48B5C}"/>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45F253AF-D4FB-6581-7F78-4A7BCD1B916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B3B299B-641B-601A-5A05-39F6B3460557}"/>
              </a:ext>
            </a:extLst>
          </p:cNvPr>
          <p:cNvSpPr>
            <a:spLocks noGrp="1"/>
          </p:cNvSpPr>
          <p:nvPr>
            <p:ph type="dt" sz="half" idx="10"/>
          </p:nvPr>
        </p:nvSpPr>
        <p:spPr/>
        <p:txBody>
          <a:bodyPr/>
          <a:lstStyle/>
          <a:p>
            <a:fld id="{7B604E56-CF0D-4CA6-954D-C057DD919FDD}" type="datetimeFigureOut">
              <a:rPr lang="fr-BE" smtClean="0"/>
              <a:t>22/09/2023</a:t>
            </a:fld>
            <a:endParaRPr lang="fr-BE"/>
          </a:p>
        </p:txBody>
      </p:sp>
      <p:sp>
        <p:nvSpPr>
          <p:cNvPr id="5" name="Espace réservé du pied de page 4">
            <a:extLst>
              <a:ext uri="{FF2B5EF4-FFF2-40B4-BE49-F238E27FC236}">
                <a16:creationId xmlns:a16="http://schemas.microsoft.com/office/drawing/2014/main" id="{BA5100B3-4896-2841-3CFE-3FDC6760F166}"/>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7A6A604-0859-C28B-2137-024A11F3CFB8}"/>
              </a:ext>
            </a:extLst>
          </p:cNvPr>
          <p:cNvSpPr>
            <a:spLocks noGrp="1"/>
          </p:cNvSpPr>
          <p:nvPr>
            <p:ph type="sldNum" sz="quarter" idx="12"/>
          </p:nvPr>
        </p:nvSpPr>
        <p:spPr/>
        <p:txBody>
          <a:bodyPr/>
          <a:lstStyle/>
          <a:p>
            <a:fld id="{0BD5E6EA-D1F5-4C98-98CB-8BFE5518D0B2}" type="slidenum">
              <a:rPr lang="fr-BE" smtClean="0"/>
              <a:t>‹N°›</a:t>
            </a:fld>
            <a:endParaRPr lang="fr-BE"/>
          </a:p>
        </p:txBody>
      </p:sp>
    </p:spTree>
    <p:extLst>
      <p:ext uri="{BB962C8B-B14F-4D97-AF65-F5344CB8AC3E}">
        <p14:creationId xmlns:p14="http://schemas.microsoft.com/office/powerpoint/2010/main" val="189099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F072D2-95A3-B801-89D8-C1AE431688D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CAB618EE-2763-618A-8D8F-A11CE02D1C6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D39DC99-2F15-59BD-61FE-A679FC590BC0}"/>
              </a:ext>
            </a:extLst>
          </p:cNvPr>
          <p:cNvSpPr>
            <a:spLocks noGrp="1"/>
          </p:cNvSpPr>
          <p:nvPr>
            <p:ph type="dt" sz="half" idx="10"/>
          </p:nvPr>
        </p:nvSpPr>
        <p:spPr/>
        <p:txBody>
          <a:bodyPr/>
          <a:lstStyle/>
          <a:p>
            <a:fld id="{7B604E56-CF0D-4CA6-954D-C057DD919FDD}" type="datetimeFigureOut">
              <a:rPr lang="fr-BE" smtClean="0"/>
              <a:t>22/09/2023</a:t>
            </a:fld>
            <a:endParaRPr lang="fr-BE"/>
          </a:p>
        </p:txBody>
      </p:sp>
      <p:sp>
        <p:nvSpPr>
          <p:cNvPr id="5" name="Espace réservé du pied de page 4">
            <a:extLst>
              <a:ext uri="{FF2B5EF4-FFF2-40B4-BE49-F238E27FC236}">
                <a16:creationId xmlns:a16="http://schemas.microsoft.com/office/drawing/2014/main" id="{39A47DEC-F67B-8024-DD47-F534C366DD6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240CE59-B348-7575-C9CF-50A97B476F85}"/>
              </a:ext>
            </a:extLst>
          </p:cNvPr>
          <p:cNvSpPr>
            <a:spLocks noGrp="1"/>
          </p:cNvSpPr>
          <p:nvPr>
            <p:ph type="sldNum" sz="quarter" idx="12"/>
          </p:nvPr>
        </p:nvSpPr>
        <p:spPr/>
        <p:txBody>
          <a:bodyPr/>
          <a:lstStyle/>
          <a:p>
            <a:fld id="{0BD5E6EA-D1F5-4C98-98CB-8BFE5518D0B2}" type="slidenum">
              <a:rPr lang="fr-BE" smtClean="0"/>
              <a:t>‹N°›</a:t>
            </a:fld>
            <a:endParaRPr lang="fr-BE"/>
          </a:p>
        </p:txBody>
      </p:sp>
    </p:spTree>
    <p:extLst>
      <p:ext uri="{BB962C8B-B14F-4D97-AF65-F5344CB8AC3E}">
        <p14:creationId xmlns:p14="http://schemas.microsoft.com/office/powerpoint/2010/main" val="63991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68828-2ABD-4524-251E-D86EE06FBEA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8D84CC72-660C-008B-29D6-C976EAAFE3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CFA6863-5CE6-C957-953D-04ED3CFBBDDD}"/>
              </a:ext>
            </a:extLst>
          </p:cNvPr>
          <p:cNvSpPr>
            <a:spLocks noGrp="1"/>
          </p:cNvSpPr>
          <p:nvPr>
            <p:ph type="dt" sz="half" idx="10"/>
          </p:nvPr>
        </p:nvSpPr>
        <p:spPr/>
        <p:txBody>
          <a:bodyPr/>
          <a:lstStyle/>
          <a:p>
            <a:fld id="{7B604E56-CF0D-4CA6-954D-C057DD919FDD}" type="datetimeFigureOut">
              <a:rPr lang="fr-BE" smtClean="0"/>
              <a:t>22/09/2023</a:t>
            </a:fld>
            <a:endParaRPr lang="fr-BE"/>
          </a:p>
        </p:txBody>
      </p:sp>
      <p:sp>
        <p:nvSpPr>
          <p:cNvPr id="5" name="Espace réservé du pied de page 4">
            <a:extLst>
              <a:ext uri="{FF2B5EF4-FFF2-40B4-BE49-F238E27FC236}">
                <a16:creationId xmlns:a16="http://schemas.microsoft.com/office/drawing/2014/main" id="{1DF14C7B-9C9F-6440-6F53-1C291380316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05BE673-5CC0-A8CF-5621-1B4D49C816C7}"/>
              </a:ext>
            </a:extLst>
          </p:cNvPr>
          <p:cNvSpPr>
            <a:spLocks noGrp="1"/>
          </p:cNvSpPr>
          <p:nvPr>
            <p:ph type="sldNum" sz="quarter" idx="12"/>
          </p:nvPr>
        </p:nvSpPr>
        <p:spPr/>
        <p:txBody>
          <a:bodyPr/>
          <a:lstStyle/>
          <a:p>
            <a:fld id="{0BD5E6EA-D1F5-4C98-98CB-8BFE5518D0B2}" type="slidenum">
              <a:rPr lang="fr-BE" smtClean="0"/>
              <a:t>‹N°›</a:t>
            </a:fld>
            <a:endParaRPr lang="fr-BE"/>
          </a:p>
        </p:txBody>
      </p:sp>
    </p:spTree>
    <p:extLst>
      <p:ext uri="{BB962C8B-B14F-4D97-AF65-F5344CB8AC3E}">
        <p14:creationId xmlns:p14="http://schemas.microsoft.com/office/powerpoint/2010/main" val="66566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97E9ED-D393-7C6A-7313-CD7A27B26538}"/>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7340EF73-9330-4F54-B010-130D1C63CED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2CAFF630-42C3-5AB7-F3A2-196AA0CB7A1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9D21C602-390D-ACC1-08A1-8A76786B9592}"/>
              </a:ext>
            </a:extLst>
          </p:cNvPr>
          <p:cNvSpPr>
            <a:spLocks noGrp="1"/>
          </p:cNvSpPr>
          <p:nvPr>
            <p:ph type="dt" sz="half" idx="10"/>
          </p:nvPr>
        </p:nvSpPr>
        <p:spPr/>
        <p:txBody>
          <a:bodyPr/>
          <a:lstStyle/>
          <a:p>
            <a:fld id="{7B604E56-CF0D-4CA6-954D-C057DD919FDD}" type="datetimeFigureOut">
              <a:rPr lang="fr-BE" smtClean="0"/>
              <a:t>22/09/2023</a:t>
            </a:fld>
            <a:endParaRPr lang="fr-BE"/>
          </a:p>
        </p:txBody>
      </p:sp>
      <p:sp>
        <p:nvSpPr>
          <p:cNvPr id="6" name="Espace réservé du pied de page 5">
            <a:extLst>
              <a:ext uri="{FF2B5EF4-FFF2-40B4-BE49-F238E27FC236}">
                <a16:creationId xmlns:a16="http://schemas.microsoft.com/office/drawing/2014/main" id="{9E8CBBE2-D779-B943-AC84-BE45990FDDA4}"/>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DEBA4550-FE80-762E-595C-0E4E41FE8501}"/>
              </a:ext>
            </a:extLst>
          </p:cNvPr>
          <p:cNvSpPr>
            <a:spLocks noGrp="1"/>
          </p:cNvSpPr>
          <p:nvPr>
            <p:ph type="sldNum" sz="quarter" idx="12"/>
          </p:nvPr>
        </p:nvSpPr>
        <p:spPr/>
        <p:txBody>
          <a:bodyPr/>
          <a:lstStyle/>
          <a:p>
            <a:fld id="{0BD5E6EA-D1F5-4C98-98CB-8BFE5518D0B2}" type="slidenum">
              <a:rPr lang="fr-BE" smtClean="0"/>
              <a:t>‹N°›</a:t>
            </a:fld>
            <a:endParaRPr lang="fr-BE"/>
          </a:p>
        </p:txBody>
      </p:sp>
    </p:spTree>
    <p:extLst>
      <p:ext uri="{BB962C8B-B14F-4D97-AF65-F5344CB8AC3E}">
        <p14:creationId xmlns:p14="http://schemas.microsoft.com/office/powerpoint/2010/main" val="207854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8985C-D703-046C-5412-0AD4971BA4F6}"/>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C5810DDB-0025-1A70-7D73-518E8F87F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511449E-7B0C-0A61-BB77-FDF3460E85A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D8DB33C5-4B2E-D9A7-AAB1-1FBBA3B7D0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240850A-5DC3-CE4A-95C1-3617D68A0F4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3CA6B300-601E-0316-1E07-6BA29FF66BE7}"/>
              </a:ext>
            </a:extLst>
          </p:cNvPr>
          <p:cNvSpPr>
            <a:spLocks noGrp="1"/>
          </p:cNvSpPr>
          <p:nvPr>
            <p:ph type="dt" sz="half" idx="10"/>
          </p:nvPr>
        </p:nvSpPr>
        <p:spPr/>
        <p:txBody>
          <a:bodyPr/>
          <a:lstStyle/>
          <a:p>
            <a:fld id="{7B604E56-CF0D-4CA6-954D-C057DD919FDD}" type="datetimeFigureOut">
              <a:rPr lang="fr-BE" smtClean="0"/>
              <a:t>22/09/2023</a:t>
            </a:fld>
            <a:endParaRPr lang="fr-BE"/>
          </a:p>
        </p:txBody>
      </p:sp>
      <p:sp>
        <p:nvSpPr>
          <p:cNvPr id="8" name="Espace réservé du pied de page 7">
            <a:extLst>
              <a:ext uri="{FF2B5EF4-FFF2-40B4-BE49-F238E27FC236}">
                <a16:creationId xmlns:a16="http://schemas.microsoft.com/office/drawing/2014/main" id="{9CDF0839-FA32-F6DA-751E-FA20DE7AEA8E}"/>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3AAF6A86-B0E1-7799-1C63-48F4F227E4F1}"/>
              </a:ext>
            </a:extLst>
          </p:cNvPr>
          <p:cNvSpPr>
            <a:spLocks noGrp="1"/>
          </p:cNvSpPr>
          <p:nvPr>
            <p:ph type="sldNum" sz="quarter" idx="12"/>
          </p:nvPr>
        </p:nvSpPr>
        <p:spPr/>
        <p:txBody>
          <a:bodyPr/>
          <a:lstStyle/>
          <a:p>
            <a:fld id="{0BD5E6EA-D1F5-4C98-98CB-8BFE5518D0B2}" type="slidenum">
              <a:rPr lang="fr-BE" smtClean="0"/>
              <a:t>‹N°›</a:t>
            </a:fld>
            <a:endParaRPr lang="fr-BE"/>
          </a:p>
        </p:txBody>
      </p:sp>
    </p:spTree>
    <p:extLst>
      <p:ext uri="{BB962C8B-B14F-4D97-AF65-F5344CB8AC3E}">
        <p14:creationId xmlns:p14="http://schemas.microsoft.com/office/powerpoint/2010/main" val="202537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33594A-ACEA-3B90-0F66-68B61AB50B59}"/>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8B51FDD1-F256-CD26-25E5-5E57677E5771}"/>
              </a:ext>
            </a:extLst>
          </p:cNvPr>
          <p:cNvSpPr>
            <a:spLocks noGrp="1"/>
          </p:cNvSpPr>
          <p:nvPr>
            <p:ph type="dt" sz="half" idx="10"/>
          </p:nvPr>
        </p:nvSpPr>
        <p:spPr/>
        <p:txBody>
          <a:bodyPr/>
          <a:lstStyle/>
          <a:p>
            <a:fld id="{7B604E56-CF0D-4CA6-954D-C057DD919FDD}" type="datetimeFigureOut">
              <a:rPr lang="fr-BE" smtClean="0"/>
              <a:t>22/09/2023</a:t>
            </a:fld>
            <a:endParaRPr lang="fr-BE"/>
          </a:p>
        </p:txBody>
      </p:sp>
      <p:sp>
        <p:nvSpPr>
          <p:cNvPr id="4" name="Espace réservé du pied de page 3">
            <a:extLst>
              <a:ext uri="{FF2B5EF4-FFF2-40B4-BE49-F238E27FC236}">
                <a16:creationId xmlns:a16="http://schemas.microsoft.com/office/drawing/2014/main" id="{E1E2D2FC-0C71-98E1-DCEE-2715B91BA047}"/>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985C239B-3856-F0DB-4DFD-09AD5857A941}"/>
              </a:ext>
            </a:extLst>
          </p:cNvPr>
          <p:cNvSpPr>
            <a:spLocks noGrp="1"/>
          </p:cNvSpPr>
          <p:nvPr>
            <p:ph type="sldNum" sz="quarter" idx="12"/>
          </p:nvPr>
        </p:nvSpPr>
        <p:spPr/>
        <p:txBody>
          <a:bodyPr/>
          <a:lstStyle/>
          <a:p>
            <a:fld id="{0BD5E6EA-D1F5-4C98-98CB-8BFE5518D0B2}" type="slidenum">
              <a:rPr lang="fr-BE" smtClean="0"/>
              <a:t>‹N°›</a:t>
            </a:fld>
            <a:endParaRPr lang="fr-BE"/>
          </a:p>
        </p:txBody>
      </p:sp>
    </p:spTree>
    <p:extLst>
      <p:ext uri="{BB962C8B-B14F-4D97-AF65-F5344CB8AC3E}">
        <p14:creationId xmlns:p14="http://schemas.microsoft.com/office/powerpoint/2010/main" val="35888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C39DE1-2071-DEF7-F0EB-999DCF05DEE6}"/>
              </a:ext>
            </a:extLst>
          </p:cNvPr>
          <p:cNvSpPr>
            <a:spLocks noGrp="1"/>
          </p:cNvSpPr>
          <p:nvPr>
            <p:ph type="dt" sz="half" idx="10"/>
          </p:nvPr>
        </p:nvSpPr>
        <p:spPr/>
        <p:txBody>
          <a:bodyPr/>
          <a:lstStyle/>
          <a:p>
            <a:fld id="{7B604E56-CF0D-4CA6-954D-C057DD919FDD}" type="datetimeFigureOut">
              <a:rPr lang="fr-BE" smtClean="0"/>
              <a:t>22/09/2023</a:t>
            </a:fld>
            <a:endParaRPr lang="fr-BE"/>
          </a:p>
        </p:txBody>
      </p:sp>
      <p:sp>
        <p:nvSpPr>
          <p:cNvPr id="3" name="Espace réservé du pied de page 2">
            <a:extLst>
              <a:ext uri="{FF2B5EF4-FFF2-40B4-BE49-F238E27FC236}">
                <a16:creationId xmlns:a16="http://schemas.microsoft.com/office/drawing/2014/main" id="{D764CF02-202A-C9C2-3377-C9119908A1D2}"/>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D0982499-1964-4E8F-610B-02FC0A5D69E3}"/>
              </a:ext>
            </a:extLst>
          </p:cNvPr>
          <p:cNvSpPr>
            <a:spLocks noGrp="1"/>
          </p:cNvSpPr>
          <p:nvPr>
            <p:ph type="sldNum" sz="quarter" idx="12"/>
          </p:nvPr>
        </p:nvSpPr>
        <p:spPr/>
        <p:txBody>
          <a:bodyPr/>
          <a:lstStyle/>
          <a:p>
            <a:fld id="{0BD5E6EA-D1F5-4C98-98CB-8BFE5518D0B2}" type="slidenum">
              <a:rPr lang="fr-BE" smtClean="0"/>
              <a:t>‹N°›</a:t>
            </a:fld>
            <a:endParaRPr lang="fr-BE"/>
          </a:p>
        </p:txBody>
      </p:sp>
    </p:spTree>
    <p:extLst>
      <p:ext uri="{BB962C8B-B14F-4D97-AF65-F5344CB8AC3E}">
        <p14:creationId xmlns:p14="http://schemas.microsoft.com/office/powerpoint/2010/main" val="378010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FFFB0-CA11-C0BD-73CA-7E067F360E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9536F362-26EE-11D8-5175-96771A4A45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CA40F91B-581A-23BA-C719-F7FC22E90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6D2A82F-7B0B-C531-19F3-CF3A71756E2A}"/>
              </a:ext>
            </a:extLst>
          </p:cNvPr>
          <p:cNvSpPr>
            <a:spLocks noGrp="1"/>
          </p:cNvSpPr>
          <p:nvPr>
            <p:ph type="dt" sz="half" idx="10"/>
          </p:nvPr>
        </p:nvSpPr>
        <p:spPr/>
        <p:txBody>
          <a:bodyPr/>
          <a:lstStyle/>
          <a:p>
            <a:fld id="{7B604E56-CF0D-4CA6-954D-C057DD919FDD}" type="datetimeFigureOut">
              <a:rPr lang="fr-BE" smtClean="0"/>
              <a:t>22/09/2023</a:t>
            </a:fld>
            <a:endParaRPr lang="fr-BE"/>
          </a:p>
        </p:txBody>
      </p:sp>
      <p:sp>
        <p:nvSpPr>
          <p:cNvPr id="6" name="Espace réservé du pied de page 5">
            <a:extLst>
              <a:ext uri="{FF2B5EF4-FFF2-40B4-BE49-F238E27FC236}">
                <a16:creationId xmlns:a16="http://schemas.microsoft.com/office/drawing/2014/main" id="{71DF9784-7E39-2662-2B12-4125C00E3B89}"/>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9269C25A-FA5D-3766-0E3E-DDD7521995BE}"/>
              </a:ext>
            </a:extLst>
          </p:cNvPr>
          <p:cNvSpPr>
            <a:spLocks noGrp="1"/>
          </p:cNvSpPr>
          <p:nvPr>
            <p:ph type="sldNum" sz="quarter" idx="12"/>
          </p:nvPr>
        </p:nvSpPr>
        <p:spPr/>
        <p:txBody>
          <a:bodyPr/>
          <a:lstStyle/>
          <a:p>
            <a:fld id="{0BD5E6EA-D1F5-4C98-98CB-8BFE5518D0B2}" type="slidenum">
              <a:rPr lang="fr-BE" smtClean="0"/>
              <a:t>‹N°›</a:t>
            </a:fld>
            <a:endParaRPr lang="fr-BE"/>
          </a:p>
        </p:txBody>
      </p:sp>
    </p:spTree>
    <p:extLst>
      <p:ext uri="{BB962C8B-B14F-4D97-AF65-F5344CB8AC3E}">
        <p14:creationId xmlns:p14="http://schemas.microsoft.com/office/powerpoint/2010/main" val="359412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D00789-7288-2880-ADD0-21B561CDB68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84408E99-62E5-23C4-6E3C-FF06336B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447D4950-14E0-9076-A9EA-F72F1C118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3DFBCBB-08A8-65F3-C9EB-3BCFBDF45D53}"/>
              </a:ext>
            </a:extLst>
          </p:cNvPr>
          <p:cNvSpPr>
            <a:spLocks noGrp="1"/>
          </p:cNvSpPr>
          <p:nvPr>
            <p:ph type="dt" sz="half" idx="10"/>
          </p:nvPr>
        </p:nvSpPr>
        <p:spPr/>
        <p:txBody>
          <a:bodyPr/>
          <a:lstStyle/>
          <a:p>
            <a:fld id="{7B604E56-CF0D-4CA6-954D-C057DD919FDD}" type="datetimeFigureOut">
              <a:rPr lang="fr-BE" smtClean="0"/>
              <a:t>22/09/2023</a:t>
            </a:fld>
            <a:endParaRPr lang="fr-BE"/>
          </a:p>
        </p:txBody>
      </p:sp>
      <p:sp>
        <p:nvSpPr>
          <p:cNvPr id="6" name="Espace réservé du pied de page 5">
            <a:extLst>
              <a:ext uri="{FF2B5EF4-FFF2-40B4-BE49-F238E27FC236}">
                <a16:creationId xmlns:a16="http://schemas.microsoft.com/office/drawing/2014/main" id="{C4DE7315-9332-E98F-7C7A-5CC58896681D}"/>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B6351FC-3B3C-AAB1-3C57-6F278F3A2B15}"/>
              </a:ext>
            </a:extLst>
          </p:cNvPr>
          <p:cNvSpPr>
            <a:spLocks noGrp="1"/>
          </p:cNvSpPr>
          <p:nvPr>
            <p:ph type="sldNum" sz="quarter" idx="12"/>
          </p:nvPr>
        </p:nvSpPr>
        <p:spPr/>
        <p:txBody>
          <a:bodyPr/>
          <a:lstStyle/>
          <a:p>
            <a:fld id="{0BD5E6EA-D1F5-4C98-98CB-8BFE5518D0B2}" type="slidenum">
              <a:rPr lang="fr-BE" smtClean="0"/>
              <a:t>‹N°›</a:t>
            </a:fld>
            <a:endParaRPr lang="fr-BE"/>
          </a:p>
        </p:txBody>
      </p:sp>
    </p:spTree>
    <p:extLst>
      <p:ext uri="{BB962C8B-B14F-4D97-AF65-F5344CB8AC3E}">
        <p14:creationId xmlns:p14="http://schemas.microsoft.com/office/powerpoint/2010/main" val="79623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4F35263-D61E-B540-1AEB-C6A2805CEB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4383497D-7D10-7AEF-9FB7-FFA1A21AC7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CBEDA3A4-3E40-1C1A-71D8-67B21A237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04E56-CF0D-4CA6-954D-C057DD919FDD}" type="datetimeFigureOut">
              <a:rPr lang="fr-BE" smtClean="0"/>
              <a:t>22/09/2023</a:t>
            </a:fld>
            <a:endParaRPr lang="fr-BE"/>
          </a:p>
        </p:txBody>
      </p:sp>
      <p:sp>
        <p:nvSpPr>
          <p:cNvPr id="5" name="Espace réservé du pied de page 4">
            <a:extLst>
              <a:ext uri="{FF2B5EF4-FFF2-40B4-BE49-F238E27FC236}">
                <a16:creationId xmlns:a16="http://schemas.microsoft.com/office/drawing/2014/main" id="{D58C496D-9FD9-3E97-01EF-A5E980F0F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4CC65513-0FBE-7399-3705-7D35FDDAB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5E6EA-D1F5-4C98-98CB-8BFE5518D0B2}" type="slidenum">
              <a:rPr lang="fr-BE" smtClean="0"/>
              <a:t>‹N°›</a:t>
            </a:fld>
            <a:endParaRPr lang="fr-BE"/>
          </a:p>
        </p:txBody>
      </p:sp>
    </p:spTree>
    <p:extLst>
      <p:ext uri="{BB962C8B-B14F-4D97-AF65-F5344CB8AC3E}">
        <p14:creationId xmlns:p14="http://schemas.microsoft.com/office/powerpoint/2010/main" val="2970282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clublog.org/" TargetMode="External"/><Relationship Id="rId2" Type="http://schemas.openxmlformats.org/officeDocument/2006/relationships/hyperlink" Target="http://arrl.org/lotw" TargetMode="External"/><Relationship Id="rId1" Type="http://schemas.openxmlformats.org/officeDocument/2006/relationships/slideLayout" Target="../slideLayouts/slideLayout1.xml"/><Relationship Id="rId5" Type="http://schemas.openxmlformats.org/officeDocument/2006/relationships/hyperlink" Target="http://eqsl.cc/" TargetMode="External"/><Relationship Id="rId4" Type="http://schemas.openxmlformats.org/officeDocument/2006/relationships/hyperlink" Target="http://qrz.com/"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arrl.org/lotw"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lotw.arrl.org/lotw-help/key-concepts/#station_location" TargetMode="External"/><Relationship Id="rId7" Type="http://schemas.openxmlformats.org/officeDocument/2006/relationships/image" Target="../media/image7.png"/><Relationship Id="rId2" Type="http://schemas.openxmlformats.org/officeDocument/2006/relationships/hyperlink" Target="https://lotw.arrl.org/lotw-help/key-concepts/#callsign_certificate"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www.arrl.org/files/file/LoTW%20Instructions/tqsl-2.6.5.msi" TargetMode="External"/><Relationship Id="rId4" Type="http://schemas.openxmlformats.org/officeDocument/2006/relationships/hyperlink" Target="https://lotw.arrl.org/lotw-help/data/uploads/gettingstarted-flowchart-withemail.jp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otw.arrl.org/lotw-help/key-concepts/#callsign_certificate" TargetMode="External"/><Relationship Id="rId2" Type="http://schemas.openxmlformats.org/officeDocument/2006/relationships/hyperlink" Target="mailto:LoTW-help@arrl.or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lotw.arrl.org/lotwuser/default"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lotw.arrl.org/lotw-help/backuprestore/"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lublog.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qrz.co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qrz.com/subscriber-rewards"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eqsl.cc/"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eqsl.cc/"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hamlog.online/" TargetMode="External"/><Relationship Id="rId2" Type="http://schemas.openxmlformats.org/officeDocument/2006/relationships/hyperlink" Target="http://hrdlog.net/"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eqsl.cc/" TargetMode="External"/><Relationship Id="rId2" Type="http://schemas.openxmlformats.org/officeDocument/2006/relationships/hyperlink" Target="https://www.egloff.eu/qralocator/"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qrz.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618103"/>
            <a:ext cx="10800000" cy="4031873"/>
          </a:xfrm>
          <a:prstGeom prst="rect">
            <a:avLst/>
          </a:prstGeom>
          <a:solidFill>
            <a:srgbClr val="FFFF00">
              <a:alpha val="40000"/>
            </a:srgbClr>
          </a:solidFill>
          <a:ln>
            <a:solidFill>
              <a:srgbClr val="0070C0"/>
            </a:solidFill>
          </a:ln>
        </p:spPr>
        <p:txBody>
          <a:bodyPr wrap="square" rtlCol="0" anchor="ctr" anchorCtr="1">
            <a:spAutoFit/>
          </a:bodyPr>
          <a:lstStyle/>
          <a:p>
            <a:endParaRPr lang="fr-BE" sz="3200" b="1" u="sng" dirty="0">
              <a:solidFill>
                <a:srgbClr val="002060"/>
              </a:solidFill>
            </a:endParaRPr>
          </a:p>
          <a:p>
            <a:r>
              <a:rPr lang="fr-BE" sz="3200" b="1" dirty="0">
                <a:solidFill>
                  <a:srgbClr val="002060"/>
                </a:solidFill>
              </a:rPr>
              <a:t>              </a:t>
            </a:r>
            <a:r>
              <a:rPr lang="fr-BE" sz="3200" b="1" u="sng" dirty="0">
                <a:solidFill>
                  <a:srgbClr val="002060"/>
                </a:solidFill>
              </a:rPr>
              <a:t>QSL et QSL Electronique</a:t>
            </a:r>
          </a:p>
          <a:p>
            <a:endParaRPr lang="fr-BE" sz="3200" b="1" u="sng" dirty="0">
              <a:solidFill>
                <a:srgbClr val="002060"/>
              </a:solidFill>
            </a:endParaRPr>
          </a:p>
          <a:p>
            <a:r>
              <a:rPr lang="fr-BE" sz="3200" b="1" dirty="0">
                <a:solidFill>
                  <a:srgbClr val="002060"/>
                </a:solidFill>
              </a:rPr>
              <a:t>	       </a:t>
            </a:r>
            <a:r>
              <a:rPr lang="fr-BE" sz="3200" b="1" i="1" u="sng" dirty="0">
                <a:solidFill>
                  <a:srgbClr val="002060"/>
                </a:solidFill>
              </a:rPr>
              <a:t>Qu’est-ce que c’est ?</a:t>
            </a:r>
          </a:p>
          <a:p>
            <a:endParaRPr lang="fr-BE" sz="3200" b="1" u="sng" dirty="0">
              <a:solidFill>
                <a:srgbClr val="002060"/>
              </a:solidFill>
            </a:endParaRPr>
          </a:p>
          <a:p>
            <a:endParaRPr lang="fr-BE" sz="3200" dirty="0">
              <a:solidFill>
                <a:srgbClr val="002060"/>
              </a:solidFill>
            </a:endParaRPr>
          </a:p>
          <a:p>
            <a:r>
              <a:rPr lang="fr-BE" sz="3200" dirty="0">
                <a:solidFill>
                  <a:srgbClr val="002060"/>
                </a:solidFill>
              </a:rPr>
              <a:t>UBA LIEGE : ON5VL  site Internet https://on5vl.org</a:t>
            </a:r>
          </a:p>
          <a:p>
            <a:endParaRPr lang="fr-BE" sz="3200" dirty="0">
              <a:solidFill>
                <a:srgbClr val="002060"/>
              </a:solidFill>
            </a:endParaRPr>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1</a:t>
            </a:fld>
            <a:endParaRPr lang="fr-BE"/>
          </a:p>
        </p:txBody>
      </p:sp>
      <p:pic>
        <p:nvPicPr>
          <p:cNvPr id="7" name="Image 6">
            <a:extLst>
              <a:ext uri="{FF2B5EF4-FFF2-40B4-BE49-F238E27FC236}">
                <a16:creationId xmlns:a16="http://schemas.microsoft.com/office/drawing/2014/main" id="{B805712F-1C1E-E0AD-EDC6-3BC9A83A1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136525"/>
            <a:ext cx="10800000" cy="2548240"/>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0476" y="3421340"/>
            <a:ext cx="1409524" cy="2425397"/>
          </a:xfrm>
          <a:prstGeom prst="rect">
            <a:avLst/>
          </a:prstGeom>
        </p:spPr>
      </p:pic>
    </p:spTree>
    <p:extLst>
      <p:ext uri="{BB962C8B-B14F-4D97-AF65-F5344CB8AC3E}">
        <p14:creationId xmlns:p14="http://schemas.microsoft.com/office/powerpoint/2010/main" val="173292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FR" sz="3200" dirty="0">
                <a:solidFill>
                  <a:srgbClr val="002060"/>
                </a:solidFill>
              </a:rPr>
              <a:t>Qu’est-ce qu’une QSL électronique ?</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10</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2" name="ZoneTexte 1">
            <a:extLst>
              <a:ext uri="{FF2B5EF4-FFF2-40B4-BE49-F238E27FC236}">
                <a16:creationId xmlns:a16="http://schemas.microsoft.com/office/drawing/2014/main" id="{EAD23382-F433-E6EA-98AB-CC4D31A8C1DE}"/>
              </a:ext>
            </a:extLst>
          </p:cNvPr>
          <p:cNvSpPr txBox="1"/>
          <p:nvPr/>
        </p:nvSpPr>
        <p:spPr>
          <a:xfrm>
            <a:off x="720000" y="1173643"/>
            <a:ext cx="10800000" cy="6247864"/>
          </a:xfrm>
          <a:prstGeom prst="rect">
            <a:avLst/>
          </a:prstGeom>
          <a:noFill/>
        </p:spPr>
        <p:txBody>
          <a:bodyPr wrap="square" rtlCol="0">
            <a:spAutoFit/>
          </a:bodyPr>
          <a:lstStyle/>
          <a:p>
            <a:r>
              <a:rPr lang="fr-FR" sz="2400" b="1" dirty="0"/>
              <a:t>Elle peut prendre plusieurs formes</a:t>
            </a:r>
          </a:p>
          <a:p>
            <a:endParaRPr lang="fr-FR" dirty="0"/>
          </a:p>
          <a:p>
            <a:r>
              <a:rPr lang="fr-FR" b="1" dirty="0"/>
              <a:t>1.) une image informatique d’une QSL papier recto uniquement     (</a:t>
            </a:r>
            <a:r>
              <a:rPr lang="fr-FR" b="1" dirty="0" err="1"/>
              <a:t>eQSL</a:t>
            </a:r>
            <a:r>
              <a:rPr lang="fr-FR" b="1" dirty="0"/>
              <a:t>, </a:t>
            </a:r>
            <a:r>
              <a:rPr lang="fr-FR" b="1" dirty="0" err="1"/>
              <a:t>HRDlog</a:t>
            </a:r>
            <a:r>
              <a:rPr lang="fr-FR" b="1" dirty="0"/>
              <a:t>)</a:t>
            </a:r>
          </a:p>
          <a:p>
            <a:r>
              <a:rPr lang="fr-FR" b="1" dirty="0"/>
              <a:t>2.) une indication informatique de confirmation du QSO  (il n’y a ni carte papier, ni image d’une QSL) (LOTW)</a:t>
            </a:r>
          </a:p>
          <a:p>
            <a:r>
              <a:rPr lang="fr-FR" b="1" dirty="0"/>
              <a:t>3.) une croix à côté d’une ligne de QSO   (QRZ, </a:t>
            </a:r>
            <a:r>
              <a:rPr lang="fr-FR" b="1" dirty="0" err="1"/>
              <a:t>clublog</a:t>
            </a:r>
            <a:r>
              <a:rPr lang="fr-FR" b="1" dirty="0"/>
              <a:t>)</a:t>
            </a:r>
          </a:p>
          <a:p>
            <a:endParaRPr lang="fr-FR" b="1" dirty="0"/>
          </a:p>
          <a:p>
            <a:endParaRPr lang="fr-FR" b="1" dirty="0"/>
          </a:p>
          <a:p>
            <a:r>
              <a:rPr lang="fr-FR" b="1" dirty="0"/>
              <a:t>Vous voyez que nous ne sommes plus dans un registre de QSL traditionnelles et que, seules les informations  nécessaires au QSO sont confirmées. Les informations utiles (</a:t>
            </a:r>
            <a:r>
              <a:rPr lang="fr-FR" b="1" dirty="0" err="1"/>
              <a:t>CQ,WZ,IOTA,Region</a:t>
            </a:r>
            <a:r>
              <a:rPr lang="fr-FR" b="1" dirty="0"/>
              <a:t>, Club </a:t>
            </a:r>
            <a:r>
              <a:rPr lang="fr-FR" b="1" dirty="0" err="1"/>
              <a:t>Members</a:t>
            </a:r>
            <a:r>
              <a:rPr lang="fr-FR" b="1" dirty="0"/>
              <a:t>,…) ne sont pas reprises. Cela peut poser problème si on souhaite se lancer dans la vaste chasse aux diplômes</a:t>
            </a:r>
          </a:p>
          <a:p>
            <a:endParaRPr lang="fr-FR" dirty="0"/>
          </a:p>
          <a:p>
            <a:r>
              <a:rPr lang="fr-FR" sz="2400" b="1" u="sng" dirty="0"/>
              <a:t>Avantages </a:t>
            </a:r>
          </a:p>
          <a:p>
            <a:pPr marL="285750" indent="-285750">
              <a:buFont typeface="Arial" panose="020B0604020202020204" pitchFamily="34" charset="0"/>
              <a:buChar char="•"/>
            </a:pPr>
            <a:r>
              <a:rPr lang="fr-FR" dirty="0"/>
              <a:t>Rapidité d’envoi et de réception</a:t>
            </a:r>
          </a:p>
          <a:p>
            <a:pPr marL="285750" indent="-285750">
              <a:buFont typeface="Arial" panose="020B0604020202020204" pitchFamily="34" charset="0"/>
              <a:buChar char="•"/>
            </a:pPr>
            <a:r>
              <a:rPr lang="fr-FR" dirty="0"/>
              <a:t>Coût nul </a:t>
            </a:r>
            <a:r>
              <a:rPr lang="fr-FR" dirty="0">
                <a:sym typeface="Wingdings" panose="05000000000000000000" pitchFamily="2" charset="2"/>
              </a:rPr>
              <a:t> économie substantielle</a:t>
            </a:r>
            <a:endParaRPr lang="fr-FR" dirty="0"/>
          </a:p>
          <a:p>
            <a:endParaRPr lang="fr-FR" dirty="0"/>
          </a:p>
          <a:p>
            <a:r>
              <a:rPr lang="fr-FR" sz="2400" b="1" u="sng" dirty="0"/>
              <a:t>Désavantages</a:t>
            </a:r>
          </a:p>
          <a:p>
            <a:pPr marL="285750" indent="-285750">
              <a:buFont typeface="Arial" panose="020B0604020202020204" pitchFamily="34" charset="0"/>
              <a:buChar char="•"/>
            </a:pPr>
            <a:r>
              <a:rPr lang="fr-FR" dirty="0"/>
              <a:t>Manque d’informations utiles et facultatives</a:t>
            </a:r>
          </a:p>
          <a:p>
            <a:pPr marL="285750" indent="-285750">
              <a:buFont typeface="Arial" panose="020B0604020202020204" pitchFamily="34" charset="0"/>
              <a:buChar char="•"/>
            </a:pPr>
            <a:r>
              <a:rPr lang="fr-FR" dirty="0"/>
              <a:t>Manque de personnalisation </a:t>
            </a:r>
          </a:p>
          <a:p>
            <a:endParaRPr lang="fr-FR" dirty="0"/>
          </a:p>
          <a:p>
            <a:endParaRPr lang="fr-FR" dirty="0"/>
          </a:p>
          <a:p>
            <a:r>
              <a:rPr lang="fr-FR" dirty="0"/>
              <a:t> </a:t>
            </a:r>
            <a:endParaRPr lang="fr-BE" dirty="0"/>
          </a:p>
        </p:txBody>
      </p:sp>
    </p:spTree>
    <p:extLst>
      <p:ext uri="{BB962C8B-B14F-4D97-AF65-F5344CB8AC3E}">
        <p14:creationId xmlns:p14="http://schemas.microsoft.com/office/powerpoint/2010/main" val="103356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96001" y="242778"/>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11</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2" name="ZoneTexte 1">
            <a:extLst>
              <a:ext uri="{FF2B5EF4-FFF2-40B4-BE49-F238E27FC236}">
                <a16:creationId xmlns:a16="http://schemas.microsoft.com/office/drawing/2014/main" id="{450D09F5-EFA6-74D3-9618-C86DB7E636E7}"/>
              </a:ext>
            </a:extLst>
          </p:cNvPr>
          <p:cNvSpPr txBox="1"/>
          <p:nvPr/>
        </p:nvSpPr>
        <p:spPr>
          <a:xfrm>
            <a:off x="696001" y="973588"/>
            <a:ext cx="10289352" cy="6740307"/>
          </a:xfrm>
          <a:prstGeom prst="rect">
            <a:avLst/>
          </a:prstGeom>
          <a:noFill/>
        </p:spPr>
        <p:txBody>
          <a:bodyPr wrap="square" rtlCol="0">
            <a:spAutoFit/>
          </a:bodyPr>
          <a:lstStyle/>
          <a:p>
            <a:r>
              <a:rPr lang="fr-BE" b="1" dirty="0"/>
              <a:t>A l’heure actuelle, il existe plusieurs systèmes de confirmation électroniques de QSL</a:t>
            </a:r>
          </a:p>
          <a:p>
            <a:endParaRPr lang="fr-BE" b="1" dirty="0"/>
          </a:p>
          <a:p>
            <a:pPr marL="285750" indent="-285750">
              <a:buFont typeface="Arial" panose="020B0604020202020204" pitchFamily="34" charset="0"/>
              <a:buChar char="•"/>
            </a:pPr>
            <a:r>
              <a:rPr lang="fr-BE" b="1" dirty="0"/>
              <a:t>LOTW      (gratuit)     </a:t>
            </a:r>
            <a:r>
              <a:rPr lang="fr-BE" b="1" dirty="0">
                <a:hlinkClick r:id="rId2"/>
              </a:rPr>
              <a:t>http://arrl.org/lotw</a:t>
            </a:r>
            <a:r>
              <a:rPr lang="fr-BE" b="1" dirty="0"/>
              <a:t> </a:t>
            </a:r>
          </a:p>
          <a:p>
            <a:pPr marL="285750" indent="-285750">
              <a:buFont typeface="Arial" panose="020B0604020202020204" pitchFamily="34" charset="0"/>
              <a:buChar char="•"/>
            </a:pPr>
            <a:r>
              <a:rPr lang="fr-BE" b="1" dirty="0" err="1"/>
              <a:t>Clublog</a:t>
            </a:r>
            <a:r>
              <a:rPr lang="fr-BE" b="1" dirty="0"/>
              <a:t>   (gratuit/payant)  </a:t>
            </a:r>
            <a:r>
              <a:rPr lang="fr-BE" b="1" dirty="0">
                <a:hlinkClick r:id="rId3"/>
              </a:rPr>
              <a:t>http://clublog.org</a:t>
            </a:r>
            <a:r>
              <a:rPr lang="fr-BE" b="1" dirty="0"/>
              <a:t> </a:t>
            </a:r>
          </a:p>
          <a:p>
            <a:pPr marL="285750" indent="-285750">
              <a:buFont typeface="Arial" panose="020B0604020202020204" pitchFamily="34" charset="0"/>
              <a:buChar char="•"/>
            </a:pPr>
            <a:r>
              <a:rPr lang="fr-BE" b="1" dirty="0"/>
              <a:t>QRZ   (payant)   </a:t>
            </a:r>
            <a:r>
              <a:rPr lang="fr-BE" b="1" dirty="0">
                <a:hlinkClick r:id="rId4"/>
              </a:rPr>
              <a:t>http://qrz.com</a:t>
            </a:r>
            <a:r>
              <a:rPr lang="fr-BE" b="1" dirty="0"/>
              <a:t> </a:t>
            </a:r>
          </a:p>
          <a:p>
            <a:pPr marL="285750" indent="-285750">
              <a:buFont typeface="Arial" panose="020B0604020202020204" pitchFamily="34" charset="0"/>
              <a:buChar char="•"/>
            </a:pPr>
            <a:r>
              <a:rPr lang="fr-BE" b="1" dirty="0" err="1"/>
              <a:t>eQSL</a:t>
            </a:r>
            <a:r>
              <a:rPr lang="fr-BE" b="1" dirty="0"/>
              <a:t>  (gratuit)   </a:t>
            </a:r>
            <a:r>
              <a:rPr lang="fr-BE" b="1" dirty="0">
                <a:hlinkClick r:id="rId5"/>
              </a:rPr>
              <a:t>http://eqsl.cc</a:t>
            </a:r>
            <a:r>
              <a:rPr lang="fr-BE" b="1" dirty="0"/>
              <a:t> </a:t>
            </a:r>
          </a:p>
          <a:p>
            <a:endParaRPr lang="fr-BE" b="1" dirty="0"/>
          </a:p>
          <a:p>
            <a:r>
              <a:rPr lang="fr-BE" b="1" dirty="0"/>
              <a:t>La </a:t>
            </a:r>
            <a:r>
              <a:rPr lang="fr-BE" b="1" dirty="0">
                <a:highlight>
                  <a:srgbClr val="FFFF00"/>
                </a:highlight>
              </a:rPr>
              <a:t>QSL électronique </a:t>
            </a:r>
            <a:r>
              <a:rPr lang="fr-BE" b="1" dirty="0"/>
              <a:t>va de pair avec le </a:t>
            </a:r>
            <a:r>
              <a:rPr lang="fr-BE" b="1" dirty="0" err="1">
                <a:highlight>
                  <a:srgbClr val="FFFF00"/>
                </a:highlight>
              </a:rPr>
              <a:t>logbook</a:t>
            </a:r>
            <a:r>
              <a:rPr lang="fr-BE" b="1" dirty="0">
                <a:highlight>
                  <a:srgbClr val="FFFF00"/>
                </a:highlight>
              </a:rPr>
              <a:t> électronique </a:t>
            </a:r>
            <a:r>
              <a:rPr lang="fr-BE" b="1" dirty="0"/>
              <a:t>afin de vérifier électroniquement la concordance des informations de QSO</a:t>
            </a:r>
          </a:p>
          <a:p>
            <a:r>
              <a:rPr lang="fr-BE" b="1" dirty="0"/>
              <a:t>Le format universel des fichiers électroniques de confirmation de QSO est un </a:t>
            </a:r>
            <a:r>
              <a:rPr lang="fr-BE" b="1" dirty="0">
                <a:highlight>
                  <a:srgbClr val="FF0000"/>
                </a:highlight>
              </a:rPr>
              <a:t> fichier  .ADI  </a:t>
            </a:r>
            <a:r>
              <a:rPr lang="fr-BE" b="1" dirty="0"/>
              <a:t>(</a:t>
            </a:r>
            <a:r>
              <a:rPr lang="fr-BE" b="1" dirty="0" err="1"/>
              <a:t>Adif</a:t>
            </a:r>
            <a:r>
              <a:rPr lang="fr-BE" b="1" dirty="0"/>
              <a:t>)</a:t>
            </a:r>
          </a:p>
          <a:p>
            <a:r>
              <a:rPr lang="fr-BE" b="1" dirty="0"/>
              <a:t>Malgré, tous ces systèmes, il n’y en a qu’un seul qui est approuvé  pour la validation des QSL/QSO dans la chasse aux diplômes  </a:t>
            </a:r>
            <a:r>
              <a:rPr lang="fr-BE" b="1" dirty="0">
                <a:solidFill>
                  <a:srgbClr val="FF0000"/>
                </a:solidFill>
              </a:rPr>
              <a:t>c’est  LOTW.</a:t>
            </a:r>
          </a:p>
          <a:p>
            <a:endParaRPr lang="fr-BE" b="1" dirty="0">
              <a:solidFill>
                <a:srgbClr val="FF0000"/>
              </a:solidFill>
            </a:endParaRPr>
          </a:p>
          <a:p>
            <a:r>
              <a:rPr lang="fr-BE" b="1" dirty="0"/>
              <a:t>Si vous ne chassez pas les diplômes (</a:t>
            </a:r>
            <a:r>
              <a:rPr lang="fr-BE" b="1" dirty="0" err="1"/>
              <a:t>Award</a:t>
            </a:r>
            <a:r>
              <a:rPr lang="fr-BE" b="1" dirty="0"/>
              <a:t>) et que vous n’aurez pas envie de la faire à l’avenir alors utilisez n’importe quel système mais pensez que votre correspondant n’utilise peut-être pas le même système de confirmation électronique de QSL  </a:t>
            </a:r>
            <a:r>
              <a:rPr lang="fr-BE" b="1" dirty="0">
                <a:sym typeface="Wingdings" panose="05000000000000000000" pitchFamily="2" charset="2"/>
              </a:rPr>
              <a:t> vous ne recevrez jamais une réponse électronique à votre envoi de QSL !!!</a:t>
            </a:r>
          </a:p>
          <a:p>
            <a:endParaRPr lang="fr-BE" b="1" dirty="0">
              <a:sym typeface="Wingdings" panose="05000000000000000000" pitchFamily="2" charset="2"/>
            </a:endParaRPr>
          </a:p>
          <a:p>
            <a:r>
              <a:rPr lang="fr-BE" b="1" dirty="0">
                <a:sym typeface="Wingdings" panose="05000000000000000000" pitchFamily="2" charset="2"/>
              </a:rPr>
              <a:t>Il est toujours préférable d’utiliser LOTW  puis après </a:t>
            </a:r>
            <a:r>
              <a:rPr lang="fr-BE" b="1" dirty="0" err="1">
                <a:sym typeface="Wingdings" panose="05000000000000000000" pitchFamily="2" charset="2"/>
              </a:rPr>
              <a:t>QRZ,ClubLog</a:t>
            </a:r>
            <a:r>
              <a:rPr lang="fr-BE" b="1" dirty="0">
                <a:sym typeface="Wingdings" panose="05000000000000000000" pitchFamily="2" charset="2"/>
              </a:rPr>
              <a:t> et EQSL</a:t>
            </a:r>
          </a:p>
          <a:p>
            <a:r>
              <a:rPr lang="fr-BE" b="1" dirty="0">
                <a:sym typeface="Wingdings" panose="05000000000000000000" pitchFamily="2" charset="2"/>
              </a:rPr>
              <a:t>Vous allez voir dans les prochains  slides que l’envoi d’une QSL électronique vers ces systèmes se fait automatiquement ou à défaut dans les 2 ou 3 secondes et ce , à partir d’un </a:t>
            </a:r>
            <a:r>
              <a:rPr lang="fr-BE" b="1" dirty="0" err="1">
                <a:sym typeface="Wingdings" panose="05000000000000000000" pitchFamily="2" charset="2"/>
              </a:rPr>
              <a:t>logbook</a:t>
            </a:r>
            <a:r>
              <a:rPr lang="fr-BE" b="1" dirty="0">
                <a:sym typeface="Wingdings" panose="05000000000000000000" pitchFamily="2" charset="2"/>
              </a:rPr>
              <a:t> informatique</a:t>
            </a:r>
            <a:endParaRPr lang="fr-BE" b="1" dirty="0"/>
          </a:p>
          <a:p>
            <a:endParaRPr lang="fr-BE" dirty="0"/>
          </a:p>
          <a:p>
            <a:endParaRPr lang="fr-BE" dirty="0"/>
          </a:p>
          <a:p>
            <a:endParaRPr lang="fr-BE" dirty="0"/>
          </a:p>
        </p:txBody>
      </p:sp>
    </p:spTree>
    <p:extLst>
      <p:ext uri="{BB962C8B-B14F-4D97-AF65-F5344CB8AC3E}">
        <p14:creationId xmlns:p14="http://schemas.microsoft.com/office/powerpoint/2010/main" val="237694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45DA06E-1795-6C03-56E6-51C65BE13B59}"/>
              </a:ext>
            </a:extLst>
          </p:cNvPr>
          <p:cNvSpPr txBox="1"/>
          <p:nvPr/>
        </p:nvSpPr>
        <p:spPr>
          <a:xfrm>
            <a:off x="696001" y="242778"/>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(LOTW 1)</a:t>
            </a:r>
          </a:p>
        </p:txBody>
      </p:sp>
      <p:sp>
        <p:nvSpPr>
          <p:cNvPr id="3" name="ZoneTexte 2">
            <a:extLst>
              <a:ext uri="{FF2B5EF4-FFF2-40B4-BE49-F238E27FC236}">
                <a16:creationId xmlns:a16="http://schemas.microsoft.com/office/drawing/2014/main" id="{9B45420D-3050-F13E-8596-ED23D77A54FA}"/>
              </a:ext>
            </a:extLst>
          </p:cNvPr>
          <p:cNvSpPr txBox="1"/>
          <p:nvPr/>
        </p:nvSpPr>
        <p:spPr>
          <a:xfrm>
            <a:off x="1440611" y="2432649"/>
            <a:ext cx="8902461" cy="3970318"/>
          </a:xfrm>
          <a:prstGeom prst="rect">
            <a:avLst/>
          </a:prstGeom>
          <a:noFill/>
        </p:spPr>
        <p:txBody>
          <a:bodyPr wrap="square" rtlCol="0">
            <a:spAutoFit/>
          </a:bodyPr>
          <a:lstStyle/>
          <a:p>
            <a:pPr algn="ctr"/>
            <a:r>
              <a:rPr lang="fr-FR" sz="4800" b="1" dirty="0">
                <a:solidFill>
                  <a:srgbClr val="00B050"/>
                </a:solidFill>
                <a:latin typeface="Amasis MT Pro Black" panose="020F0502020204030204" pitchFamily="18" charset="0"/>
              </a:rPr>
              <a:t>LOTW</a:t>
            </a:r>
          </a:p>
          <a:p>
            <a:pPr algn="ctr"/>
            <a:r>
              <a:rPr lang="fr-FR" sz="4800" b="1" dirty="0">
                <a:solidFill>
                  <a:srgbClr val="00B050"/>
                </a:solidFill>
                <a:latin typeface="Amasis MT Pro Black" panose="020F0502020204030204" pitchFamily="18" charset="0"/>
              </a:rPr>
              <a:t>(Log of the World)</a:t>
            </a:r>
          </a:p>
          <a:p>
            <a:pPr algn="ctr"/>
            <a:endParaRPr lang="fr-FR" sz="3600" b="1" dirty="0">
              <a:solidFill>
                <a:srgbClr val="00B050"/>
              </a:solidFill>
              <a:latin typeface="Amasis MT Pro Black" panose="020F0502020204030204" pitchFamily="18" charset="0"/>
              <a:hlinkClick r:id="rId2"/>
            </a:endParaRPr>
          </a:p>
          <a:p>
            <a:pPr algn="ctr"/>
            <a:r>
              <a:rPr lang="fr-FR" sz="3600" b="1" dirty="0">
                <a:solidFill>
                  <a:srgbClr val="00B050"/>
                </a:solidFill>
                <a:latin typeface="Amasis MT Pro Black" panose="020F0502020204030204" pitchFamily="18" charset="0"/>
                <a:hlinkClick r:id="rId2"/>
              </a:rPr>
              <a:t>http://arrl.org/lotw</a:t>
            </a:r>
            <a:endParaRPr lang="fr-FR" sz="3600" b="1" dirty="0">
              <a:solidFill>
                <a:srgbClr val="00B050"/>
              </a:solidFill>
              <a:latin typeface="Amasis MT Pro Black" panose="020F0502020204030204" pitchFamily="18" charset="0"/>
            </a:endParaRPr>
          </a:p>
          <a:p>
            <a:pPr algn="ctr"/>
            <a:endParaRPr lang="fr-FR" sz="3600" b="1" dirty="0">
              <a:solidFill>
                <a:srgbClr val="00B050"/>
              </a:solidFill>
              <a:latin typeface="Amasis MT Pro Black" panose="020F0502020204030204" pitchFamily="18" charset="0"/>
            </a:endParaRPr>
          </a:p>
          <a:p>
            <a:pPr algn="ctr"/>
            <a:endParaRPr lang="fr-BE" sz="4800" b="1" dirty="0">
              <a:solidFill>
                <a:srgbClr val="00B050"/>
              </a:solidFill>
              <a:latin typeface="Amasis MT Pro Black" panose="020F0502020204030204" pitchFamily="18" charset="0"/>
            </a:endParaRPr>
          </a:p>
        </p:txBody>
      </p:sp>
      <p:sp>
        <p:nvSpPr>
          <p:cNvPr id="4" name="ZoneTexte 3">
            <a:extLst>
              <a:ext uri="{FF2B5EF4-FFF2-40B4-BE49-F238E27FC236}">
                <a16:creationId xmlns:a16="http://schemas.microsoft.com/office/drawing/2014/main" id="{217F0B91-EB37-C9BC-CE67-1CA5B3876B72}"/>
              </a:ext>
            </a:extLst>
          </p:cNvPr>
          <p:cNvSpPr txBox="1"/>
          <p:nvPr/>
        </p:nvSpPr>
        <p:spPr>
          <a:xfrm>
            <a:off x="1440611" y="5158596"/>
            <a:ext cx="9057736" cy="369332"/>
          </a:xfrm>
          <a:prstGeom prst="rect">
            <a:avLst/>
          </a:prstGeom>
          <a:noFill/>
        </p:spPr>
        <p:txBody>
          <a:bodyPr wrap="square" rtlCol="0">
            <a:spAutoFit/>
          </a:bodyPr>
          <a:lstStyle/>
          <a:p>
            <a:r>
              <a:rPr lang="fr-FR" b="1" dirty="0"/>
              <a:t>LOTW est le seul système de confirmation électronique valable pour l’obtention de diplôme</a:t>
            </a:r>
            <a:endParaRPr lang="fr-BE" b="1" dirty="0"/>
          </a:p>
        </p:txBody>
      </p:sp>
    </p:spTree>
    <p:extLst>
      <p:ext uri="{BB962C8B-B14F-4D97-AF65-F5344CB8AC3E}">
        <p14:creationId xmlns:p14="http://schemas.microsoft.com/office/powerpoint/2010/main" val="3647737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8A09AAD6-227C-42B4-8569-17DC9645FED8}" type="slidenum">
              <a:rPr lang="fr-BE" smtClean="0"/>
              <a:t>13</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4" name="Rectangle 3">
            <a:extLst>
              <a:ext uri="{FF2B5EF4-FFF2-40B4-BE49-F238E27FC236}">
                <a16:creationId xmlns:a16="http://schemas.microsoft.com/office/drawing/2014/main" id="{19A3943B-3BBF-E3B3-47CF-4DC9827B1D90}"/>
              </a:ext>
            </a:extLst>
          </p:cNvPr>
          <p:cNvSpPr/>
          <p:nvPr/>
        </p:nvSpPr>
        <p:spPr>
          <a:xfrm>
            <a:off x="706200" y="5412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9" name="ZoneTexte 8">
            <a:extLst>
              <a:ext uri="{FF2B5EF4-FFF2-40B4-BE49-F238E27FC236}">
                <a16:creationId xmlns:a16="http://schemas.microsoft.com/office/drawing/2014/main" id="{29565F2A-BE94-253E-42B3-0BA88E1A99D0}"/>
              </a:ext>
            </a:extLst>
          </p:cNvPr>
          <p:cNvSpPr txBox="1"/>
          <p:nvPr/>
        </p:nvSpPr>
        <p:spPr>
          <a:xfrm>
            <a:off x="696000" y="3888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(LOTW 2)</a:t>
            </a:r>
          </a:p>
        </p:txBody>
      </p:sp>
      <p:sp>
        <p:nvSpPr>
          <p:cNvPr id="5" name="ZoneTexte 4">
            <a:extLst>
              <a:ext uri="{FF2B5EF4-FFF2-40B4-BE49-F238E27FC236}">
                <a16:creationId xmlns:a16="http://schemas.microsoft.com/office/drawing/2014/main" id="{E00639BF-35B9-1441-33F0-BC2DC249A2D8}"/>
              </a:ext>
            </a:extLst>
          </p:cNvPr>
          <p:cNvSpPr txBox="1"/>
          <p:nvPr/>
        </p:nvSpPr>
        <p:spPr>
          <a:xfrm>
            <a:off x="680185" y="1089365"/>
            <a:ext cx="11053800" cy="6217087"/>
          </a:xfrm>
          <a:prstGeom prst="rect">
            <a:avLst/>
          </a:prstGeom>
          <a:noFill/>
        </p:spPr>
        <p:txBody>
          <a:bodyPr wrap="square" rtlCol="0">
            <a:spAutoFit/>
          </a:bodyPr>
          <a:lstStyle/>
          <a:p>
            <a:pPr algn="ctr"/>
            <a:r>
              <a:rPr lang="fr-FR" b="1" u="sng" dirty="0">
                <a:solidFill>
                  <a:srgbClr val="00B050"/>
                </a:solidFill>
              </a:rPr>
              <a:t>LOTW  (</a:t>
            </a:r>
            <a:r>
              <a:rPr lang="fr-FR" sz="2000" b="1" u="sng" dirty="0">
                <a:solidFill>
                  <a:srgbClr val="00B050"/>
                </a:solidFill>
              </a:rPr>
              <a:t>L</a:t>
            </a:r>
            <a:r>
              <a:rPr lang="fr-FR" b="1" u="sng" dirty="0">
                <a:solidFill>
                  <a:srgbClr val="00B050"/>
                </a:solidFill>
              </a:rPr>
              <a:t>og </a:t>
            </a:r>
            <a:r>
              <a:rPr lang="fr-FR" sz="2000" b="1" u="sng" dirty="0">
                <a:solidFill>
                  <a:srgbClr val="00B050"/>
                </a:solidFill>
              </a:rPr>
              <a:t>O</a:t>
            </a:r>
            <a:r>
              <a:rPr lang="fr-FR" b="1" u="sng" dirty="0">
                <a:solidFill>
                  <a:srgbClr val="00B050"/>
                </a:solidFill>
              </a:rPr>
              <a:t>f </a:t>
            </a:r>
            <a:r>
              <a:rPr lang="fr-FR" sz="2000" b="1" u="sng" dirty="0">
                <a:solidFill>
                  <a:srgbClr val="00B050"/>
                </a:solidFill>
              </a:rPr>
              <a:t>T</a:t>
            </a:r>
            <a:r>
              <a:rPr lang="fr-FR" b="1" u="sng" dirty="0">
                <a:solidFill>
                  <a:srgbClr val="00B050"/>
                </a:solidFill>
              </a:rPr>
              <a:t>he </a:t>
            </a:r>
            <a:r>
              <a:rPr lang="fr-FR" sz="2000" b="1" u="sng" dirty="0">
                <a:solidFill>
                  <a:srgbClr val="00B050"/>
                </a:solidFill>
              </a:rPr>
              <a:t>W</a:t>
            </a:r>
            <a:r>
              <a:rPr lang="fr-FR" b="1" u="sng" dirty="0">
                <a:solidFill>
                  <a:srgbClr val="00B050"/>
                </a:solidFill>
              </a:rPr>
              <a:t>orld )</a:t>
            </a:r>
          </a:p>
          <a:p>
            <a:endParaRPr lang="fr-FR" b="1" dirty="0">
              <a:solidFill>
                <a:srgbClr val="00B050"/>
              </a:solidFill>
            </a:endParaRPr>
          </a:p>
          <a:p>
            <a:r>
              <a:rPr lang="fr-FR" dirty="0">
                <a:solidFill>
                  <a:schemeClr val="tx1">
                    <a:lumMod val="95000"/>
                    <a:lumOff val="5000"/>
                  </a:schemeClr>
                </a:solidFill>
              </a:rPr>
              <a:t>Avant de pouvoir soumettre des QSO à </a:t>
            </a:r>
            <a:r>
              <a:rPr lang="fr-FR" dirty="0" err="1">
                <a:solidFill>
                  <a:schemeClr val="tx1">
                    <a:lumMod val="95000"/>
                    <a:lumOff val="5000"/>
                  </a:schemeClr>
                </a:solidFill>
              </a:rPr>
              <a:t>Logbook</a:t>
            </a:r>
            <a:r>
              <a:rPr lang="fr-FR" dirty="0">
                <a:solidFill>
                  <a:schemeClr val="tx1">
                    <a:lumMod val="95000"/>
                    <a:lumOff val="5000"/>
                  </a:schemeClr>
                </a:solidFill>
              </a:rPr>
              <a:t> of the World (</a:t>
            </a:r>
            <a:r>
              <a:rPr lang="fr-FR" dirty="0" err="1">
                <a:solidFill>
                  <a:schemeClr val="tx1">
                    <a:lumMod val="95000"/>
                    <a:lumOff val="5000"/>
                  </a:schemeClr>
                </a:solidFill>
              </a:rPr>
              <a:t>LoTW</a:t>
            </a:r>
            <a:r>
              <a:rPr lang="fr-FR" dirty="0">
                <a:solidFill>
                  <a:schemeClr val="tx1">
                    <a:lumMod val="95000"/>
                    <a:lumOff val="5000"/>
                  </a:schemeClr>
                </a:solidFill>
              </a:rPr>
              <a:t>), vous devez installer l'application gratuite TQSL sur votre ordinateur. TQSL vous permettra d'obtenir un </a:t>
            </a:r>
            <a:r>
              <a:rPr lang="fr-FR" b="1" dirty="0">
                <a:solidFill>
                  <a:schemeClr val="tx1">
                    <a:lumMod val="95000"/>
                    <a:lumOff val="5000"/>
                  </a:schemeClr>
                </a:solidFill>
                <a:hlinkClick r:id="rId2">
                  <a:extLst>
                    <a:ext uri="{A12FA001-AC4F-418D-AE19-62706E023703}">
                      <ahyp:hlinkClr xmlns:ahyp="http://schemas.microsoft.com/office/drawing/2018/hyperlinkcolor" val="tx"/>
                    </a:ext>
                  </a:extLst>
                </a:hlinkClick>
              </a:rPr>
              <a:t>certificat d'indicatif </a:t>
            </a:r>
            <a:r>
              <a:rPr lang="fr-FR" dirty="0">
                <a:solidFill>
                  <a:schemeClr val="tx1">
                    <a:lumMod val="95000"/>
                    <a:lumOff val="5000"/>
                  </a:schemeClr>
                </a:solidFill>
              </a:rPr>
              <a:t>qui vous identifie comme la source des QSO que vous soumettez, et vous permettra également de définir un </a:t>
            </a:r>
            <a:r>
              <a:rPr lang="fr-FR" b="1" dirty="0">
                <a:solidFill>
                  <a:schemeClr val="tx1">
                    <a:lumMod val="95000"/>
                    <a:lumOff val="5000"/>
                  </a:schemeClr>
                </a:solidFill>
                <a:hlinkClick r:id="rId3">
                  <a:extLst>
                    <a:ext uri="{A12FA001-AC4F-418D-AE19-62706E023703}">
                      <ahyp:hlinkClr xmlns:ahyp="http://schemas.microsoft.com/office/drawing/2018/hyperlinkcolor" val="tx"/>
                    </a:ext>
                  </a:extLst>
                </a:hlinkClick>
              </a:rPr>
              <a:t>emplacement de station </a:t>
            </a:r>
            <a:r>
              <a:rPr lang="fr-FR" dirty="0">
                <a:solidFill>
                  <a:schemeClr val="tx1">
                    <a:lumMod val="95000"/>
                    <a:lumOff val="5000"/>
                  </a:schemeClr>
                </a:solidFill>
              </a:rPr>
              <a:t>qui spécifie les détails géographiques de votre emplacement d'exploitation. Un organigramme illustrant ces étapes est disponible </a:t>
            </a:r>
            <a:r>
              <a:rPr lang="fr-FR" dirty="0">
                <a:solidFill>
                  <a:schemeClr val="tx1">
                    <a:lumMod val="95000"/>
                    <a:lumOff val="5000"/>
                  </a:schemeClr>
                </a:solidFill>
                <a:hlinkClick r:id="rId4">
                  <a:extLst>
                    <a:ext uri="{A12FA001-AC4F-418D-AE19-62706E023703}">
                      <ahyp:hlinkClr xmlns:ahyp="http://schemas.microsoft.com/office/drawing/2018/hyperlinkcolor" val="tx"/>
                    </a:ext>
                  </a:extLst>
                </a:hlinkClick>
              </a:rPr>
              <a:t>ici </a:t>
            </a:r>
            <a:r>
              <a:rPr lang="fr-FR" dirty="0">
                <a:solidFill>
                  <a:schemeClr val="tx1">
                    <a:lumMod val="95000"/>
                    <a:lumOff val="5000"/>
                  </a:schemeClr>
                </a:solidFill>
              </a:rPr>
              <a:t>. </a:t>
            </a:r>
          </a:p>
          <a:p>
            <a:endParaRPr lang="fr-FR" b="1" dirty="0">
              <a:solidFill>
                <a:srgbClr val="00B050"/>
              </a:solidFill>
            </a:endParaRPr>
          </a:p>
          <a:p>
            <a:r>
              <a:rPr lang="fr-FR" b="1" u="sng" dirty="0">
                <a:solidFill>
                  <a:schemeClr val="tx1">
                    <a:lumMod val="95000"/>
                    <a:lumOff val="5000"/>
                  </a:schemeClr>
                </a:solidFill>
              </a:rPr>
              <a:t>Premiers pas avec la soumission de QSO</a:t>
            </a:r>
          </a:p>
          <a:p>
            <a:r>
              <a:rPr lang="fr-FR" dirty="0">
                <a:solidFill>
                  <a:schemeClr val="tx1">
                    <a:lumMod val="95000"/>
                    <a:lumOff val="5000"/>
                  </a:schemeClr>
                </a:solidFill>
              </a:rPr>
              <a:t>Commencez par télécharger et installer TQSL, et utilisez-le pour demander un certificat d'indicatif pour votre indicatif actuel .</a:t>
            </a:r>
          </a:p>
          <a:p>
            <a:r>
              <a:rPr lang="fr-FR" dirty="0">
                <a:solidFill>
                  <a:schemeClr val="tx1">
                    <a:lumMod val="95000"/>
                    <a:lumOff val="5000"/>
                  </a:schemeClr>
                </a:solidFill>
              </a:rPr>
              <a:t>   	1. Téléchargez et installez TQSL   </a:t>
            </a:r>
            <a:r>
              <a:rPr lang="fr-FR" dirty="0">
                <a:solidFill>
                  <a:schemeClr val="tx1">
                    <a:lumMod val="95000"/>
                    <a:lumOff val="5000"/>
                  </a:schemeClr>
                </a:solidFill>
                <a:hlinkClick r:id="rId5"/>
              </a:rPr>
              <a:t>http://www.arrl.org/files/file/LoTW%20Instructions/tqsl-2.6.5.msi</a:t>
            </a:r>
            <a:r>
              <a:rPr lang="fr-FR" dirty="0">
                <a:solidFill>
                  <a:schemeClr val="tx1">
                    <a:lumMod val="95000"/>
                    <a:lumOff val="5000"/>
                  </a:schemeClr>
                </a:solidFill>
              </a:rPr>
              <a:t>    	2. Demandez votre certificat d'indicatif initial et le mot de passe de votre compte </a:t>
            </a:r>
            <a:r>
              <a:rPr lang="fr-FR" dirty="0" err="1">
                <a:solidFill>
                  <a:schemeClr val="tx1">
                    <a:lumMod val="95000"/>
                    <a:lumOff val="5000"/>
                  </a:schemeClr>
                </a:solidFill>
              </a:rPr>
              <a:t>LoTW</a:t>
            </a:r>
            <a:endParaRPr lang="fr-FR" dirty="0">
              <a:solidFill>
                <a:schemeClr val="tx1">
                  <a:lumMod val="95000"/>
                  <a:lumOff val="5000"/>
                </a:schemeClr>
              </a:solidFill>
            </a:endParaRPr>
          </a:p>
          <a:p>
            <a:r>
              <a:rPr lang="fr-FR" dirty="0">
                <a:solidFill>
                  <a:schemeClr val="tx1">
                    <a:lumMod val="95000"/>
                    <a:lumOff val="5000"/>
                  </a:schemeClr>
                </a:solidFill>
              </a:rPr>
              <a:t>  	 </a:t>
            </a:r>
          </a:p>
          <a:p>
            <a:endParaRPr lang="fr-FR" dirty="0">
              <a:solidFill>
                <a:schemeClr val="tx1">
                  <a:lumMod val="95000"/>
                  <a:lumOff val="5000"/>
                </a:schemeClr>
              </a:solidFill>
            </a:endParaRPr>
          </a:p>
          <a:p>
            <a:endParaRPr lang="fr-FR" dirty="0">
              <a:solidFill>
                <a:schemeClr val="tx1">
                  <a:lumMod val="95000"/>
                  <a:lumOff val="5000"/>
                </a:schemeClr>
              </a:solidFill>
            </a:endParaRPr>
          </a:p>
          <a:p>
            <a:endParaRPr lang="fr-FR" dirty="0">
              <a:solidFill>
                <a:schemeClr val="tx1">
                  <a:lumMod val="95000"/>
                  <a:lumOff val="5000"/>
                </a:schemeClr>
              </a:solidFill>
            </a:endParaRPr>
          </a:p>
          <a:p>
            <a:endParaRPr lang="fr-FR" dirty="0">
              <a:solidFill>
                <a:schemeClr val="tx1">
                  <a:lumMod val="95000"/>
                  <a:lumOff val="5000"/>
                </a:schemeClr>
              </a:solidFill>
            </a:endParaRPr>
          </a:p>
          <a:p>
            <a:endParaRPr lang="fr-FR" dirty="0">
              <a:solidFill>
                <a:schemeClr val="tx1">
                  <a:lumMod val="95000"/>
                  <a:lumOff val="5000"/>
                </a:schemeClr>
              </a:solidFill>
            </a:endParaRPr>
          </a:p>
          <a:p>
            <a:endParaRPr lang="fr-FR" dirty="0">
              <a:solidFill>
                <a:schemeClr val="tx1">
                  <a:lumMod val="95000"/>
                  <a:lumOff val="5000"/>
                </a:schemeClr>
              </a:solidFill>
            </a:endParaRPr>
          </a:p>
          <a:p>
            <a:endParaRPr lang="fr-FR" dirty="0">
              <a:solidFill>
                <a:schemeClr val="tx1">
                  <a:lumMod val="95000"/>
                  <a:lumOff val="5000"/>
                </a:schemeClr>
              </a:solidFill>
            </a:endParaRPr>
          </a:p>
          <a:p>
            <a:endParaRPr lang="fr-FR" b="1" dirty="0">
              <a:solidFill>
                <a:srgbClr val="00B050"/>
              </a:solidFill>
            </a:endParaRPr>
          </a:p>
          <a:p>
            <a:endParaRPr lang="fr-BE" b="1" dirty="0">
              <a:solidFill>
                <a:srgbClr val="00B050"/>
              </a:solidFill>
            </a:endParaRPr>
          </a:p>
        </p:txBody>
      </p:sp>
      <p:pic>
        <p:nvPicPr>
          <p:cNvPr id="16" name="Image 15">
            <a:extLst>
              <a:ext uri="{FF2B5EF4-FFF2-40B4-BE49-F238E27FC236}">
                <a16:creationId xmlns:a16="http://schemas.microsoft.com/office/drawing/2014/main" id="{DCC7C0D2-E75E-4645-9D77-0886D175AEE7}"/>
              </a:ext>
            </a:extLst>
          </p:cNvPr>
          <p:cNvPicPr>
            <a:picLocks noChangeAspect="1"/>
          </p:cNvPicPr>
          <p:nvPr/>
        </p:nvPicPr>
        <p:blipFill>
          <a:blip r:embed="rId6"/>
          <a:stretch>
            <a:fillRect/>
          </a:stretch>
        </p:blipFill>
        <p:spPr>
          <a:xfrm>
            <a:off x="7474778" y="4474469"/>
            <a:ext cx="3472143" cy="2179457"/>
          </a:xfrm>
          <a:prstGeom prst="rect">
            <a:avLst/>
          </a:prstGeom>
        </p:spPr>
      </p:pic>
      <p:pic>
        <p:nvPicPr>
          <p:cNvPr id="20" name="Image 19">
            <a:extLst>
              <a:ext uri="{FF2B5EF4-FFF2-40B4-BE49-F238E27FC236}">
                <a16:creationId xmlns:a16="http://schemas.microsoft.com/office/drawing/2014/main" id="{2DFEB9AF-8FE2-A2E2-A260-DD0B6B4B988C}"/>
              </a:ext>
            </a:extLst>
          </p:cNvPr>
          <p:cNvPicPr>
            <a:picLocks noChangeAspect="1"/>
          </p:cNvPicPr>
          <p:nvPr/>
        </p:nvPicPr>
        <p:blipFill>
          <a:blip r:embed="rId7"/>
          <a:stretch>
            <a:fillRect/>
          </a:stretch>
        </p:blipFill>
        <p:spPr>
          <a:xfrm>
            <a:off x="553800" y="4465694"/>
            <a:ext cx="3611857" cy="2255781"/>
          </a:xfrm>
          <a:prstGeom prst="rect">
            <a:avLst/>
          </a:prstGeom>
        </p:spPr>
      </p:pic>
      <p:pic>
        <p:nvPicPr>
          <p:cNvPr id="22" name="Image 21">
            <a:extLst>
              <a:ext uri="{FF2B5EF4-FFF2-40B4-BE49-F238E27FC236}">
                <a16:creationId xmlns:a16="http://schemas.microsoft.com/office/drawing/2014/main" id="{7906E801-23F5-B65D-2EB9-712DC272D950}"/>
              </a:ext>
            </a:extLst>
          </p:cNvPr>
          <p:cNvPicPr>
            <a:picLocks noChangeAspect="1"/>
          </p:cNvPicPr>
          <p:nvPr/>
        </p:nvPicPr>
        <p:blipFill>
          <a:blip r:embed="rId8"/>
          <a:stretch>
            <a:fillRect/>
          </a:stretch>
        </p:blipFill>
        <p:spPr>
          <a:xfrm>
            <a:off x="3516235" y="4474469"/>
            <a:ext cx="3472143" cy="2202152"/>
          </a:xfrm>
          <a:prstGeom prst="rect">
            <a:avLst/>
          </a:prstGeom>
        </p:spPr>
      </p:pic>
    </p:spTree>
    <p:extLst>
      <p:ext uri="{BB962C8B-B14F-4D97-AF65-F5344CB8AC3E}">
        <p14:creationId xmlns:p14="http://schemas.microsoft.com/office/powerpoint/2010/main" val="149511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8A09AAD6-227C-42B4-8569-17DC9645FED8}" type="slidenum">
              <a:rPr lang="fr-BE" smtClean="0"/>
              <a:t>14</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2" name="ZoneTexte 1">
            <a:extLst>
              <a:ext uri="{FF2B5EF4-FFF2-40B4-BE49-F238E27FC236}">
                <a16:creationId xmlns:a16="http://schemas.microsoft.com/office/drawing/2014/main" id="{8936A740-B5FE-E9A2-957C-341FC1A35423}"/>
              </a:ext>
            </a:extLst>
          </p:cNvPr>
          <p:cNvSpPr txBox="1"/>
          <p:nvPr/>
        </p:nvSpPr>
        <p:spPr>
          <a:xfrm>
            <a:off x="696001" y="242778"/>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(LOTW 3)</a:t>
            </a:r>
          </a:p>
        </p:txBody>
      </p:sp>
      <p:sp>
        <p:nvSpPr>
          <p:cNvPr id="17" name="ZoneTexte 16">
            <a:extLst>
              <a:ext uri="{FF2B5EF4-FFF2-40B4-BE49-F238E27FC236}">
                <a16:creationId xmlns:a16="http://schemas.microsoft.com/office/drawing/2014/main" id="{08DEF003-D645-CC1B-17D2-75C13258FB2A}"/>
              </a:ext>
            </a:extLst>
          </p:cNvPr>
          <p:cNvSpPr txBox="1"/>
          <p:nvPr/>
        </p:nvSpPr>
        <p:spPr>
          <a:xfrm>
            <a:off x="553800" y="1207698"/>
            <a:ext cx="11084400" cy="7017306"/>
          </a:xfrm>
          <a:prstGeom prst="rect">
            <a:avLst/>
          </a:prstGeom>
          <a:noFill/>
        </p:spPr>
        <p:txBody>
          <a:bodyPr wrap="square" rtlCol="0">
            <a:spAutoFit/>
          </a:bodyPr>
          <a:lstStyle/>
          <a:p>
            <a:r>
              <a:rPr lang="fr-FR" b="1" dirty="0"/>
              <a:t>LOTW étant un système élaboré à la base par l’ARRL, puissante association américaine de radioamateurs, il y a plusieurs exigences à respecter</a:t>
            </a:r>
          </a:p>
          <a:p>
            <a:endParaRPr lang="fr-FR" b="1" dirty="0"/>
          </a:p>
          <a:p>
            <a:r>
              <a:rPr lang="fr-FR" b="1" dirty="0"/>
              <a:t>a.) Envoyez par courrier électronique une copie de votre licence de radioamateur émis par l’IBPT indiquant votre nom et votre adresse à l'ARRL à l'adresse : </a:t>
            </a:r>
            <a:r>
              <a:rPr lang="fr-FR" b="1" dirty="0">
                <a:hlinkClick r:id="rId2"/>
              </a:rPr>
              <a:t>LoTW-help@arrl.org </a:t>
            </a:r>
            <a:r>
              <a:rPr lang="fr-FR" b="1" dirty="0"/>
              <a:t>. Cela vous sera demandé lorsque vous créerez votre compte LOTW . Lorsque l'ARRL recevra la copie de votre licence, elle vous enverra un e-mail contenant le mot de passe de votre compte </a:t>
            </a:r>
            <a:r>
              <a:rPr lang="fr-FR" b="1" dirty="0" err="1"/>
              <a:t>LoTW</a:t>
            </a:r>
            <a:r>
              <a:rPr lang="fr-FR" b="1" dirty="0"/>
              <a:t>, avec votre certificat d'indicatif en pièce jointe pour vous permettre d’aller sur votre compte LOTW</a:t>
            </a:r>
          </a:p>
          <a:p>
            <a:endParaRPr lang="fr-FR" b="1" dirty="0"/>
          </a:p>
          <a:p>
            <a:r>
              <a:rPr lang="fr-FR" b="1" dirty="0"/>
              <a:t>b.) Demandez à TQSL d'accepter le certificat d'indicatif que vous avez reçu de l'ARRL : </a:t>
            </a:r>
          </a:p>
          <a:p>
            <a:endParaRPr lang="fr-FR" b="1" dirty="0"/>
          </a:p>
          <a:p>
            <a:r>
              <a:rPr lang="fr-FR" b="1" dirty="0" err="1"/>
              <a:t>LoTW</a:t>
            </a:r>
            <a:r>
              <a:rPr lang="fr-FR" b="1" dirty="0"/>
              <a:t> exige que vous acceptiez votre </a:t>
            </a:r>
            <a:r>
              <a:rPr lang="fr-FR" b="1" dirty="0">
                <a:hlinkClick r:id="rId3"/>
              </a:rPr>
              <a:t>certificat d'indicatif </a:t>
            </a:r>
            <a:r>
              <a:rPr lang="fr-FR" b="1" dirty="0"/>
              <a:t>initial en utilisant le même ordinateur à partir duquel vous avez généré la demande de votre certificat d'indicatif initial</a:t>
            </a:r>
          </a:p>
          <a:p>
            <a:endParaRPr lang="fr-FR" b="1" dirty="0"/>
          </a:p>
          <a:p>
            <a:r>
              <a:rPr lang="fr-FR" b="1" dirty="0"/>
              <a:t>Après avoir demandé votre certificat d'indicatif initial , vous devriez recevoir un e-mail de l'ARRL avec un fichier joint nommé the [Callsign.tq6] (par exemple, ON6DP.tq6); assurez-vous de vérifier les « Spam » et « Courrier indésirable » de votre client de messagerie. Si cet e-mail n'arrive pas dans les 3 jours ouvrables suivant l'envoi de votre demande, veuillez envoyer un e-mail à lotw-help@arrl.org pour obtenir de l'aide. </a:t>
            </a:r>
          </a:p>
          <a:p>
            <a:r>
              <a:rPr lang="fr-FR" b="1" dirty="0">
                <a:solidFill>
                  <a:schemeClr val="tx1">
                    <a:lumMod val="95000"/>
                    <a:lumOff val="5000"/>
                  </a:schemeClr>
                </a:solidFill>
                <a:highlight>
                  <a:srgbClr val="00FFFF"/>
                </a:highlight>
              </a:rPr>
              <a:t>NE PAS créer et envoyer une autre demande de certificat d'indicatif sans y être invité par le personnel de </a:t>
            </a:r>
            <a:r>
              <a:rPr lang="fr-FR" b="1" dirty="0" err="1">
                <a:solidFill>
                  <a:schemeClr val="tx1">
                    <a:lumMod val="95000"/>
                    <a:lumOff val="5000"/>
                  </a:schemeClr>
                </a:solidFill>
                <a:highlight>
                  <a:srgbClr val="00FFFF"/>
                </a:highlight>
              </a:rPr>
              <a:t>LoTW</a:t>
            </a:r>
            <a:endParaRPr lang="fr-FR" b="1" dirty="0">
              <a:solidFill>
                <a:schemeClr val="tx1">
                  <a:lumMod val="95000"/>
                  <a:lumOff val="5000"/>
                </a:schemeClr>
              </a:solidFill>
              <a:highlight>
                <a:srgbClr val="00FFFF"/>
              </a:highlight>
            </a:endParaRPr>
          </a:p>
          <a:p>
            <a:endParaRPr lang="fr-FR" dirty="0">
              <a:solidFill>
                <a:srgbClr val="FFFF00"/>
              </a:solidFill>
            </a:endParaRPr>
          </a:p>
          <a:p>
            <a:endParaRPr lang="fr-FR" dirty="0"/>
          </a:p>
          <a:p>
            <a:endParaRPr lang="fr-FR" dirty="0"/>
          </a:p>
          <a:p>
            <a:endParaRPr lang="fr-FR" dirty="0"/>
          </a:p>
          <a:p>
            <a:endParaRPr lang="fr-BE" dirty="0"/>
          </a:p>
          <a:p>
            <a:endParaRPr lang="fr-BE" dirty="0"/>
          </a:p>
        </p:txBody>
      </p:sp>
    </p:spTree>
    <p:extLst>
      <p:ext uri="{BB962C8B-B14F-4D97-AF65-F5344CB8AC3E}">
        <p14:creationId xmlns:p14="http://schemas.microsoft.com/office/powerpoint/2010/main" val="425705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8A09AAD6-227C-42B4-8569-17DC9645FED8}" type="slidenum">
              <a:rPr lang="fr-BE" smtClean="0"/>
              <a:t>15</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2" name="ZoneTexte 1">
            <a:extLst>
              <a:ext uri="{FF2B5EF4-FFF2-40B4-BE49-F238E27FC236}">
                <a16:creationId xmlns:a16="http://schemas.microsoft.com/office/drawing/2014/main" id="{978C4E32-6AB9-C04D-12F1-6A8067377999}"/>
              </a:ext>
            </a:extLst>
          </p:cNvPr>
          <p:cNvSpPr txBox="1"/>
          <p:nvPr/>
        </p:nvSpPr>
        <p:spPr>
          <a:xfrm>
            <a:off x="696001" y="242778"/>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(LOTW 4)</a:t>
            </a:r>
          </a:p>
        </p:txBody>
      </p:sp>
      <p:sp>
        <p:nvSpPr>
          <p:cNvPr id="3" name="ZoneTexte 2">
            <a:extLst>
              <a:ext uri="{FF2B5EF4-FFF2-40B4-BE49-F238E27FC236}">
                <a16:creationId xmlns:a16="http://schemas.microsoft.com/office/drawing/2014/main" id="{E66F362A-950E-1973-E9E8-462A0DBA1C44}"/>
              </a:ext>
            </a:extLst>
          </p:cNvPr>
          <p:cNvSpPr txBox="1"/>
          <p:nvPr/>
        </p:nvSpPr>
        <p:spPr>
          <a:xfrm>
            <a:off x="250166" y="1121434"/>
            <a:ext cx="11490385" cy="7848302"/>
          </a:xfrm>
          <a:prstGeom prst="rect">
            <a:avLst/>
          </a:prstGeom>
          <a:noFill/>
        </p:spPr>
        <p:txBody>
          <a:bodyPr wrap="square" rtlCol="0">
            <a:spAutoFit/>
          </a:bodyPr>
          <a:lstStyle/>
          <a:p>
            <a:r>
              <a:rPr lang="fr-FR" b="1" dirty="0"/>
              <a:t>Lorsque le message électronique avec votre fichier .tq6 en pièce jointe arrive de l'ARRL, enregistrez la pièce jointe et connectez-vous à votre compte</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b="1" dirty="0"/>
              <a:t>Sélectionnez l’onglet Votre compte (=</a:t>
            </a:r>
            <a:r>
              <a:rPr lang="fr-FR" b="1" dirty="0" err="1"/>
              <a:t>Your</a:t>
            </a:r>
            <a:r>
              <a:rPr lang="fr-FR" b="1" dirty="0"/>
              <a:t> </a:t>
            </a:r>
            <a:r>
              <a:rPr lang="fr-FR" b="1" dirty="0" err="1"/>
              <a:t>Account</a:t>
            </a:r>
            <a:r>
              <a:rPr lang="fr-FR" b="1" dirty="0"/>
              <a:t>)  et dans la partie gauche de la nouvelle fenêtre, vous aurez un menu (</a:t>
            </a:r>
            <a:r>
              <a:rPr lang="fr-FR" b="1" dirty="0" err="1"/>
              <a:t>Your</a:t>
            </a:r>
            <a:r>
              <a:rPr lang="fr-FR" b="1" dirty="0"/>
              <a:t> Certificates)qui vous permettra de télécharger votre certificat et la configuration via le lien</a:t>
            </a:r>
          </a:p>
          <a:p>
            <a:r>
              <a:rPr lang="fr-FR" b="1" dirty="0"/>
              <a:t> « Download the </a:t>
            </a:r>
            <a:r>
              <a:rPr lang="fr-FR" b="1" dirty="0" err="1"/>
              <a:t>current</a:t>
            </a:r>
            <a:r>
              <a:rPr lang="fr-FR" b="1" dirty="0"/>
              <a:t> TQSL Configuration File »  . Fichier   certs.tq6. </a:t>
            </a:r>
            <a:r>
              <a:rPr lang="fr-FR" b="1" i="1" dirty="0"/>
              <a:t>Enregistrez le sur votre PC</a:t>
            </a:r>
          </a:p>
          <a:p>
            <a:endParaRPr lang="fr-FR" dirty="0"/>
          </a:p>
          <a:p>
            <a:endParaRPr lang="fr-FR" dirty="0"/>
          </a:p>
          <a:p>
            <a:endParaRPr lang="fr-FR" dirty="0"/>
          </a:p>
          <a:p>
            <a:endParaRPr lang="fr-FR" dirty="0"/>
          </a:p>
          <a:p>
            <a:endParaRPr lang="fr-FR" dirty="0"/>
          </a:p>
          <a:p>
            <a:endParaRPr lang="fr-FR" dirty="0"/>
          </a:p>
          <a:p>
            <a:endParaRPr lang="fr-FR" dirty="0"/>
          </a:p>
          <a:p>
            <a:endParaRPr lang="fr-BE" dirty="0"/>
          </a:p>
        </p:txBody>
      </p:sp>
      <p:pic>
        <p:nvPicPr>
          <p:cNvPr id="9" name="Image 8">
            <a:extLst>
              <a:ext uri="{FF2B5EF4-FFF2-40B4-BE49-F238E27FC236}">
                <a16:creationId xmlns:a16="http://schemas.microsoft.com/office/drawing/2014/main" id="{A4052375-9325-0AB3-8901-03FA925D6B49}"/>
              </a:ext>
            </a:extLst>
          </p:cNvPr>
          <p:cNvPicPr>
            <a:picLocks noChangeAspect="1"/>
          </p:cNvPicPr>
          <p:nvPr/>
        </p:nvPicPr>
        <p:blipFill>
          <a:blip r:embed="rId2"/>
          <a:stretch>
            <a:fillRect/>
          </a:stretch>
        </p:blipFill>
        <p:spPr>
          <a:xfrm>
            <a:off x="411599" y="1820449"/>
            <a:ext cx="10223225" cy="3642527"/>
          </a:xfrm>
          <a:prstGeom prst="rect">
            <a:avLst/>
          </a:prstGeom>
        </p:spPr>
      </p:pic>
    </p:spTree>
    <p:extLst>
      <p:ext uri="{BB962C8B-B14F-4D97-AF65-F5344CB8AC3E}">
        <p14:creationId xmlns:p14="http://schemas.microsoft.com/office/powerpoint/2010/main" val="649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8A09AAD6-227C-42B4-8569-17DC9645FED8}" type="slidenum">
              <a:rPr lang="fr-BE" smtClean="0"/>
              <a:t>16</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3" name="ZoneTexte 2">
            <a:extLst>
              <a:ext uri="{FF2B5EF4-FFF2-40B4-BE49-F238E27FC236}">
                <a16:creationId xmlns:a16="http://schemas.microsoft.com/office/drawing/2014/main" id="{5D8D14BE-39BE-954F-EC69-28882C46BBC4}"/>
              </a:ext>
            </a:extLst>
          </p:cNvPr>
          <p:cNvSpPr txBox="1"/>
          <p:nvPr/>
        </p:nvSpPr>
        <p:spPr>
          <a:xfrm>
            <a:off x="696001" y="242778"/>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(LOTW 5)</a:t>
            </a:r>
          </a:p>
        </p:txBody>
      </p:sp>
      <p:pic>
        <p:nvPicPr>
          <p:cNvPr id="9" name="Image 8">
            <a:extLst>
              <a:ext uri="{FF2B5EF4-FFF2-40B4-BE49-F238E27FC236}">
                <a16:creationId xmlns:a16="http://schemas.microsoft.com/office/drawing/2014/main" id="{B7912AF5-FFAD-5FC5-9F21-3CC293372B85}"/>
              </a:ext>
            </a:extLst>
          </p:cNvPr>
          <p:cNvPicPr>
            <a:picLocks noChangeAspect="1"/>
          </p:cNvPicPr>
          <p:nvPr/>
        </p:nvPicPr>
        <p:blipFill>
          <a:blip r:embed="rId2"/>
          <a:stretch>
            <a:fillRect/>
          </a:stretch>
        </p:blipFill>
        <p:spPr>
          <a:xfrm>
            <a:off x="838200" y="1035170"/>
            <a:ext cx="9461740" cy="3864358"/>
          </a:xfrm>
          <a:prstGeom prst="rect">
            <a:avLst/>
          </a:prstGeom>
        </p:spPr>
      </p:pic>
      <p:sp>
        <p:nvSpPr>
          <p:cNvPr id="11" name="ZoneTexte 10">
            <a:extLst>
              <a:ext uri="{FF2B5EF4-FFF2-40B4-BE49-F238E27FC236}">
                <a16:creationId xmlns:a16="http://schemas.microsoft.com/office/drawing/2014/main" id="{A46604F9-E4AF-F15E-550C-A656C86D9955}"/>
              </a:ext>
            </a:extLst>
          </p:cNvPr>
          <p:cNvSpPr txBox="1"/>
          <p:nvPr/>
        </p:nvSpPr>
        <p:spPr>
          <a:xfrm>
            <a:off x="696000" y="4991859"/>
            <a:ext cx="10657799" cy="2308324"/>
          </a:xfrm>
          <a:prstGeom prst="rect">
            <a:avLst/>
          </a:prstGeom>
          <a:noFill/>
        </p:spPr>
        <p:txBody>
          <a:bodyPr wrap="square">
            <a:spAutoFit/>
          </a:bodyPr>
          <a:lstStyle/>
          <a:p>
            <a:r>
              <a:rPr lang="fr-FR" b="1" dirty="0"/>
              <a:t>Le message contient de votre compte </a:t>
            </a:r>
            <a:r>
              <a:rPr lang="fr-FR" b="1" dirty="0" err="1"/>
              <a:t>LoTW</a:t>
            </a:r>
            <a:r>
              <a:rPr lang="fr-FR" b="1" dirty="0"/>
              <a:t> le nom d'utilisateur et le mot de passe  ; assurez-vous de les enregistrer, car ils vous permettent de visualiser vos QSO téléchargés et les confirmations générées par </a:t>
            </a:r>
            <a:r>
              <a:rPr lang="fr-FR" b="1" dirty="0" err="1"/>
              <a:t>LoTW</a:t>
            </a:r>
            <a:r>
              <a:rPr lang="fr-FR" b="1" dirty="0"/>
              <a:t> via </a:t>
            </a:r>
            <a:r>
              <a:rPr lang="fr-FR" b="1" dirty="0">
                <a:hlinkClick r:id="rId3"/>
              </a:rPr>
              <a:t>https://lotw.arrl.org/lotwuser/default</a:t>
            </a:r>
            <a:r>
              <a:rPr lang="fr-FR" b="1" dirty="0"/>
              <a:t> </a:t>
            </a:r>
          </a:p>
          <a:p>
            <a:endParaRPr lang="fr-FR" dirty="0"/>
          </a:p>
          <a:p>
            <a:r>
              <a:rPr lang="fr-FR" i="1" dirty="0">
                <a:solidFill>
                  <a:srgbClr val="FFFF00"/>
                </a:solidFill>
                <a:highlight>
                  <a:srgbClr val="FF0000"/>
                </a:highlight>
              </a:rPr>
              <a:t>IMPORTANT</a:t>
            </a:r>
          </a:p>
          <a:p>
            <a:r>
              <a:rPr lang="fr-FR" i="1" dirty="0">
                <a:solidFill>
                  <a:srgbClr val="FFFF00"/>
                </a:solidFill>
                <a:highlight>
                  <a:srgbClr val="FF0000"/>
                </a:highlight>
              </a:rPr>
              <a:t>Pour continuer, vous devez être sur le même ordinateur sur lequel vous avez initialement effectué la demande. </a:t>
            </a:r>
          </a:p>
          <a:p>
            <a:endParaRPr lang="fr-FR" b="1" i="1" dirty="0">
              <a:solidFill>
                <a:srgbClr val="FFFF00"/>
              </a:solidFill>
            </a:endParaRPr>
          </a:p>
          <a:p>
            <a:endParaRPr lang="fr-BE" dirty="0"/>
          </a:p>
        </p:txBody>
      </p:sp>
    </p:spTree>
    <p:extLst>
      <p:ext uri="{BB962C8B-B14F-4D97-AF65-F5344CB8AC3E}">
        <p14:creationId xmlns:p14="http://schemas.microsoft.com/office/powerpoint/2010/main" val="171886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8A09AAD6-227C-42B4-8569-17DC9645FED8}" type="slidenum">
              <a:rPr lang="fr-BE" smtClean="0"/>
              <a:t>17</a:t>
            </a:fld>
            <a:endParaRPr lang="fr-BE"/>
          </a:p>
        </p:txBody>
      </p:sp>
      <p:sp>
        <p:nvSpPr>
          <p:cNvPr id="6" name="ZoneTexte 5">
            <a:extLst>
              <a:ext uri="{FF2B5EF4-FFF2-40B4-BE49-F238E27FC236}">
                <a16:creationId xmlns:a16="http://schemas.microsoft.com/office/drawing/2014/main" id="{4C09620A-58C8-5B5C-01DE-0EFAD04166DC}"/>
              </a:ext>
            </a:extLst>
          </p:cNvPr>
          <p:cNvSpPr txBox="1"/>
          <p:nvPr/>
        </p:nvSpPr>
        <p:spPr>
          <a:xfrm>
            <a:off x="696001" y="242778"/>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(LOTW 6)</a:t>
            </a:r>
          </a:p>
        </p:txBody>
      </p:sp>
      <p:sp>
        <p:nvSpPr>
          <p:cNvPr id="11" name="ZoneTexte 10">
            <a:extLst>
              <a:ext uri="{FF2B5EF4-FFF2-40B4-BE49-F238E27FC236}">
                <a16:creationId xmlns:a16="http://schemas.microsoft.com/office/drawing/2014/main" id="{7A22100F-C363-FF39-AB01-A2C4F248ABE6}"/>
              </a:ext>
            </a:extLst>
          </p:cNvPr>
          <p:cNvSpPr txBox="1"/>
          <p:nvPr/>
        </p:nvSpPr>
        <p:spPr>
          <a:xfrm>
            <a:off x="696000" y="870071"/>
            <a:ext cx="10800000" cy="369332"/>
          </a:xfrm>
          <a:prstGeom prst="rect">
            <a:avLst/>
          </a:prstGeom>
          <a:noFill/>
        </p:spPr>
        <p:txBody>
          <a:bodyPr wrap="square" rtlCol="0">
            <a:spAutoFit/>
          </a:bodyPr>
          <a:lstStyle/>
          <a:p>
            <a:r>
              <a:rPr lang="fr-FR" b="1" dirty="0"/>
              <a:t>Démarrez TQSL et sélectionnez l' onglet Certificats d'indicatif  : </a:t>
            </a:r>
            <a:endParaRPr lang="fr-BE" b="1" dirty="0"/>
          </a:p>
        </p:txBody>
      </p:sp>
      <p:pic>
        <p:nvPicPr>
          <p:cNvPr id="12" name="Image 11">
            <a:extLst>
              <a:ext uri="{FF2B5EF4-FFF2-40B4-BE49-F238E27FC236}">
                <a16:creationId xmlns:a16="http://schemas.microsoft.com/office/drawing/2014/main" id="{3132DC79-ACC0-09CA-B8F7-B7F112949BC2}"/>
              </a:ext>
            </a:extLst>
          </p:cNvPr>
          <p:cNvPicPr>
            <a:picLocks noChangeAspect="1"/>
          </p:cNvPicPr>
          <p:nvPr/>
        </p:nvPicPr>
        <p:blipFill>
          <a:blip r:embed="rId2"/>
          <a:stretch>
            <a:fillRect/>
          </a:stretch>
        </p:blipFill>
        <p:spPr>
          <a:xfrm>
            <a:off x="786891" y="1293963"/>
            <a:ext cx="4587366" cy="4922443"/>
          </a:xfrm>
          <a:prstGeom prst="rect">
            <a:avLst/>
          </a:prstGeom>
        </p:spPr>
      </p:pic>
      <p:sp>
        <p:nvSpPr>
          <p:cNvPr id="14" name="ZoneTexte 13">
            <a:extLst>
              <a:ext uri="{FF2B5EF4-FFF2-40B4-BE49-F238E27FC236}">
                <a16:creationId xmlns:a16="http://schemas.microsoft.com/office/drawing/2014/main" id="{44032E9C-4813-3DD7-0406-595D058DEE6B}"/>
              </a:ext>
            </a:extLst>
          </p:cNvPr>
          <p:cNvSpPr txBox="1"/>
          <p:nvPr/>
        </p:nvSpPr>
        <p:spPr>
          <a:xfrm>
            <a:off x="5491027" y="1328426"/>
            <a:ext cx="6387546" cy="5232202"/>
          </a:xfrm>
          <a:prstGeom prst="rect">
            <a:avLst/>
          </a:prstGeom>
          <a:noFill/>
        </p:spPr>
        <p:txBody>
          <a:bodyPr wrap="square">
            <a:spAutoFit/>
          </a:bodyPr>
          <a:lstStyle/>
          <a:p>
            <a:r>
              <a:rPr lang="fr-FR" b="1" dirty="0"/>
              <a:t>Cliquez sur le bouton Charger un certificat d'indicatif  ; la boîte de dialogue </a:t>
            </a:r>
          </a:p>
          <a:p>
            <a:r>
              <a:rPr lang="fr-FR" b="1" dirty="0"/>
              <a:t>Sélectionner « </a:t>
            </a:r>
            <a:r>
              <a:rPr lang="fr-FR" b="1" dirty="0" err="1"/>
              <a:t>Callsign</a:t>
            </a:r>
            <a:r>
              <a:rPr lang="fr-FR" b="1" dirty="0"/>
              <a:t> Certificates »</a:t>
            </a:r>
          </a:p>
          <a:p>
            <a:r>
              <a:rPr lang="fr-FR" b="1" dirty="0"/>
              <a:t>Allez chercher sur votre PC le fichier tq6 que vous venez de sauvegarder qui sera [</a:t>
            </a:r>
            <a:r>
              <a:rPr lang="fr-FR" b="1" dirty="0" err="1"/>
              <a:t>callsign</a:t>
            </a:r>
            <a:r>
              <a:rPr lang="fr-FR" b="1" dirty="0"/>
              <a:t>].tq6</a:t>
            </a:r>
          </a:p>
          <a:p>
            <a:endParaRPr lang="fr-FR" b="1" dirty="0"/>
          </a:p>
          <a:p>
            <a:r>
              <a:rPr lang="fr-FR" b="1" dirty="0"/>
              <a:t> </a:t>
            </a:r>
            <a:r>
              <a:rPr lang="fr-FR" dirty="0"/>
              <a:t>Remarque  : Si vous avez utilisé l'option </a:t>
            </a:r>
            <a:r>
              <a:rPr lang="fr-FR" i="1" dirty="0"/>
              <a:t>« Accepter un certificat d'indicatif en attente »</a:t>
            </a:r>
            <a:r>
              <a:rPr lang="fr-FR" dirty="0"/>
              <a:t> , sélectionnez le fichier certs.tq6 dans le dossier dans lequel vous l'avez enregistré. </a:t>
            </a:r>
          </a:p>
          <a:p>
            <a:endParaRPr lang="fr-FR" b="1" dirty="0"/>
          </a:p>
          <a:p>
            <a:r>
              <a:rPr lang="fr-FR" sz="1700" b="1" dirty="0"/>
              <a:t>Cliquez sur le bouton « Open » et une petite fenêtre de dialogue « Install </a:t>
            </a:r>
            <a:r>
              <a:rPr lang="fr-FR" sz="1700" b="1" dirty="0" err="1"/>
              <a:t>certificate</a:t>
            </a:r>
            <a:r>
              <a:rPr lang="fr-FR" sz="1700" b="1" dirty="0"/>
              <a:t> » apparaîtra et il vous sera demandé d’approuver =&gt; cliquez sur OUI (Yes) puis ensuite sur TERMINE  (</a:t>
            </a:r>
            <a:r>
              <a:rPr lang="fr-FR" sz="1700" b="1" dirty="0" err="1"/>
              <a:t>Finished</a:t>
            </a:r>
            <a:r>
              <a:rPr lang="fr-FR" sz="1700" b="1" dirty="0"/>
              <a:t>)</a:t>
            </a:r>
          </a:p>
          <a:p>
            <a:r>
              <a:rPr lang="fr-FR" sz="1700" b="1" dirty="0"/>
              <a:t>L’onglet jaune/rouge deviendra alors un médaillon jaune.          Cela signifiera que vous avez réussi la configuration et que vous êtes prêt à utiliser LOTW avec le call et le QTH que vous avez indiqué.</a:t>
            </a:r>
          </a:p>
          <a:p>
            <a:r>
              <a:rPr lang="fr-FR" sz="1700" b="1" dirty="0"/>
              <a:t>Si votre station est à un autre endroit, vous pourrez demander un autre certificat, dot l’authenticité sera la même que le 1</a:t>
            </a:r>
            <a:r>
              <a:rPr lang="fr-FR" sz="1700" b="1" baseline="30000" dirty="0"/>
              <a:t>er</a:t>
            </a:r>
            <a:r>
              <a:rPr lang="fr-FR" sz="1700" b="1" dirty="0"/>
              <a:t> certificat</a:t>
            </a:r>
          </a:p>
          <a:p>
            <a:endParaRPr lang="fr-BE" dirty="0"/>
          </a:p>
        </p:txBody>
      </p:sp>
      <p:pic>
        <p:nvPicPr>
          <p:cNvPr id="15" name="Image 14">
            <a:extLst>
              <a:ext uri="{FF2B5EF4-FFF2-40B4-BE49-F238E27FC236}">
                <a16:creationId xmlns:a16="http://schemas.microsoft.com/office/drawing/2014/main" id="{49B90E75-79E2-77CB-2A5A-567F306959CC}"/>
              </a:ext>
            </a:extLst>
          </p:cNvPr>
          <p:cNvPicPr>
            <a:picLocks noChangeAspect="1"/>
          </p:cNvPicPr>
          <p:nvPr/>
        </p:nvPicPr>
        <p:blipFill>
          <a:blip r:embed="rId3"/>
          <a:stretch>
            <a:fillRect/>
          </a:stretch>
        </p:blipFill>
        <p:spPr>
          <a:xfrm>
            <a:off x="10863083" y="5285984"/>
            <a:ext cx="161925" cy="180975"/>
          </a:xfrm>
          <a:prstGeom prst="rect">
            <a:avLst/>
          </a:prstGeom>
        </p:spPr>
      </p:pic>
    </p:spTree>
    <p:extLst>
      <p:ext uri="{BB962C8B-B14F-4D97-AF65-F5344CB8AC3E}">
        <p14:creationId xmlns:p14="http://schemas.microsoft.com/office/powerpoint/2010/main" val="3231917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8A09AAD6-227C-42B4-8569-17DC9645FED8}" type="slidenum">
              <a:rPr lang="fr-BE" smtClean="0"/>
              <a:t>18</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9" name="ZoneTexte 8">
            <a:extLst>
              <a:ext uri="{FF2B5EF4-FFF2-40B4-BE49-F238E27FC236}">
                <a16:creationId xmlns:a16="http://schemas.microsoft.com/office/drawing/2014/main" id="{198DADB8-472F-D72B-4F5C-17415258E8F2}"/>
              </a:ext>
            </a:extLst>
          </p:cNvPr>
          <p:cNvSpPr txBox="1"/>
          <p:nvPr/>
        </p:nvSpPr>
        <p:spPr>
          <a:xfrm>
            <a:off x="696001" y="242778"/>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(LOTW 7)</a:t>
            </a:r>
          </a:p>
        </p:txBody>
      </p:sp>
      <p:sp>
        <p:nvSpPr>
          <p:cNvPr id="10" name="ZoneTexte 9">
            <a:extLst>
              <a:ext uri="{FF2B5EF4-FFF2-40B4-BE49-F238E27FC236}">
                <a16:creationId xmlns:a16="http://schemas.microsoft.com/office/drawing/2014/main" id="{CBDE2FEB-DAA8-CE11-10A8-9A64CD51E436}"/>
              </a:ext>
            </a:extLst>
          </p:cNvPr>
          <p:cNvSpPr txBox="1"/>
          <p:nvPr/>
        </p:nvSpPr>
        <p:spPr>
          <a:xfrm>
            <a:off x="181155" y="1199072"/>
            <a:ext cx="11611154" cy="4524315"/>
          </a:xfrm>
          <a:prstGeom prst="rect">
            <a:avLst/>
          </a:prstGeom>
          <a:noFill/>
        </p:spPr>
        <p:txBody>
          <a:bodyPr wrap="square" rtlCol="0">
            <a:spAutoFit/>
          </a:bodyPr>
          <a:lstStyle/>
          <a:p>
            <a:r>
              <a:rPr lang="fr-FR" b="1" dirty="0"/>
              <a:t>Pour protéger votre nouveau certificat d'indicatif, demandez à TQSL de créer un </a:t>
            </a:r>
            <a:r>
              <a:rPr lang="fr-FR" b="1" dirty="0">
                <a:hlinkClick r:id="rId2"/>
              </a:rPr>
              <a:t>fichier de sauvegarde </a:t>
            </a:r>
            <a:r>
              <a:rPr lang="fr-FR" b="1" dirty="0"/>
              <a:t>. </a:t>
            </a:r>
          </a:p>
          <a:p>
            <a:endParaRPr lang="fr-FR" b="1" dirty="0"/>
          </a:p>
          <a:p>
            <a:r>
              <a:rPr lang="fr-FR" b="1" dirty="0"/>
              <a:t>Ces manipulations ne seront à faire qu’une SEULE FOIS. Il faudra bien retenir le login et le mot de passe qui vous sera donné car vous en aurez besoin pour les mettre dans votre </a:t>
            </a:r>
            <a:r>
              <a:rPr lang="fr-FR" b="1" dirty="0" err="1"/>
              <a:t>Logbook</a:t>
            </a:r>
            <a:r>
              <a:rPr lang="fr-FR" b="1" dirty="0"/>
              <a:t> électronique que vous utiliserez pour que l’opération d’envoi de confirmation électronique de QSO se fasse automatiquement en temps réel</a:t>
            </a:r>
          </a:p>
          <a:p>
            <a:endParaRPr lang="fr-FR" dirty="0"/>
          </a:p>
          <a:p>
            <a:r>
              <a:rPr lang="fr-FR" i="1" dirty="0">
                <a:solidFill>
                  <a:schemeClr val="accent5">
                    <a:lumMod val="50000"/>
                  </a:schemeClr>
                </a:solidFill>
              </a:rPr>
              <a:t>Remarque: Lorsque TQSL vous demandera la date de début souhaitée du </a:t>
            </a:r>
            <a:r>
              <a:rPr lang="fr-FR" i="1" dirty="0" err="1">
                <a:solidFill>
                  <a:schemeClr val="accent5">
                    <a:lumMod val="50000"/>
                  </a:schemeClr>
                </a:solidFill>
              </a:rPr>
              <a:t>logbook</a:t>
            </a:r>
            <a:r>
              <a:rPr lang="fr-FR" i="1" dirty="0">
                <a:solidFill>
                  <a:schemeClr val="accent5">
                    <a:lumMod val="50000"/>
                  </a:schemeClr>
                </a:solidFill>
              </a:rPr>
              <a:t>, indiquez la date d’obtention de votre licence ou la date de votre 1</a:t>
            </a:r>
            <a:r>
              <a:rPr lang="fr-FR" i="1" baseline="30000" dirty="0">
                <a:solidFill>
                  <a:schemeClr val="accent5">
                    <a:lumMod val="50000"/>
                  </a:schemeClr>
                </a:solidFill>
              </a:rPr>
              <a:t>er</a:t>
            </a:r>
            <a:r>
              <a:rPr lang="fr-FR" i="1" dirty="0">
                <a:solidFill>
                  <a:schemeClr val="accent5">
                    <a:lumMod val="50000"/>
                  </a:schemeClr>
                </a:solidFill>
              </a:rPr>
              <a:t> QSO et pour la date de fin, ne mettez rien ou une date extrêmement éloignée dans le temps.</a:t>
            </a:r>
          </a:p>
          <a:p>
            <a:endParaRPr lang="fr-FR" dirty="0"/>
          </a:p>
          <a:p>
            <a:r>
              <a:rPr lang="fr-FR" b="1" dirty="0"/>
              <a:t>LOTW vous facilite la tâche mais comme déjà dit, vous ne recevrai pas de QSL papier, vous aurez juste une  X ou un V dans votre log électronique. L’avantage est la rapidité, l’automatisme, la gratuité de la e-QSL mais le revers est que vous n’avez pas les informations utiles pour pouvoir obtenir certains diplômes…..</a:t>
            </a:r>
          </a:p>
          <a:p>
            <a:endParaRPr lang="fr-FR" dirty="0"/>
          </a:p>
          <a:p>
            <a:endParaRPr lang="fr-FR" dirty="0"/>
          </a:p>
          <a:p>
            <a:endParaRPr lang="fr-FR" dirty="0"/>
          </a:p>
          <a:p>
            <a:endParaRPr lang="fr-BE" dirty="0"/>
          </a:p>
        </p:txBody>
      </p:sp>
    </p:spTree>
    <p:extLst>
      <p:ext uri="{BB962C8B-B14F-4D97-AF65-F5344CB8AC3E}">
        <p14:creationId xmlns:p14="http://schemas.microsoft.com/office/powerpoint/2010/main" val="20175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8A09AAD6-227C-42B4-8569-17DC9645FED8}" type="slidenum">
              <a:rPr lang="fr-BE" smtClean="0"/>
              <a:t>19</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6" name="ZoneTexte 5">
            <a:extLst>
              <a:ext uri="{FF2B5EF4-FFF2-40B4-BE49-F238E27FC236}">
                <a16:creationId xmlns:a16="http://schemas.microsoft.com/office/drawing/2014/main" id="{5617A79C-1DAC-A111-D6E5-DF023A112077}"/>
              </a:ext>
            </a:extLst>
          </p:cNvPr>
          <p:cNvSpPr txBox="1"/>
          <p:nvPr/>
        </p:nvSpPr>
        <p:spPr>
          <a:xfrm>
            <a:off x="696001" y="225525"/>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(CLUBLOG 1)</a:t>
            </a:r>
          </a:p>
        </p:txBody>
      </p:sp>
      <p:sp>
        <p:nvSpPr>
          <p:cNvPr id="9" name="ZoneTexte 8">
            <a:extLst>
              <a:ext uri="{FF2B5EF4-FFF2-40B4-BE49-F238E27FC236}">
                <a16:creationId xmlns:a16="http://schemas.microsoft.com/office/drawing/2014/main" id="{2AFB9B98-677C-3F78-F911-F766FA7262C9}"/>
              </a:ext>
            </a:extLst>
          </p:cNvPr>
          <p:cNvSpPr txBox="1"/>
          <p:nvPr/>
        </p:nvSpPr>
        <p:spPr>
          <a:xfrm>
            <a:off x="1052423" y="2087592"/>
            <a:ext cx="10161917" cy="3046988"/>
          </a:xfrm>
          <a:prstGeom prst="rect">
            <a:avLst/>
          </a:prstGeom>
          <a:noFill/>
        </p:spPr>
        <p:txBody>
          <a:bodyPr wrap="square" rtlCol="0">
            <a:spAutoFit/>
          </a:bodyPr>
          <a:lstStyle/>
          <a:p>
            <a:pPr algn="ctr"/>
            <a:r>
              <a:rPr lang="fr-FR" sz="4800" b="1" dirty="0">
                <a:solidFill>
                  <a:srgbClr val="00B050"/>
                </a:solidFill>
                <a:latin typeface="Amasis MT Pro Black" panose="02040A04050005020304" pitchFamily="18" charset="0"/>
              </a:rPr>
              <a:t>CLUBLOG</a:t>
            </a:r>
          </a:p>
          <a:p>
            <a:pPr algn="ctr"/>
            <a:endParaRPr lang="fr-FR" sz="4800" dirty="0"/>
          </a:p>
          <a:p>
            <a:pPr algn="ctr"/>
            <a:r>
              <a:rPr lang="fr-FR" sz="4800" b="1" dirty="0">
                <a:hlinkClick r:id="rId2"/>
              </a:rPr>
              <a:t>http://clublog.org</a:t>
            </a:r>
            <a:endParaRPr lang="fr-FR" sz="4800" b="1" dirty="0"/>
          </a:p>
          <a:p>
            <a:pPr algn="ctr"/>
            <a:endParaRPr lang="fr-BE" sz="4800" dirty="0"/>
          </a:p>
        </p:txBody>
      </p:sp>
      <p:pic>
        <p:nvPicPr>
          <p:cNvPr id="13" name="Image 12">
            <a:extLst>
              <a:ext uri="{FF2B5EF4-FFF2-40B4-BE49-F238E27FC236}">
                <a16:creationId xmlns:a16="http://schemas.microsoft.com/office/drawing/2014/main" id="{487395C7-5328-8C97-15E1-E394021B7338}"/>
              </a:ext>
            </a:extLst>
          </p:cNvPr>
          <p:cNvPicPr>
            <a:picLocks noChangeAspect="1"/>
          </p:cNvPicPr>
          <p:nvPr/>
        </p:nvPicPr>
        <p:blipFill>
          <a:blip r:embed="rId3"/>
          <a:stretch>
            <a:fillRect/>
          </a:stretch>
        </p:blipFill>
        <p:spPr>
          <a:xfrm>
            <a:off x="5080721" y="4546507"/>
            <a:ext cx="2105319" cy="905001"/>
          </a:xfrm>
          <a:prstGeom prst="rect">
            <a:avLst/>
          </a:prstGeom>
        </p:spPr>
      </p:pic>
    </p:spTree>
    <p:extLst>
      <p:ext uri="{BB962C8B-B14F-4D97-AF65-F5344CB8AC3E}">
        <p14:creationId xmlns:p14="http://schemas.microsoft.com/office/powerpoint/2010/main" val="34008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a:solidFill>
                  <a:srgbClr val="002060"/>
                </a:solidFill>
              </a:rPr>
              <a:t>Historique</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2</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4" name="ZoneTexte 3">
            <a:extLst>
              <a:ext uri="{FF2B5EF4-FFF2-40B4-BE49-F238E27FC236}">
                <a16:creationId xmlns:a16="http://schemas.microsoft.com/office/drawing/2014/main" id="{FC19A610-6B7C-2387-2EE6-447E9B5FD9FA}"/>
              </a:ext>
            </a:extLst>
          </p:cNvPr>
          <p:cNvSpPr txBox="1"/>
          <p:nvPr/>
        </p:nvSpPr>
        <p:spPr>
          <a:xfrm>
            <a:off x="636900" y="973588"/>
            <a:ext cx="10966200" cy="5724644"/>
          </a:xfrm>
          <a:prstGeom prst="rect">
            <a:avLst/>
          </a:prstGeom>
          <a:noFill/>
        </p:spPr>
        <p:txBody>
          <a:bodyPr wrap="square" rtlCol="0">
            <a:spAutoFit/>
          </a:bodyPr>
          <a:lstStyle/>
          <a:p>
            <a:r>
              <a:rPr lang="fr-FR" b="1" dirty="0"/>
              <a:t>Depuis la nuit des temps, les contacts entre radioamateurs ont toujours été confirmés par ce qu’on a appelé une</a:t>
            </a:r>
          </a:p>
          <a:p>
            <a:pPr algn="ctr"/>
            <a:r>
              <a:rPr lang="fr-FR" sz="2400" b="1" dirty="0">
                <a:highlight>
                  <a:srgbClr val="FFFF00"/>
                </a:highlight>
              </a:rPr>
              <a:t>Carte QSL</a:t>
            </a:r>
          </a:p>
          <a:p>
            <a:r>
              <a:rPr lang="fr-FR" b="1" dirty="0"/>
              <a:t>A l’époque, la seule manière de faire était d’envoyer à son correspondant une petite carte pour confirmer que le contact s’est bien fait tel jour à telle heure. Les </a:t>
            </a:r>
            <a:r>
              <a:rPr lang="fr-FR" b="1" dirty="0" err="1"/>
              <a:t>OM’s</a:t>
            </a:r>
            <a:r>
              <a:rPr lang="fr-FR" b="1" dirty="0"/>
              <a:t> ne disposaient pas des moyens technologiques actuels.</a:t>
            </a:r>
          </a:p>
          <a:p>
            <a:endParaRPr lang="fr-FR" b="1" dirty="0"/>
          </a:p>
          <a:p>
            <a:r>
              <a:rPr lang="fr-FR" b="1" dirty="0"/>
              <a:t>Ces cartes QSL servent à prouver le contact dans telle ou telle condition de propagation, la distance, les antennes qui ont permis le contact ainsi que les émetteurs utilisés. </a:t>
            </a:r>
          </a:p>
          <a:p>
            <a:endParaRPr lang="fr-FR" b="1" dirty="0"/>
          </a:p>
          <a:p>
            <a:r>
              <a:rPr lang="fr-FR" b="1" dirty="0"/>
              <a:t>Elles sont aussi destinées à pouvoir justifier des contacts en vue de l’obtention de diplômes, communément appelés AWARD</a:t>
            </a:r>
          </a:p>
          <a:p>
            <a:endParaRPr lang="fr-FR" b="1" dirty="0"/>
          </a:p>
          <a:p>
            <a:r>
              <a:rPr lang="fr-FR" b="1" dirty="0"/>
              <a:t>De nos jours, en majorité, les radioamateurs envoient encore des carte QSL mais elles prennent différentes formes maintenant. Cela est dû à l’avènement notamment des technologies informatiques</a:t>
            </a:r>
          </a:p>
          <a:p>
            <a:endParaRPr lang="fr-FR" b="1" dirty="0"/>
          </a:p>
          <a:p>
            <a:endParaRPr lang="fr-FR" b="1" dirty="0"/>
          </a:p>
          <a:p>
            <a:endParaRPr lang="fr-FR" b="1" dirty="0"/>
          </a:p>
          <a:p>
            <a:endParaRPr lang="fr-FR" dirty="0"/>
          </a:p>
          <a:p>
            <a:endParaRPr lang="fr-FR" dirty="0"/>
          </a:p>
          <a:p>
            <a:endParaRPr lang="fr-FR" dirty="0"/>
          </a:p>
          <a:p>
            <a:endParaRPr lang="fr-BE" dirty="0"/>
          </a:p>
        </p:txBody>
      </p:sp>
      <p:pic>
        <p:nvPicPr>
          <p:cNvPr id="11" name="Image 10">
            <a:extLst>
              <a:ext uri="{FF2B5EF4-FFF2-40B4-BE49-F238E27FC236}">
                <a16:creationId xmlns:a16="http://schemas.microsoft.com/office/drawing/2014/main" id="{204C8AE9-2FFF-0764-11A2-8A10EA961038}"/>
              </a:ext>
            </a:extLst>
          </p:cNvPr>
          <p:cNvPicPr>
            <a:picLocks noChangeAspect="1"/>
          </p:cNvPicPr>
          <p:nvPr/>
        </p:nvPicPr>
        <p:blipFill>
          <a:blip r:embed="rId2"/>
          <a:stretch>
            <a:fillRect/>
          </a:stretch>
        </p:blipFill>
        <p:spPr>
          <a:xfrm>
            <a:off x="720000" y="4814646"/>
            <a:ext cx="2695951" cy="1724266"/>
          </a:xfrm>
          <a:prstGeom prst="rect">
            <a:avLst/>
          </a:prstGeom>
        </p:spPr>
      </p:pic>
      <p:pic>
        <p:nvPicPr>
          <p:cNvPr id="15" name="Image 14">
            <a:extLst>
              <a:ext uri="{FF2B5EF4-FFF2-40B4-BE49-F238E27FC236}">
                <a16:creationId xmlns:a16="http://schemas.microsoft.com/office/drawing/2014/main" id="{1905B068-725A-A243-A043-E3E7C8C745E1}"/>
              </a:ext>
            </a:extLst>
          </p:cNvPr>
          <p:cNvPicPr>
            <a:picLocks noChangeAspect="1"/>
          </p:cNvPicPr>
          <p:nvPr/>
        </p:nvPicPr>
        <p:blipFill>
          <a:blip r:embed="rId3"/>
          <a:stretch>
            <a:fillRect/>
          </a:stretch>
        </p:blipFill>
        <p:spPr>
          <a:xfrm>
            <a:off x="4279887" y="4814646"/>
            <a:ext cx="2553056" cy="1705213"/>
          </a:xfrm>
          <a:prstGeom prst="rect">
            <a:avLst/>
          </a:prstGeom>
        </p:spPr>
      </p:pic>
      <p:pic>
        <p:nvPicPr>
          <p:cNvPr id="18" name="Image 17">
            <a:extLst>
              <a:ext uri="{FF2B5EF4-FFF2-40B4-BE49-F238E27FC236}">
                <a16:creationId xmlns:a16="http://schemas.microsoft.com/office/drawing/2014/main" id="{97C5A0BD-C9C6-A4BC-4EAB-505D7E936941}"/>
              </a:ext>
            </a:extLst>
          </p:cNvPr>
          <p:cNvPicPr>
            <a:picLocks noChangeAspect="1"/>
          </p:cNvPicPr>
          <p:nvPr/>
        </p:nvPicPr>
        <p:blipFill>
          <a:blip r:embed="rId4"/>
          <a:stretch>
            <a:fillRect/>
          </a:stretch>
        </p:blipFill>
        <p:spPr>
          <a:xfrm>
            <a:off x="7898625" y="4828935"/>
            <a:ext cx="2638793" cy="1676634"/>
          </a:xfrm>
          <a:prstGeom prst="rect">
            <a:avLst/>
          </a:prstGeom>
        </p:spPr>
      </p:pic>
    </p:spTree>
    <p:extLst>
      <p:ext uri="{BB962C8B-B14F-4D97-AF65-F5344CB8AC3E}">
        <p14:creationId xmlns:p14="http://schemas.microsoft.com/office/powerpoint/2010/main" val="299063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8A09AAD6-227C-42B4-8569-17DC9645FED8}" type="slidenum">
              <a:rPr lang="fr-BE" smtClean="0"/>
              <a:t>20</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6" name="ZoneTexte 5">
            <a:extLst>
              <a:ext uri="{FF2B5EF4-FFF2-40B4-BE49-F238E27FC236}">
                <a16:creationId xmlns:a16="http://schemas.microsoft.com/office/drawing/2014/main" id="{1EBB7E5E-DEE3-1A10-F217-1983892F6D01}"/>
              </a:ext>
            </a:extLst>
          </p:cNvPr>
          <p:cNvSpPr txBox="1"/>
          <p:nvPr/>
        </p:nvSpPr>
        <p:spPr>
          <a:xfrm>
            <a:off x="696001" y="242778"/>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(CLUBLOG 2)</a:t>
            </a:r>
          </a:p>
        </p:txBody>
      </p:sp>
      <p:sp>
        <p:nvSpPr>
          <p:cNvPr id="9" name="ZoneTexte 8">
            <a:extLst>
              <a:ext uri="{FF2B5EF4-FFF2-40B4-BE49-F238E27FC236}">
                <a16:creationId xmlns:a16="http://schemas.microsoft.com/office/drawing/2014/main" id="{30D3B1DD-9057-ECEA-E8FF-BFFD9B9615F3}"/>
              </a:ext>
            </a:extLst>
          </p:cNvPr>
          <p:cNvSpPr txBox="1"/>
          <p:nvPr/>
        </p:nvSpPr>
        <p:spPr>
          <a:xfrm>
            <a:off x="301925" y="1311215"/>
            <a:ext cx="5063705" cy="3139321"/>
          </a:xfrm>
          <a:prstGeom prst="rect">
            <a:avLst/>
          </a:prstGeom>
          <a:noFill/>
        </p:spPr>
        <p:txBody>
          <a:bodyPr wrap="square" rtlCol="0">
            <a:spAutoFit/>
          </a:bodyPr>
          <a:lstStyle/>
          <a:p>
            <a:r>
              <a:rPr lang="fr-FR" b="1" dirty="0"/>
              <a:t>Un autre système de </a:t>
            </a:r>
            <a:r>
              <a:rPr lang="fr-FR" b="1" dirty="0" err="1"/>
              <a:t>logbook</a:t>
            </a:r>
            <a:r>
              <a:rPr lang="fr-FR" b="1" dirty="0"/>
              <a:t> électronique et donc de QSL électronique est le système de </a:t>
            </a:r>
            <a:r>
              <a:rPr lang="fr-FR" b="1" dirty="0" err="1"/>
              <a:t>clublog</a:t>
            </a:r>
            <a:r>
              <a:rPr lang="fr-FR" b="1" dirty="0"/>
              <a:t>. </a:t>
            </a:r>
          </a:p>
          <a:p>
            <a:r>
              <a:rPr lang="fr-FR" b="1" dirty="0"/>
              <a:t>Ce système est basé sur le même type de commandes que LOTW mais n’est pas aussi exigent que LOTW au niveau de la sécurité.</a:t>
            </a:r>
          </a:p>
          <a:p>
            <a:r>
              <a:rPr lang="fr-FR" b="1" i="1" dirty="0">
                <a:solidFill>
                  <a:srgbClr val="00B050"/>
                </a:solidFill>
              </a:rPr>
              <a:t>A noter que le log de CLUBLOG peut être SYNCHRONISER avec les confirmations de QSO reçues dans LOTW</a:t>
            </a:r>
          </a:p>
          <a:p>
            <a:endParaRPr lang="fr-FR" dirty="0"/>
          </a:p>
          <a:p>
            <a:endParaRPr lang="fr-FR" dirty="0"/>
          </a:p>
          <a:p>
            <a:endParaRPr lang="fr-BE" dirty="0"/>
          </a:p>
        </p:txBody>
      </p:sp>
      <p:pic>
        <p:nvPicPr>
          <p:cNvPr id="11" name="Image 10">
            <a:extLst>
              <a:ext uri="{FF2B5EF4-FFF2-40B4-BE49-F238E27FC236}">
                <a16:creationId xmlns:a16="http://schemas.microsoft.com/office/drawing/2014/main" id="{44F00C50-C70D-1C7E-F714-74BC761F8E11}"/>
              </a:ext>
            </a:extLst>
          </p:cNvPr>
          <p:cNvPicPr>
            <a:picLocks noChangeAspect="1"/>
          </p:cNvPicPr>
          <p:nvPr/>
        </p:nvPicPr>
        <p:blipFill>
          <a:blip r:embed="rId2"/>
          <a:stretch>
            <a:fillRect/>
          </a:stretch>
        </p:blipFill>
        <p:spPr>
          <a:xfrm>
            <a:off x="301925" y="3645485"/>
            <a:ext cx="5224287" cy="2893427"/>
          </a:xfrm>
          <a:prstGeom prst="rect">
            <a:avLst/>
          </a:prstGeom>
        </p:spPr>
      </p:pic>
      <p:pic>
        <p:nvPicPr>
          <p:cNvPr id="13" name="Image 12">
            <a:extLst>
              <a:ext uri="{FF2B5EF4-FFF2-40B4-BE49-F238E27FC236}">
                <a16:creationId xmlns:a16="http://schemas.microsoft.com/office/drawing/2014/main" id="{68CEBBB9-7AE6-5B1D-8F1C-D2C83C1562D4}"/>
              </a:ext>
            </a:extLst>
          </p:cNvPr>
          <p:cNvPicPr>
            <a:picLocks noChangeAspect="1"/>
          </p:cNvPicPr>
          <p:nvPr/>
        </p:nvPicPr>
        <p:blipFill>
          <a:blip r:embed="rId3"/>
          <a:stretch>
            <a:fillRect/>
          </a:stretch>
        </p:blipFill>
        <p:spPr>
          <a:xfrm>
            <a:off x="5526212" y="868171"/>
            <a:ext cx="6665788" cy="5819075"/>
          </a:xfrm>
          <a:prstGeom prst="rect">
            <a:avLst/>
          </a:prstGeom>
        </p:spPr>
      </p:pic>
    </p:spTree>
    <p:extLst>
      <p:ext uri="{BB962C8B-B14F-4D97-AF65-F5344CB8AC3E}">
        <p14:creationId xmlns:p14="http://schemas.microsoft.com/office/powerpoint/2010/main" val="358433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8A09AAD6-227C-42B4-8569-17DC9645FED8}" type="slidenum">
              <a:rPr lang="fr-BE" smtClean="0"/>
              <a:t>21</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2" name="ZoneTexte 1">
            <a:extLst>
              <a:ext uri="{FF2B5EF4-FFF2-40B4-BE49-F238E27FC236}">
                <a16:creationId xmlns:a16="http://schemas.microsoft.com/office/drawing/2014/main" id="{B2CEE050-7200-8147-8CF2-ABA2006ECACF}"/>
              </a:ext>
            </a:extLst>
          </p:cNvPr>
          <p:cNvSpPr txBox="1"/>
          <p:nvPr/>
        </p:nvSpPr>
        <p:spPr>
          <a:xfrm>
            <a:off x="696001" y="242778"/>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(CLUBLOG 3)</a:t>
            </a:r>
          </a:p>
        </p:txBody>
      </p:sp>
      <p:sp>
        <p:nvSpPr>
          <p:cNvPr id="4" name="ZoneTexte 3">
            <a:extLst>
              <a:ext uri="{FF2B5EF4-FFF2-40B4-BE49-F238E27FC236}">
                <a16:creationId xmlns:a16="http://schemas.microsoft.com/office/drawing/2014/main" id="{7452E6F0-44C6-3D0D-4042-00A91D183DD7}"/>
              </a:ext>
            </a:extLst>
          </p:cNvPr>
          <p:cNvSpPr txBox="1"/>
          <p:nvPr/>
        </p:nvSpPr>
        <p:spPr>
          <a:xfrm>
            <a:off x="553800" y="973588"/>
            <a:ext cx="5786910" cy="5078313"/>
          </a:xfrm>
          <a:prstGeom prst="rect">
            <a:avLst/>
          </a:prstGeom>
          <a:noFill/>
        </p:spPr>
        <p:txBody>
          <a:bodyPr wrap="square" rtlCol="0">
            <a:spAutoFit/>
          </a:bodyPr>
          <a:lstStyle/>
          <a:p>
            <a:r>
              <a:rPr lang="fr-FR" b="1" dirty="0"/>
              <a:t>Le système est toujours le même qu’avec LOTW . Vous aurez à « uploader » (envoyer) un fichier </a:t>
            </a:r>
            <a:r>
              <a:rPr lang="fr-FR" b="1" dirty="0">
                <a:highlight>
                  <a:srgbClr val="FF0000"/>
                </a:highlight>
              </a:rPr>
              <a:t>.</a:t>
            </a:r>
            <a:r>
              <a:rPr lang="fr-FR" b="1" dirty="0" err="1">
                <a:highlight>
                  <a:srgbClr val="FF0000"/>
                </a:highlight>
              </a:rPr>
              <a:t>adi</a:t>
            </a:r>
            <a:r>
              <a:rPr lang="fr-FR" b="1" dirty="0">
                <a:highlight>
                  <a:srgbClr val="FF0000"/>
                </a:highlight>
              </a:rPr>
              <a:t> </a:t>
            </a:r>
            <a:r>
              <a:rPr lang="fr-FR" b="1" dirty="0"/>
              <a:t>en cliquant sur l’onglet « </a:t>
            </a:r>
            <a:r>
              <a:rPr lang="fr-FR" b="1" dirty="0" err="1"/>
              <a:t>Upload</a:t>
            </a:r>
            <a:r>
              <a:rPr lang="fr-FR" b="1" dirty="0"/>
              <a:t> » une fois que vous aurez créé votre compte sur la page d’accueil en cliquant sur </a:t>
            </a:r>
          </a:p>
          <a:p>
            <a:r>
              <a:rPr lang="fr-FR" b="1" dirty="0"/>
              <a:t>« </a:t>
            </a:r>
            <a:r>
              <a:rPr lang="fr-FR" b="1" dirty="0" err="1"/>
              <a:t>Register</a:t>
            </a:r>
            <a:r>
              <a:rPr lang="fr-FR" b="1" dirty="0"/>
              <a:t> new </a:t>
            </a:r>
            <a:r>
              <a:rPr lang="fr-FR" b="1" dirty="0" err="1"/>
              <a:t>account</a:t>
            </a:r>
            <a:r>
              <a:rPr lang="fr-FR" b="1" dirty="0"/>
              <a:t> » (=Enregistrer un nouveau compte)</a:t>
            </a:r>
          </a:p>
          <a:p>
            <a:endParaRPr lang="fr-FR" b="1" dirty="0"/>
          </a:p>
          <a:p>
            <a:r>
              <a:rPr lang="fr-FR" b="1" dirty="0"/>
              <a:t>Vous disposerez de toute une palette d’options de statistiques, de classement par zone, par association, par clubs auxquels vous appartenez.</a:t>
            </a:r>
          </a:p>
          <a:p>
            <a:r>
              <a:rPr lang="fr-FR" b="1" dirty="0"/>
              <a:t>Vous pourrez aussi voir quelles sont les différences entre le log de </a:t>
            </a:r>
            <a:r>
              <a:rPr lang="fr-FR" b="1" dirty="0" err="1"/>
              <a:t>Clublog</a:t>
            </a:r>
            <a:r>
              <a:rPr lang="fr-FR" b="1" dirty="0"/>
              <a:t> et LOTW pour savoir si vos QSL sont correctes (bonne heure, bon jour, bon indicatif,….)</a:t>
            </a:r>
          </a:p>
          <a:p>
            <a:endParaRPr lang="fr-FR" b="1" dirty="0"/>
          </a:p>
          <a:p>
            <a:r>
              <a:rPr lang="fr-FR" b="1" dirty="0"/>
              <a:t>Dans le tableau récapitulatif de vos contacts vous trouverez une liste, avec des C ou W ou rien</a:t>
            </a:r>
          </a:p>
          <a:p>
            <a:r>
              <a:rPr lang="fr-FR" b="1" dirty="0"/>
              <a:t>C= Confirmé     W = </a:t>
            </a:r>
            <a:r>
              <a:rPr lang="fr-FR" b="1" dirty="0" err="1"/>
              <a:t>Worked</a:t>
            </a:r>
            <a:r>
              <a:rPr lang="fr-FR" b="1" dirty="0"/>
              <a:t> (=fait mais non confirmé) . Les 3 colonnes indiquent les modes SSB, CW, DATA</a:t>
            </a:r>
            <a:endParaRPr lang="fr-BE" b="1" dirty="0"/>
          </a:p>
        </p:txBody>
      </p:sp>
      <p:pic>
        <p:nvPicPr>
          <p:cNvPr id="10" name="Image 9">
            <a:extLst>
              <a:ext uri="{FF2B5EF4-FFF2-40B4-BE49-F238E27FC236}">
                <a16:creationId xmlns:a16="http://schemas.microsoft.com/office/drawing/2014/main" id="{8C943BAC-5AEA-B7A2-CBEE-4D9EDD97A35C}"/>
              </a:ext>
            </a:extLst>
          </p:cNvPr>
          <p:cNvPicPr>
            <a:picLocks noChangeAspect="1"/>
          </p:cNvPicPr>
          <p:nvPr/>
        </p:nvPicPr>
        <p:blipFill>
          <a:blip r:embed="rId2"/>
          <a:stretch>
            <a:fillRect/>
          </a:stretch>
        </p:blipFill>
        <p:spPr>
          <a:xfrm>
            <a:off x="6340710" y="962671"/>
            <a:ext cx="5013090" cy="5758803"/>
          </a:xfrm>
          <a:prstGeom prst="rect">
            <a:avLst/>
          </a:prstGeom>
        </p:spPr>
      </p:pic>
    </p:spTree>
    <p:extLst>
      <p:ext uri="{BB962C8B-B14F-4D97-AF65-F5344CB8AC3E}">
        <p14:creationId xmlns:p14="http://schemas.microsoft.com/office/powerpoint/2010/main" val="26276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75456B8-311F-7092-86C2-736D339DEB1B}"/>
              </a:ext>
            </a:extLst>
          </p:cNvPr>
          <p:cNvSpPr txBox="1"/>
          <p:nvPr/>
        </p:nvSpPr>
        <p:spPr>
          <a:xfrm>
            <a:off x="696001" y="242778"/>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(CLUBLOG 4)</a:t>
            </a:r>
          </a:p>
        </p:txBody>
      </p:sp>
      <p:sp>
        <p:nvSpPr>
          <p:cNvPr id="3" name="ZoneTexte 2">
            <a:extLst>
              <a:ext uri="{FF2B5EF4-FFF2-40B4-BE49-F238E27FC236}">
                <a16:creationId xmlns:a16="http://schemas.microsoft.com/office/drawing/2014/main" id="{D56A89F6-5A33-7A9D-DA32-CB5232A404B7}"/>
              </a:ext>
            </a:extLst>
          </p:cNvPr>
          <p:cNvSpPr txBox="1"/>
          <p:nvPr/>
        </p:nvSpPr>
        <p:spPr>
          <a:xfrm>
            <a:off x="431322" y="1190445"/>
            <a:ext cx="5753818" cy="4247317"/>
          </a:xfrm>
          <a:prstGeom prst="rect">
            <a:avLst/>
          </a:prstGeom>
          <a:noFill/>
        </p:spPr>
        <p:txBody>
          <a:bodyPr wrap="square" rtlCol="0">
            <a:spAutoFit/>
          </a:bodyPr>
          <a:lstStyle/>
          <a:p>
            <a:r>
              <a:rPr lang="fr-FR" b="1" dirty="0"/>
              <a:t>A nouveau dans ce système, vous n’aurez pas de QSL papier quoi … que</a:t>
            </a:r>
          </a:p>
          <a:p>
            <a:r>
              <a:rPr lang="fr-FR" b="1" dirty="0"/>
              <a:t>En effet, un système de OQRS, vous permet de demande une carte QSL papier mais cela reste payant selon les modalités émises par la personne qui envoie la QSL.</a:t>
            </a:r>
          </a:p>
          <a:p>
            <a:r>
              <a:rPr lang="fr-FR" b="1" dirty="0"/>
              <a:t>Ce système est principalement destiné aux </a:t>
            </a:r>
            <a:r>
              <a:rPr lang="fr-FR" b="1" dirty="0" err="1"/>
              <a:t>DXpéditions</a:t>
            </a:r>
            <a:r>
              <a:rPr lang="fr-FR" b="1" dirty="0"/>
              <a:t> ou aux régions qui ne disposent pas de bureau QSL</a:t>
            </a:r>
          </a:p>
          <a:p>
            <a:endParaRPr lang="fr-FR" b="1" dirty="0"/>
          </a:p>
          <a:p>
            <a:r>
              <a:rPr lang="fr-FR" b="1" dirty="0"/>
              <a:t>Vous voyez ici dans le tableau que les QSL </a:t>
            </a:r>
            <a:r>
              <a:rPr lang="fr-FR" b="1" dirty="0" err="1"/>
              <a:t>Clublog</a:t>
            </a:r>
            <a:r>
              <a:rPr lang="fr-FR" b="1" dirty="0"/>
              <a:t> ont été enregistrées pour une liste de QSO; le statut étant en vert</a:t>
            </a:r>
          </a:p>
          <a:p>
            <a:endParaRPr lang="fr-FR" b="1" dirty="0"/>
          </a:p>
          <a:p>
            <a:r>
              <a:rPr lang="fr-FR" b="1" dirty="0"/>
              <a:t>Beaucoup d’autres outils sont disponibles sur </a:t>
            </a:r>
            <a:r>
              <a:rPr lang="fr-FR" b="1" dirty="0" err="1"/>
              <a:t>clublog</a:t>
            </a:r>
            <a:r>
              <a:rPr lang="fr-FR" b="1" dirty="0"/>
              <a:t> . Je vous les laisse découvrir. Ceux-ci n’ont pas trait directement avec le sujet du jour mais peuvent aider voire stimuler le radioamateur dans son trafic HF</a:t>
            </a:r>
            <a:endParaRPr lang="fr-BE" b="1" dirty="0"/>
          </a:p>
        </p:txBody>
      </p:sp>
      <p:pic>
        <p:nvPicPr>
          <p:cNvPr id="5" name="Image 4">
            <a:extLst>
              <a:ext uri="{FF2B5EF4-FFF2-40B4-BE49-F238E27FC236}">
                <a16:creationId xmlns:a16="http://schemas.microsoft.com/office/drawing/2014/main" id="{5E0A89A7-F0BE-260C-BAEE-13410F1920EC}"/>
              </a:ext>
            </a:extLst>
          </p:cNvPr>
          <p:cNvPicPr>
            <a:picLocks noChangeAspect="1"/>
          </p:cNvPicPr>
          <p:nvPr/>
        </p:nvPicPr>
        <p:blipFill>
          <a:blip r:embed="rId2"/>
          <a:stretch>
            <a:fillRect/>
          </a:stretch>
        </p:blipFill>
        <p:spPr>
          <a:xfrm>
            <a:off x="6185139" y="897597"/>
            <a:ext cx="5537541" cy="5779248"/>
          </a:xfrm>
          <a:prstGeom prst="rect">
            <a:avLst/>
          </a:prstGeom>
        </p:spPr>
      </p:pic>
    </p:spTree>
    <p:extLst>
      <p:ext uri="{BB962C8B-B14F-4D97-AF65-F5344CB8AC3E}">
        <p14:creationId xmlns:p14="http://schemas.microsoft.com/office/powerpoint/2010/main" val="4019763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755452-AEC4-E064-8650-2F76C8900CBB}"/>
              </a:ext>
            </a:extLst>
          </p:cNvPr>
          <p:cNvSpPr txBox="1"/>
          <p:nvPr/>
        </p:nvSpPr>
        <p:spPr>
          <a:xfrm>
            <a:off x="696001" y="242778"/>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(QRZ 1)</a:t>
            </a:r>
          </a:p>
        </p:txBody>
      </p:sp>
      <p:sp>
        <p:nvSpPr>
          <p:cNvPr id="6" name="ZoneTexte 5">
            <a:extLst>
              <a:ext uri="{FF2B5EF4-FFF2-40B4-BE49-F238E27FC236}">
                <a16:creationId xmlns:a16="http://schemas.microsoft.com/office/drawing/2014/main" id="{B1CA20BD-84F6-BAE5-400E-55DABDC29DA9}"/>
              </a:ext>
            </a:extLst>
          </p:cNvPr>
          <p:cNvSpPr txBox="1"/>
          <p:nvPr/>
        </p:nvSpPr>
        <p:spPr>
          <a:xfrm>
            <a:off x="543736" y="2415396"/>
            <a:ext cx="10731261" cy="3323987"/>
          </a:xfrm>
          <a:prstGeom prst="rect">
            <a:avLst/>
          </a:prstGeom>
          <a:noFill/>
        </p:spPr>
        <p:txBody>
          <a:bodyPr wrap="square" rtlCol="0">
            <a:spAutoFit/>
          </a:bodyPr>
          <a:lstStyle/>
          <a:p>
            <a:pPr algn="ctr"/>
            <a:r>
              <a:rPr lang="fr-FR" sz="4800" dirty="0">
                <a:solidFill>
                  <a:srgbClr val="00B050"/>
                </a:solidFill>
                <a:latin typeface="Amasis MT Pro Black" panose="02040A04050005020304" pitchFamily="18" charset="0"/>
              </a:rPr>
              <a:t>QRZ</a:t>
            </a:r>
          </a:p>
          <a:p>
            <a:endParaRPr lang="fr-FR" dirty="0"/>
          </a:p>
          <a:p>
            <a:pPr algn="ctr"/>
            <a:r>
              <a:rPr lang="fr-FR" sz="4800" b="1" dirty="0">
                <a:hlinkClick r:id="rId2"/>
              </a:rPr>
              <a:t>http://qrz.com</a:t>
            </a:r>
            <a:endParaRPr lang="fr-FR" sz="4800" b="1" dirty="0"/>
          </a:p>
          <a:p>
            <a:endParaRPr lang="fr-BE" sz="4800" dirty="0"/>
          </a:p>
          <a:p>
            <a:endParaRPr lang="fr-BE" sz="4800" dirty="0"/>
          </a:p>
        </p:txBody>
      </p:sp>
      <p:pic>
        <p:nvPicPr>
          <p:cNvPr id="8" name="Image 7">
            <a:extLst>
              <a:ext uri="{FF2B5EF4-FFF2-40B4-BE49-F238E27FC236}">
                <a16:creationId xmlns:a16="http://schemas.microsoft.com/office/drawing/2014/main" id="{A3E4E194-FED8-D7D1-D42E-8A159F5FCC37}"/>
              </a:ext>
            </a:extLst>
          </p:cNvPr>
          <p:cNvPicPr>
            <a:picLocks noChangeAspect="1"/>
          </p:cNvPicPr>
          <p:nvPr/>
        </p:nvPicPr>
        <p:blipFill>
          <a:blip r:embed="rId3"/>
          <a:stretch>
            <a:fillRect/>
          </a:stretch>
        </p:blipFill>
        <p:spPr>
          <a:xfrm>
            <a:off x="4760886" y="4642296"/>
            <a:ext cx="2514951" cy="885949"/>
          </a:xfrm>
          <a:prstGeom prst="rect">
            <a:avLst/>
          </a:prstGeom>
        </p:spPr>
      </p:pic>
    </p:spTree>
    <p:extLst>
      <p:ext uri="{BB962C8B-B14F-4D97-AF65-F5344CB8AC3E}">
        <p14:creationId xmlns:p14="http://schemas.microsoft.com/office/powerpoint/2010/main" val="2125685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2B6CB1-3E50-76C4-B26D-CBB9EF960778}"/>
              </a:ext>
            </a:extLst>
          </p:cNvPr>
          <p:cNvSpPr txBox="1"/>
          <p:nvPr/>
        </p:nvSpPr>
        <p:spPr>
          <a:xfrm>
            <a:off x="696001" y="242778"/>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(QRZ 2)</a:t>
            </a:r>
          </a:p>
        </p:txBody>
      </p:sp>
      <p:sp>
        <p:nvSpPr>
          <p:cNvPr id="3" name="ZoneTexte 2">
            <a:extLst>
              <a:ext uri="{FF2B5EF4-FFF2-40B4-BE49-F238E27FC236}">
                <a16:creationId xmlns:a16="http://schemas.microsoft.com/office/drawing/2014/main" id="{DBD4FF6D-D0F8-812F-DB9F-C7EA1BE823D1}"/>
              </a:ext>
            </a:extLst>
          </p:cNvPr>
          <p:cNvSpPr txBox="1"/>
          <p:nvPr/>
        </p:nvSpPr>
        <p:spPr>
          <a:xfrm>
            <a:off x="293298" y="1276709"/>
            <a:ext cx="11619781" cy="5909310"/>
          </a:xfrm>
          <a:prstGeom prst="rect">
            <a:avLst/>
          </a:prstGeom>
          <a:noFill/>
        </p:spPr>
        <p:txBody>
          <a:bodyPr wrap="square" rtlCol="0">
            <a:spAutoFit/>
          </a:bodyPr>
          <a:lstStyle/>
          <a:p>
            <a:r>
              <a:rPr lang="fr-FR" b="1" dirty="0"/>
              <a:t>QRZ.com est le seul site radioamateur sur lequel vous pourrez majoritairement trouver les adresses des OM pour l’envoi de QSL en direct par voie postale mais aussi le QSL Manager d’une station</a:t>
            </a:r>
          </a:p>
          <a:p>
            <a:r>
              <a:rPr lang="fr-FR" b="1" dirty="0"/>
              <a:t>Ce service est gratuit pour autant que vous vous soyez enregistré sur le site.</a:t>
            </a:r>
          </a:p>
          <a:p>
            <a:r>
              <a:rPr lang="fr-FR" b="1" dirty="0"/>
              <a:t>On ne s’enregistre pas comme on veut. Il faut être « parrainé » par un autre radio amateur afin d’éviter des tentatives d’inscrire des personnes NON radioamateurs.</a:t>
            </a:r>
          </a:p>
          <a:p>
            <a:r>
              <a:rPr lang="fr-FR" b="1" dirty="0"/>
              <a:t>L’OM qui vous enregistrera aura besoin </a:t>
            </a:r>
          </a:p>
          <a:p>
            <a:pPr marL="285750" indent="-285750">
              <a:buFont typeface="Arial" panose="020B0604020202020204" pitchFamily="34" charset="0"/>
              <a:buChar char="•"/>
            </a:pPr>
            <a:r>
              <a:rPr lang="fr-FR" b="1" dirty="0"/>
              <a:t>De votre call</a:t>
            </a:r>
          </a:p>
          <a:p>
            <a:pPr marL="285750" indent="-285750">
              <a:buFont typeface="Arial" panose="020B0604020202020204" pitchFamily="34" charset="0"/>
              <a:buChar char="•"/>
            </a:pPr>
            <a:r>
              <a:rPr lang="fr-FR" b="1" dirty="0"/>
              <a:t>De votre Adresse</a:t>
            </a:r>
          </a:p>
          <a:p>
            <a:pPr marL="285750" indent="-285750">
              <a:buFont typeface="Arial" panose="020B0604020202020204" pitchFamily="34" charset="0"/>
              <a:buChar char="•"/>
            </a:pPr>
            <a:r>
              <a:rPr lang="fr-FR" b="1" dirty="0"/>
              <a:t>De votre adresse e-mail</a:t>
            </a:r>
          </a:p>
          <a:p>
            <a:pPr marL="285750" indent="-285750">
              <a:buFont typeface="Arial" panose="020B0604020202020204" pitchFamily="34" charset="0"/>
              <a:buChar char="•"/>
            </a:pPr>
            <a:r>
              <a:rPr lang="fr-FR" b="1" dirty="0"/>
              <a:t>Une fois le compte crée et accepté par l’équipe de QRZ.COM, il conviendra de faire transférer la gestion de ce compte à l’OM qui possède la licence.</a:t>
            </a:r>
          </a:p>
          <a:p>
            <a:endParaRPr lang="fr-FR" b="1" dirty="0"/>
          </a:p>
          <a:p>
            <a:r>
              <a:rPr lang="fr-FR" b="1" dirty="0"/>
              <a:t>E-QSL possède aussi un système de QSL électronique. Mais a contrario de </a:t>
            </a:r>
            <a:r>
              <a:rPr lang="fr-FR" b="1" dirty="0" err="1"/>
              <a:t>clublog</a:t>
            </a:r>
            <a:r>
              <a:rPr lang="fr-FR" b="1" dirty="0"/>
              <a:t>, ici, il va falloir souscrire à, ce qu’ils appellent, un « Program ». L’abonnement est annuel et varie selon votre désir.</a:t>
            </a:r>
          </a:p>
          <a:p>
            <a:r>
              <a:rPr lang="fr-FR" b="1" dirty="0"/>
              <a:t>A noter aussi que QRZ.COM est le seul site vous permettant de « rapatrier » dans votre log, les informations ayant trait à votre QSO (nom et prénom de l’opérateur, la ville, le pays, la zone WAZ et ITU,…)</a:t>
            </a:r>
          </a:p>
          <a:p>
            <a:endParaRPr lang="fr-FR" b="1" dirty="0"/>
          </a:p>
          <a:p>
            <a:r>
              <a:rPr lang="fr-FR" b="1" dirty="0"/>
              <a:t>Si vous avez souscrit à un  program </a:t>
            </a:r>
            <a:r>
              <a:rPr lang="fr-FR" b="1" dirty="0">
                <a:hlinkClick r:id="rId2"/>
              </a:rPr>
              <a:t>https://www.qrz.com/subscriber-rewards</a:t>
            </a:r>
            <a:r>
              <a:rPr lang="fr-FR" b="1" dirty="0"/>
              <a:t> en fonction du niveau de celui-ci, vous pourrez avoir un </a:t>
            </a:r>
            <a:r>
              <a:rPr lang="fr-FR" b="1" dirty="0" err="1"/>
              <a:t>logbook</a:t>
            </a:r>
            <a:r>
              <a:rPr lang="fr-FR" b="1" dirty="0"/>
              <a:t> et donc envoyer et recevoir des QSL électroniques via QRZ.COM</a:t>
            </a:r>
          </a:p>
          <a:p>
            <a:endParaRPr lang="fr-FR" dirty="0"/>
          </a:p>
          <a:p>
            <a:endParaRPr lang="fr-BE" dirty="0"/>
          </a:p>
        </p:txBody>
      </p:sp>
    </p:spTree>
    <p:extLst>
      <p:ext uri="{BB962C8B-B14F-4D97-AF65-F5344CB8AC3E}">
        <p14:creationId xmlns:p14="http://schemas.microsoft.com/office/powerpoint/2010/main" val="1786400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F80D795-576C-2740-111D-0A101EE1C07D}"/>
              </a:ext>
            </a:extLst>
          </p:cNvPr>
          <p:cNvSpPr txBox="1"/>
          <p:nvPr/>
        </p:nvSpPr>
        <p:spPr>
          <a:xfrm>
            <a:off x="696001" y="242778"/>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(QRZ 3)</a:t>
            </a:r>
          </a:p>
        </p:txBody>
      </p:sp>
      <p:pic>
        <p:nvPicPr>
          <p:cNvPr id="5" name="Image 4">
            <a:extLst>
              <a:ext uri="{FF2B5EF4-FFF2-40B4-BE49-F238E27FC236}">
                <a16:creationId xmlns:a16="http://schemas.microsoft.com/office/drawing/2014/main" id="{D1CF9C85-BE11-C18E-4616-A63FCF8E3526}"/>
              </a:ext>
            </a:extLst>
          </p:cNvPr>
          <p:cNvPicPr>
            <a:picLocks noChangeAspect="1"/>
          </p:cNvPicPr>
          <p:nvPr/>
        </p:nvPicPr>
        <p:blipFill>
          <a:blip r:embed="rId2"/>
          <a:stretch>
            <a:fillRect/>
          </a:stretch>
        </p:blipFill>
        <p:spPr>
          <a:xfrm>
            <a:off x="133542" y="1516747"/>
            <a:ext cx="11924915" cy="5098475"/>
          </a:xfrm>
          <a:prstGeom prst="rect">
            <a:avLst/>
          </a:prstGeom>
        </p:spPr>
      </p:pic>
      <p:sp>
        <p:nvSpPr>
          <p:cNvPr id="6" name="ZoneTexte 5">
            <a:extLst>
              <a:ext uri="{FF2B5EF4-FFF2-40B4-BE49-F238E27FC236}">
                <a16:creationId xmlns:a16="http://schemas.microsoft.com/office/drawing/2014/main" id="{4D9DB8DD-8987-AD61-3FDC-59305373FA81}"/>
              </a:ext>
            </a:extLst>
          </p:cNvPr>
          <p:cNvSpPr txBox="1"/>
          <p:nvPr/>
        </p:nvSpPr>
        <p:spPr>
          <a:xfrm>
            <a:off x="319177" y="1121434"/>
            <a:ext cx="11524891" cy="369332"/>
          </a:xfrm>
          <a:prstGeom prst="rect">
            <a:avLst/>
          </a:prstGeom>
          <a:noFill/>
        </p:spPr>
        <p:txBody>
          <a:bodyPr wrap="square" rtlCol="0">
            <a:spAutoFit/>
          </a:bodyPr>
          <a:lstStyle/>
          <a:p>
            <a:r>
              <a:rPr lang="fr-FR" b="1" dirty="0"/>
              <a:t>Le log de QRZ.COM se présentera comme suit </a:t>
            </a:r>
            <a:endParaRPr lang="fr-BE" b="1" dirty="0"/>
          </a:p>
        </p:txBody>
      </p:sp>
    </p:spTree>
    <p:extLst>
      <p:ext uri="{BB962C8B-B14F-4D97-AF65-F5344CB8AC3E}">
        <p14:creationId xmlns:p14="http://schemas.microsoft.com/office/powerpoint/2010/main" val="2968151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3780B41-38AC-5AA8-A063-8A0A93256602}"/>
              </a:ext>
            </a:extLst>
          </p:cNvPr>
          <p:cNvSpPr txBox="1"/>
          <p:nvPr/>
        </p:nvSpPr>
        <p:spPr>
          <a:xfrm>
            <a:off x="696001" y="242778"/>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(QRZ 4)</a:t>
            </a:r>
          </a:p>
        </p:txBody>
      </p:sp>
      <p:sp>
        <p:nvSpPr>
          <p:cNvPr id="3" name="ZoneTexte 2">
            <a:extLst>
              <a:ext uri="{FF2B5EF4-FFF2-40B4-BE49-F238E27FC236}">
                <a16:creationId xmlns:a16="http://schemas.microsoft.com/office/drawing/2014/main" id="{646002C0-ED2E-68C0-CEAA-8A2835B138C7}"/>
              </a:ext>
            </a:extLst>
          </p:cNvPr>
          <p:cNvSpPr txBox="1"/>
          <p:nvPr/>
        </p:nvSpPr>
        <p:spPr>
          <a:xfrm>
            <a:off x="267419" y="1147313"/>
            <a:ext cx="11464506" cy="923330"/>
          </a:xfrm>
          <a:prstGeom prst="rect">
            <a:avLst/>
          </a:prstGeom>
          <a:noFill/>
        </p:spPr>
        <p:txBody>
          <a:bodyPr wrap="square" rtlCol="0">
            <a:spAutoFit/>
          </a:bodyPr>
          <a:lstStyle/>
          <a:p>
            <a:r>
              <a:rPr lang="fr-FR" b="1" dirty="0"/>
              <a:t>Les </a:t>
            </a:r>
            <a:r>
              <a:rPr lang="fr-FR" b="1" dirty="0" err="1"/>
              <a:t>QSO’s</a:t>
            </a:r>
            <a:r>
              <a:rPr lang="fr-FR" b="1" dirty="0"/>
              <a:t> pourront donc être confirmés . Dans ce cas, vous verrez une petite étoile jaune apparaitre et si vous cliquez sur la ligne du QSO où se trouve la petite étoile jaune vous aurez ce type d’écran sur lequel vous pourrez voir la date de la confirmation du QSO avec plus de détails et une photo qui pourrait être celle du recto d’une QSL</a:t>
            </a:r>
            <a:endParaRPr lang="fr-BE" b="1" dirty="0"/>
          </a:p>
        </p:txBody>
      </p:sp>
      <p:pic>
        <p:nvPicPr>
          <p:cNvPr id="6" name="Image 5">
            <a:extLst>
              <a:ext uri="{FF2B5EF4-FFF2-40B4-BE49-F238E27FC236}">
                <a16:creationId xmlns:a16="http://schemas.microsoft.com/office/drawing/2014/main" id="{F7466899-A84A-4DB1-6CAD-DCF3F4138DF5}"/>
              </a:ext>
            </a:extLst>
          </p:cNvPr>
          <p:cNvPicPr>
            <a:picLocks noChangeAspect="1"/>
          </p:cNvPicPr>
          <p:nvPr/>
        </p:nvPicPr>
        <p:blipFill>
          <a:blip r:embed="rId2"/>
          <a:stretch>
            <a:fillRect/>
          </a:stretch>
        </p:blipFill>
        <p:spPr>
          <a:xfrm>
            <a:off x="267419" y="2070643"/>
            <a:ext cx="11266099" cy="4224751"/>
          </a:xfrm>
          <a:prstGeom prst="rect">
            <a:avLst/>
          </a:prstGeom>
        </p:spPr>
      </p:pic>
    </p:spTree>
    <p:extLst>
      <p:ext uri="{BB962C8B-B14F-4D97-AF65-F5344CB8AC3E}">
        <p14:creationId xmlns:p14="http://schemas.microsoft.com/office/powerpoint/2010/main" val="1147055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A45F419-773A-A1D6-AAAA-61BBCADEA14D}"/>
              </a:ext>
            </a:extLst>
          </p:cNvPr>
          <p:cNvSpPr txBox="1"/>
          <p:nvPr/>
        </p:nvSpPr>
        <p:spPr>
          <a:xfrm>
            <a:off x="696001" y="242778"/>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(QRZ 5)</a:t>
            </a:r>
          </a:p>
        </p:txBody>
      </p:sp>
      <p:sp>
        <p:nvSpPr>
          <p:cNvPr id="3" name="ZoneTexte 2">
            <a:extLst>
              <a:ext uri="{FF2B5EF4-FFF2-40B4-BE49-F238E27FC236}">
                <a16:creationId xmlns:a16="http://schemas.microsoft.com/office/drawing/2014/main" id="{F3E383A9-48A3-EB80-E195-4D310CF48320}"/>
              </a:ext>
            </a:extLst>
          </p:cNvPr>
          <p:cNvSpPr txBox="1"/>
          <p:nvPr/>
        </p:nvSpPr>
        <p:spPr>
          <a:xfrm>
            <a:off x="3595981" y="836180"/>
            <a:ext cx="7816766" cy="1754326"/>
          </a:xfrm>
          <a:prstGeom prst="rect">
            <a:avLst/>
          </a:prstGeom>
          <a:noFill/>
        </p:spPr>
        <p:txBody>
          <a:bodyPr wrap="square" rtlCol="0">
            <a:spAutoFit/>
          </a:bodyPr>
          <a:lstStyle/>
          <a:p>
            <a:r>
              <a:rPr lang="fr-FR" b="1" dirty="0"/>
              <a:t>QRZ , moyennant votre participation financière au programme, vous permet d’avoir plusieurs </a:t>
            </a:r>
            <a:r>
              <a:rPr lang="fr-FR" b="1" dirty="0" err="1"/>
              <a:t>logbook</a:t>
            </a:r>
            <a:r>
              <a:rPr lang="fr-FR" b="1" dirty="0"/>
              <a:t>. Les QSL électroniques seront différentiées selon le </a:t>
            </a:r>
            <a:r>
              <a:rPr lang="fr-FR" b="1" dirty="0" err="1"/>
              <a:t>logbook</a:t>
            </a:r>
            <a:r>
              <a:rPr lang="fr-FR" b="1" dirty="0"/>
              <a:t> que vous choisirez correspondant à votre trafic</a:t>
            </a:r>
          </a:p>
          <a:p>
            <a:r>
              <a:rPr lang="fr-FR" b="1" dirty="0"/>
              <a:t>Tout comme </a:t>
            </a:r>
            <a:r>
              <a:rPr lang="fr-FR" b="1" dirty="0" err="1"/>
              <a:t>ClubLog</a:t>
            </a:r>
            <a:r>
              <a:rPr lang="fr-FR" b="1" dirty="0"/>
              <a:t>, QRZ peut synchroniser avec LOW les QSL reçues </a:t>
            </a:r>
          </a:p>
          <a:p>
            <a:endParaRPr lang="fr-FR" dirty="0"/>
          </a:p>
          <a:p>
            <a:endParaRPr lang="fr-BE" dirty="0"/>
          </a:p>
        </p:txBody>
      </p:sp>
      <p:pic>
        <p:nvPicPr>
          <p:cNvPr id="5" name="Image 4">
            <a:extLst>
              <a:ext uri="{FF2B5EF4-FFF2-40B4-BE49-F238E27FC236}">
                <a16:creationId xmlns:a16="http://schemas.microsoft.com/office/drawing/2014/main" id="{F7172F24-679A-7DB6-9AFC-1A9FADE376B5}"/>
              </a:ext>
            </a:extLst>
          </p:cNvPr>
          <p:cNvPicPr>
            <a:picLocks noChangeAspect="1"/>
          </p:cNvPicPr>
          <p:nvPr/>
        </p:nvPicPr>
        <p:blipFill>
          <a:blip r:embed="rId2"/>
          <a:stretch>
            <a:fillRect/>
          </a:stretch>
        </p:blipFill>
        <p:spPr>
          <a:xfrm>
            <a:off x="696001" y="974785"/>
            <a:ext cx="2899980" cy="5495026"/>
          </a:xfrm>
          <a:prstGeom prst="rect">
            <a:avLst/>
          </a:prstGeom>
        </p:spPr>
      </p:pic>
      <p:pic>
        <p:nvPicPr>
          <p:cNvPr id="7" name="Image 6">
            <a:extLst>
              <a:ext uri="{FF2B5EF4-FFF2-40B4-BE49-F238E27FC236}">
                <a16:creationId xmlns:a16="http://schemas.microsoft.com/office/drawing/2014/main" id="{50E6D341-E93B-D4D9-6B3D-C88F4097A73B}"/>
              </a:ext>
            </a:extLst>
          </p:cNvPr>
          <p:cNvPicPr>
            <a:picLocks noChangeAspect="1"/>
          </p:cNvPicPr>
          <p:nvPr/>
        </p:nvPicPr>
        <p:blipFill>
          <a:blip r:embed="rId3"/>
          <a:stretch>
            <a:fillRect/>
          </a:stretch>
        </p:blipFill>
        <p:spPr>
          <a:xfrm>
            <a:off x="3906533" y="2116471"/>
            <a:ext cx="5703294" cy="4353340"/>
          </a:xfrm>
          <a:prstGeom prst="rect">
            <a:avLst/>
          </a:prstGeom>
        </p:spPr>
      </p:pic>
    </p:spTree>
    <p:extLst>
      <p:ext uri="{BB962C8B-B14F-4D97-AF65-F5344CB8AC3E}">
        <p14:creationId xmlns:p14="http://schemas.microsoft.com/office/powerpoint/2010/main" val="3477635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FC4DD21-618A-7868-D309-271ECD92FF65}"/>
              </a:ext>
            </a:extLst>
          </p:cNvPr>
          <p:cNvSpPr txBox="1"/>
          <p:nvPr/>
        </p:nvSpPr>
        <p:spPr>
          <a:xfrm>
            <a:off x="696001" y="225525"/>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(EQSL 1)</a:t>
            </a:r>
          </a:p>
        </p:txBody>
      </p:sp>
      <p:sp>
        <p:nvSpPr>
          <p:cNvPr id="3" name="ZoneTexte 2">
            <a:extLst>
              <a:ext uri="{FF2B5EF4-FFF2-40B4-BE49-F238E27FC236}">
                <a16:creationId xmlns:a16="http://schemas.microsoft.com/office/drawing/2014/main" id="{E905B973-4BB9-2983-7EB6-D786D2A77D95}"/>
              </a:ext>
            </a:extLst>
          </p:cNvPr>
          <p:cNvSpPr txBox="1"/>
          <p:nvPr/>
        </p:nvSpPr>
        <p:spPr>
          <a:xfrm>
            <a:off x="696001" y="1854680"/>
            <a:ext cx="10662249" cy="3539430"/>
          </a:xfrm>
          <a:prstGeom prst="rect">
            <a:avLst/>
          </a:prstGeom>
          <a:noFill/>
        </p:spPr>
        <p:txBody>
          <a:bodyPr wrap="square" rtlCol="0">
            <a:spAutoFit/>
          </a:bodyPr>
          <a:lstStyle/>
          <a:p>
            <a:pPr algn="ctr"/>
            <a:r>
              <a:rPr lang="fr-FR" sz="4800" b="1" dirty="0">
                <a:solidFill>
                  <a:srgbClr val="00B050"/>
                </a:solidFill>
                <a:latin typeface="Amasis MT Pro Black" panose="02040A04050005020304" pitchFamily="18" charset="0"/>
              </a:rPr>
              <a:t>e-QSL</a:t>
            </a:r>
          </a:p>
          <a:p>
            <a:pPr algn="ctr"/>
            <a:endParaRPr lang="fr-FR" dirty="0"/>
          </a:p>
          <a:p>
            <a:pPr algn="ctr"/>
            <a:r>
              <a:rPr lang="fr-FR" sz="4800" b="1" dirty="0">
                <a:hlinkClick r:id="rId2"/>
              </a:rPr>
              <a:t>http://eqsl.cc</a:t>
            </a:r>
            <a:endParaRPr lang="fr-FR" sz="4800" b="1" dirty="0"/>
          </a:p>
          <a:p>
            <a:pPr algn="ctr"/>
            <a:endParaRPr lang="fr-FR" sz="2800" dirty="0"/>
          </a:p>
          <a:p>
            <a:pPr algn="ctr"/>
            <a:endParaRPr lang="fr-FR" sz="2800" dirty="0"/>
          </a:p>
          <a:p>
            <a:endParaRPr lang="fr-BE" dirty="0"/>
          </a:p>
          <a:p>
            <a:endParaRPr lang="fr-BE" dirty="0"/>
          </a:p>
          <a:p>
            <a:endParaRPr lang="fr-BE" dirty="0"/>
          </a:p>
        </p:txBody>
      </p:sp>
      <p:pic>
        <p:nvPicPr>
          <p:cNvPr id="5" name="Image 4">
            <a:extLst>
              <a:ext uri="{FF2B5EF4-FFF2-40B4-BE49-F238E27FC236}">
                <a16:creationId xmlns:a16="http://schemas.microsoft.com/office/drawing/2014/main" id="{FB42397C-4616-E452-CD90-373AAAB5396F}"/>
              </a:ext>
            </a:extLst>
          </p:cNvPr>
          <p:cNvPicPr>
            <a:picLocks noChangeAspect="1"/>
          </p:cNvPicPr>
          <p:nvPr/>
        </p:nvPicPr>
        <p:blipFill>
          <a:blip r:embed="rId3"/>
          <a:stretch>
            <a:fillRect/>
          </a:stretch>
        </p:blipFill>
        <p:spPr>
          <a:xfrm>
            <a:off x="5481552" y="3890263"/>
            <a:ext cx="1228896" cy="1009791"/>
          </a:xfrm>
          <a:prstGeom prst="rect">
            <a:avLst/>
          </a:prstGeom>
        </p:spPr>
      </p:pic>
    </p:spTree>
    <p:extLst>
      <p:ext uri="{BB962C8B-B14F-4D97-AF65-F5344CB8AC3E}">
        <p14:creationId xmlns:p14="http://schemas.microsoft.com/office/powerpoint/2010/main" val="2586927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7BA439C-1D22-0D9D-74AD-6C89C8D4C4EA}"/>
              </a:ext>
            </a:extLst>
          </p:cNvPr>
          <p:cNvSpPr txBox="1"/>
          <p:nvPr/>
        </p:nvSpPr>
        <p:spPr>
          <a:xfrm>
            <a:off x="696001" y="225525"/>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(EQSL 2)</a:t>
            </a:r>
          </a:p>
        </p:txBody>
      </p:sp>
      <p:sp>
        <p:nvSpPr>
          <p:cNvPr id="3" name="ZoneTexte 2">
            <a:extLst>
              <a:ext uri="{FF2B5EF4-FFF2-40B4-BE49-F238E27FC236}">
                <a16:creationId xmlns:a16="http://schemas.microsoft.com/office/drawing/2014/main" id="{C4BCF737-4EB1-AB82-7AE0-6B2E6A1ACEBF}"/>
              </a:ext>
            </a:extLst>
          </p:cNvPr>
          <p:cNvSpPr txBox="1"/>
          <p:nvPr/>
        </p:nvSpPr>
        <p:spPr>
          <a:xfrm>
            <a:off x="621101" y="982490"/>
            <a:ext cx="10946922" cy="1754326"/>
          </a:xfrm>
          <a:prstGeom prst="rect">
            <a:avLst/>
          </a:prstGeom>
          <a:noFill/>
        </p:spPr>
        <p:txBody>
          <a:bodyPr wrap="square" rtlCol="0">
            <a:spAutoFit/>
          </a:bodyPr>
          <a:lstStyle/>
          <a:p>
            <a:r>
              <a:rPr lang="fr-FR" b="1" dirty="0"/>
              <a:t>Comme son nom l’indique, e-</a:t>
            </a:r>
            <a:r>
              <a:rPr lang="fr-FR" b="1" dirty="0" err="1"/>
              <a:t>qsl</a:t>
            </a:r>
            <a:r>
              <a:rPr lang="fr-FR" b="1" dirty="0"/>
              <a:t> est vraiment destiné à des QSL électroniques.</a:t>
            </a:r>
          </a:p>
          <a:p>
            <a:r>
              <a:rPr lang="fr-FR" b="1" dirty="0"/>
              <a:t>L’utilisation des fonctionnalités est gratuite à l’exception du programme de diplômes qui nécessite un paiement annuel de min 20 US $.</a:t>
            </a:r>
          </a:p>
          <a:p>
            <a:r>
              <a:rPr lang="fr-FR" b="1" dirty="0"/>
              <a:t>Bien sûr comme à chaque fois, il est indispensable de pouvoir « uploader » son </a:t>
            </a:r>
            <a:r>
              <a:rPr lang="fr-FR" b="1" dirty="0" err="1"/>
              <a:t>logbook</a:t>
            </a:r>
            <a:r>
              <a:rPr lang="fr-FR" b="1" dirty="0"/>
              <a:t>, toujours au </a:t>
            </a:r>
            <a:r>
              <a:rPr lang="fr-FR" b="1" dirty="0" err="1"/>
              <a:t>format.adi</a:t>
            </a:r>
            <a:r>
              <a:rPr lang="fr-FR" b="1" dirty="0"/>
              <a:t> et ce afin de pouvoir trouver les concordances des données de QSO afin de confirmer ceux-ci pour la e-</a:t>
            </a:r>
            <a:r>
              <a:rPr lang="fr-FR" b="1" dirty="0" err="1"/>
              <a:t>qsl</a:t>
            </a:r>
            <a:endParaRPr lang="fr-FR" b="1" dirty="0"/>
          </a:p>
          <a:p>
            <a:endParaRPr lang="fr-BE" dirty="0"/>
          </a:p>
        </p:txBody>
      </p:sp>
      <p:sp>
        <p:nvSpPr>
          <p:cNvPr id="6" name="ZoneTexte 5">
            <a:extLst>
              <a:ext uri="{FF2B5EF4-FFF2-40B4-BE49-F238E27FC236}">
                <a16:creationId xmlns:a16="http://schemas.microsoft.com/office/drawing/2014/main" id="{F1435EFD-6BF8-C7BF-F0D1-C797DAEEF7A0}"/>
              </a:ext>
            </a:extLst>
          </p:cNvPr>
          <p:cNvSpPr txBox="1"/>
          <p:nvPr/>
        </p:nvSpPr>
        <p:spPr>
          <a:xfrm>
            <a:off x="3751044" y="2449638"/>
            <a:ext cx="3994030" cy="1754326"/>
          </a:xfrm>
          <a:prstGeom prst="rect">
            <a:avLst/>
          </a:prstGeom>
          <a:noFill/>
        </p:spPr>
        <p:txBody>
          <a:bodyPr wrap="square" rtlCol="0">
            <a:spAutoFit/>
          </a:bodyPr>
          <a:lstStyle/>
          <a:p>
            <a:r>
              <a:rPr lang="fr-FR" b="1" dirty="0"/>
              <a:t>E-QSL offre aussi d’autres fonctionnalités telle que la certification de votre compte </a:t>
            </a:r>
            <a:r>
              <a:rPr lang="fr-FR" b="1" i="1" u="sng" dirty="0"/>
              <a:t>« Authentification </a:t>
            </a:r>
            <a:r>
              <a:rPr lang="fr-FR" b="1" i="1" u="sng" dirty="0" err="1"/>
              <a:t>Guaranteed</a:t>
            </a:r>
            <a:r>
              <a:rPr lang="fr-FR" b="1" i="1" u="sng" dirty="0"/>
              <a:t> », </a:t>
            </a:r>
            <a:r>
              <a:rPr lang="fr-FR" b="1" dirty="0"/>
              <a:t>l’archivage, la personnalisation du design de votre QSL (payant), …</a:t>
            </a:r>
            <a:endParaRPr lang="fr-BE" b="1" dirty="0"/>
          </a:p>
        </p:txBody>
      </p:sp>
      <p:pic>
        <p:nvPicPr>
          <p:cNvPr id="8" name="Image 7">
            <a:extLst>
              <a:ext uri="{FF2B5EF4-FFF2-40B4-BE49-F238E27FC236}">
                <a16:creationId xmlns:a16="http://schemas.microsoft.com/office/drawing/2014/main" id="{546A51A8-66E1-5635-D707-869C2691F1C2}"/>
              </a:ext>
            </a:extLst>
          </p:cNvPr>
          <p:cNvPicPr>
            <a:picLocks noChangeAspect="1"/>
          </p:cNvPicPr>
          <p:nvPr/>
        </p:nvPicPr>
        <p:blipFill>
          <a:blip r:embed="rId2"/>
          <a:stretch>
            <a:fillRect/>
          </a:stretch>
        </p:blipFill>
        <p:spPr>
          <a:xfrm>
            <a:off x="3876098" y="4191371"/>
            <a:ext cx="3827292" cy="2463819"/>
          </a:xfrm>
          <a:prstGeom prst="rect">
            <a:avLst/>
          </a:prstGeom>
        </p:spPr>
      </p:pic>
      <p:pic>
        <p:nvPicPr>
          <p:cNvPr id="12" name="Image 11">
            <a:extLst>
              <a:ext uri="{FF2B5EF4-FFF2-40B4-BE49-F238E27FC236}">
                <a16:creationId xmlns:a16="http://schemas.microsoft.com/office/drawing/2014/main" id="{3A553C89-A02C-95DF-0AB3-F4F4B7141BAF}"/>
              </a:ext>
            </a:extLst>
          </p:cNvPr>
          <p:cNvPicPr>
            <a:picLocks noChangeAspect="1"/>
          </p:cNvPicPr>
          <p:nvPr/>
        </p:nvPicPr>
        <p:blipFill>
          <a:blip r:embed="rId3"/>
          <a:stretch>
            <a:fillRect/>
          </a:stretch>
        </p:blipFill>
        <p:spPr>
          <a:xfrm>
            <a:off x="7703389" y="2449638"/>
            <a:ext cx="4369548" cy="4246981"/>
          </a:xfrm>
          <a:prstGeom prst="rect">
            <a:avLst/>
          </a:prstGeom>
        </p:spPr>
      </p:pic>
      <p:pic>
        <p:nvPicPr>
          <p:cNvPr id="14" name="Image 13">
            <a:extLst>
              <a:ext uri="{FF2B5EF4-FFF2-40B4-BE49-F238E27FC236}">
                <a16:creationId xmlns:a16="http://schemas.microsoft.com/office/drawing/2014/main" id="{016D37C7-7531-3247-7D1D-A80BBE21FA7F}"/>
              </a:ext>
            </a:extLst>
          </p:cNvPr>
          <p:cNvPicPr>
            <a:picLocks noChangeAspect="1"/>
          </p:cNvPicPr>
          <p:nvPr/>
        </p:nvPicPr>
        <p:blipFill>
          <a:blip r:embed="rId4"/>
          <a:stretch>
            <a:fillRect/>
          </a:stretch>
        </p:blipFill>
        <p:spPr>
          <a:xfrm>
            <a:off x="673249" y="2557047"/>
            <a:ext cx="3119479" cy="4075428"/>
          </a:xfrm>
          <a:prstGeom prst="rect">
            <a:avLst/>
          </a:prstGeom>
        </p:spPr>
      </p:pic>
    </p:spTree>
    <p:extLst>
      <p:ext uri="{BB962C8B-B14F-4D97-AF65-F5344CB8AC3E}">
        <p14:creationId xmlns:p14="http://schemas.microsoft.com/office/powerpoint/2010/main" val="2208797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FR" sz="3200" dirty="0">
                <a:solidFill>
                  <a:srgbClr val="002060"/>
                </a:solidFill>
              </a:rPr>
              <a:t>Et de nos jours, qu’en est-il ?</a:t>
            </a:r>
            <a:endParaRPr lang="fr-BE" sz="3200"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3</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4" name="ZoneTexte 3">
            <a:extLst>
              <a:ext uri="{FF2B5EF4-FFF2-40B4-BE49-F238E27FC236}">
                <a16:creationId xmlns:a16="http://schemas.microsoft.com/office/drawing/2014/main" id="{EEDB4345-54CD-27FF-3A94-F12669C6AADF}"/>
              </a:ext>
            </a:extLst>
          </p:cNvPr>
          <p:cNvSpPr txBox="1"/>
          <p:nvPr/>
        </p:nvSpPr>
        <p:spPr>
          <a:xfrm>
            <a:off x="553800" y="1267097"/>
            <a:ext cx="10966200" cy="5663089"/>
          </a:xfrm>
          <a:prstGeom prst="rect">
            <a:avLst/>
          </a:prstGeom>
          <a:noFill/>
        </p:spPr>
        <p:txBody>
          <a:bodyPr wrap="square" rtlCol="0">
            <a:spAutoFit/>
          </a:bodyPr>
          <a:lstStyle/>
          <a:p>
            <a:r>
              <a:rPr lang="fr-FR" b="1" dirty="0"/>
              <a:t>De nos jours, le « statut » de la QSL a bien changé et le papier n’est plus le seul moyen de confirmer un QSO.</a:t>
            </a:r>
          </a:p>
          <a:p>
            <a:r>
              <a:rPr lang="fr-FR" b="1" dirty="0"/>
              <a:t>En effet, rédiger une QSL n’est pas une chose anodine. Son envoi « termine » le QSO. Elle est peut-être utile pour votre correspondant.</a:t>
            </a:r>
          </a:p>
          <a:p>
            <a:endParaRPr lang="fr-FR" b="1" dirty="0"/>
          </a:p>
          <a:p>
            <a:r>
              <a:rPr lang="fr-FR" b="1" dirty="0"/>
              <a:t>Quels sont donc les systèmes actuels de confirmation de QSO</a:t>
            </a:r>
          </a:p>
          <a:p>
            <a:endParaRPr lang="fr-FR" dirty="0"/>
          </a:p>
          <a:p>
            <a:r>
              <a:rPr lang="fr-FR" dirty="0"/>
              <a:t>1.) </a:t>
            </a:r>
            <a:r>
              <a:rPr lang="fr-FR" b="1" dirty="0"/>
              <a:t>la QSL papier    </a:t>
            </a:r>
            <a:r>
              <a:rPr lang="fr-FR" i="1" dirty="0"/>
              <a:t>(eh oui elle existe encore quand même)</a:t>
            </a:r>
          </a:p>
          <a:p>
            <a:endParaRPr lang="fr-FR" dirty="0"/>
          </a:p>
          <a:p>
            <a:r>
              <a:rPr lang="fr-FR" dirty="0"/>
              <a:t>2.) </a:t>
            </a:r>
            <a:r>
              <a:rPr lang="fr-FR" b="1" dirty="0"/>
              <a:t>la QSL électronique  </a:t>
            </a:r>
            <a:r>
              <a:rPr lang="fr-FR" dirty="0"/>
              <a:t>via</a:t>
            </a:r>
          </a:p>
          <a:p>
            <a:r>
              <a:rPr lang="fr-FR" dirty="0"/>
              <a:t>	* LOTW (</a:t>
            </a:r>
            <a:r>
              <a:rPr lang="fr-FR" sz="2000" b="1" dirty="0"/>
              <a:t>L</a:t>
            </a:r>
            <a:r>
              <a:rPr lang="fr-FR" dirty="0"/>
              <a:t>og </a:t>
            </a:r>
            <a:r>
              <a:rPr lang="fr-FR" sz="2000" b="1" dirty="0"/>
              <a:t>O</a:t>
            </a:r>
            <a:r>
              <a:rPr lang="fr-FR" dirty="0"/>
              <a:t>f </a:t>
            </a:r>
            <a:r>
              <a:rPr lang="fr-FR" sz="2000" b="1" dirty="0"/>
              <a:t>T</a:t>
            </a:r>
            <a:r>
              <a:rPr lang="fr-FR" dirty="0"/>
              <a:t>he </a:t>
            </a:r>
            <a:r>
              <a:rPr lang="fr-FR" sz="2000" b="1" dirty="0"/>
              <a:t>W</a:t>
            </a:r>
            <a:r>
              <a:rPr lang="fr-FR" dirty="0"/>
              <a:t>orld)</a:t>
            </a:r>
          </a:p>
          <a:p>
            <a:r>
              <a:rPr lang="fr-FR" dirty="0"/>
              <a:t>	* QRZ.com</a:t>
            </a:r>
          </a:p>
          <a:p>
            <a:r>
              <a:rPr lang="fr-FR" dirty="0"/>
              <a:t>	* </a:t>
            </a:r>
            <a:r>
              <a:rPr lang="fr-FR" dirty="0" err="1"/>
              <a:t>ClubLog</a:t>
            </a:r>
            <a:endParaRPr lang="fr-FR" dirty="0"/>
          </a:p>
          <a:p>
            <a:r>
              <a:rPr lang="fr-FR" dirty="0"/>
              <a:t>	* </a:t>
            </a:r>
            <a:r>
              <a:rPr lang="fr-FR" dirty="0" err="1"/>
              <a:t>eQSL</a:t>
            </a:r>
            <a:endParaRPr lang="fr-FR" dirty="0"/>
          </a:p>
          <a:p>
            <a:r>
              <a:rPr lang="fr-FR" dirty="0"/>
              <a:t>	* </a:t>
            </a:r>
            <a:r>
              <a:rPr lang="fr-FR" dirty="0" err="1"/>
              <a:t>HRDLog</a:t>
            </a:r>
            <a:endParaRPr lang="fr-FR" dirty="0"/>
          </a:p>
          <a:p>
            <a:r>
              <a:rPr lang="fr-FR" dirty="0"/>
              <a:t>	* </a:t>
            </a:r>
            <a:r>
              <a:rPr lang="fr-FR" dirty="0" err="1"/>
              <a:t>HamLog</a:t>
            </a:r>
            <a:endParaRPr lang="fr-FR" dirty="0"/>
          </a:p>
          <a:p>
            <a:endParaRPr lang="fr-FR" dirty="0"/>
          </a:p>
          <a:p>
            <a:r>
              <a:rPr lang="fr-FR" b="1" dirty="0"/>
              <a:t>Je vous propose de passer ces systèmes en revue les 4 premiers (les plus utilisés) pour vous expliquer </a:t>
            </a:r>
            <a:r>
              <a:rPr lang="fr-FR" b="1" dirty="0" err="1"/>
              <a:t>laprocédure</a:t>
            </a:r>
            <a:r>
              <a:rPr lang="fr-FR" b="1" dirty="0"/>
              <a:t> d’envoi et de confirmation de QSL électronique.</a:t>
            </a:r>
          </a:p>
          <a:p>
            <a:r>
              <a:rPr lang="fr-FR" dirty="0"/>
              <a:t>	</a:t>
            </a:r>
          </a:p>
          <a:p>
            <a:endParaRPr lang="fr-BE" dirty="0"/>
          </a:p>
        </p:txBody>
      </p:sp>
    </p:spTree>
    <p:extLst>
      <p:ext uri="{BB962C8B-B14F-4D97-AF65-F5344CB8AC3E}">
        <p14:creationId xmlns:p14="http://schemas.microsoft.com/office/powerpoint/2010/main" val="165448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F2B1D5-6914-258B-8504-5C1EB9A1F510}"/>
              </a:ext>
            </a:extLst>
          </p:cNvPr>
          <p:cNvSpPr txBox="1"/>
          <p:nvPr/>
        </p:nvSpPr>
        <p:spPr>
          <a:xfrm>
            <a:off x="696001" y="225525"/>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(EQSL 3)</a:t>
            </a:r>
          </a:p>
        </p:txBody>
      </p:sp>
      <p:sp>
        <p:nvSpPr>
          <p:cNvPr id="3" name="ZoneTexte 2">
            <a:extLst>
              <a:ext uri="{FF2B5EF4-FFF2-40B4-BE49-F238E27FC236}">
                <a16:creationId xmlns:a16="http://schemas.microsoft.com/office/drawing/2014/main" id="{ED59D137-F3B2-E283-B556-8C8F9E0AC63E}"/>
              </a:ext>
            </a:extLst>
          </p:cNvPr>
          <p:cNvSpPr txBox="1"/>
          <p:nvPr/>
        </p:nvSpPr>
        <p:spPr>
          <a:xfrm>
            <a:off x="319177" y="1138687"/>
            <a:ext cx="11628408" cy="369332"/>
          </a:xfrm>
          <a:prstGeom prst="rect">
            <a:avLst/>
          </a:prstGeom>
          <a:noFill/>
        </p:spPr>
        <p:txBody>
          <a:bodyPr wrap="square" rtlCol="0">
            <a:spAutoFit/>
          </a:bodyPr>
          <a:lstStyle/>
          <a:p>
            <a:r>
              <a:rPr lang="fr-FR" b="1" dirty="0"/>
              <a:t>Comme tout site internet de radio amateur, dans un 1</a:t>
            </a:r>
            <a:r>
              <a:rPr lang="fr-FR" b="1" baseline="30000" dirty="0"/>
              <a:t>er</a:t>
            </a:r>
            <a:r>
              <a:rPr lang="fr-FR" b="1" dirty="0"/>
              <a:t> temps, vous devrez créer un compte sur </a:t>
            </a:r>
            <a:r>
              <a:rPr lang="fr-FR" b="1" dirty="0">
                <a:hlinkClick r:id="rId2"/>
              </a:rPr>
              <a:t>www.eqsl.cc</a:t>
            </a:r>
            <a:r>
              <a:rPr lang="fr-FR" b="1" dirty="0"/>
              <a:t> </a:t>
            </a:r>
            <a:endParaRPr lang="fr-BE" b="1" dirty="0"/>
          </a:p>
        </p:txBody>
      </p:sp>
      <p:pic>
        <p:nvPicPr>
          <p:cNvPr id="5" name="Image 4">
            <a:extLst>
              <a:ext uri="{FF2B5EF4-FFF2-40B4-BE49-F238E27FC236}">
                <a16:creationId xmlns:a16="http://schemas.microsoft.com/office/drawing/2014/main" id="{05EF341E-28E3-48DB-9790-CB7E36348A1F}"/>
              </a:ext>
            </a:extLst>
          </p:cNvPr>
          <p:cNvPicPr>
            <a:picLocks noChangeAspect="1"/>
          </p:cNvPicPr>
          <p:nvPr/>
        </p:nvPicPr>
        <p:blipFill>
          <a:blip r:embed="rId3"/>
          <a:stretch>
            <a:fillRect/>
          </a:stretch>
        </p:blipFill>
        <p:spPr>
          <a:xfrm>
            <a:off x="406250" y="1583119"/>
            <a:ext cx="8619048" cy="2742857"/>
          </a:xfrm>
          <a:prstGeom prst="rect">
            <a:avLst/>
          </a:prstGeom>
        </p:spPr>
      </p:pic>
      <p:sp>
        <p:nvSpPr>
          <p:cNvPr id="6" name="ZoneTexte 5">
            <a:extLst>
              <a:ext uri="{FF2B5EF4-FFF2-40B4-BE49-F238E27FC236}">
                <a16:creationId xmlns:a16="http://schemas.microsoft.com/office/drawing/2014/main" id="{860964B9-7892-E2B6-9259-1D82A56675EE}"/>
              </a:ext>
            </a:extLst>
          </p:cNvPr>
          <p:cNvSpPr txBox="1"/>
          <p:nvPr/>
        </p:nvSpPr>
        <p:spPr>
          <a:xfrm>
            <a:off x="319177" y="4416725"/>
            <a:ext cx="11343736" cy="1200329"/>
          </a:xfrm>
          <a:prstGeom prst="rect">
            <a:avLst/>
          </a:prstGeom>
          <a:noFill/>
        </p:spPr>
        <p:txBody>
          <a:bodyPr wrap="square" rtlCol="0">
            <a:spAutoFit/>
          </a:bodyPr>
          <a:lstStyle/>
          <a:p>
            <a:r>
              <a:rPr lang="fr-FR" b="1" dirty="0"/>
              <a:t>Ici c’est vous qui choisissez votre mot de passe ; le login étant toujours votre indicatif</a:t>
            </a:r>
          </a:p>
          <a:p>
            <a:endParaRPr lang="fr-FR" b="1" dirty="0"/>
          </a:p>
          <a:p>
            <a:r>
              <a:rPr lang="fr-FR" b="1" dirty="0"/>
              <a:t>Lorsque votre compte sera créé vous recevrez un email de confirmation avec votre login et mot de passe.</a:t>
            </a:r>
          </a:p>
          <a:p>
            <a:r>
              <a:rPr lang="fr-FR" b="1" dirty="0"/>
              <a:t>Cela vous précisera qua votre compte est activé</a:t>
            </a:r>
            <a:endParaRPr lang="fr-BE" b="1" dirty="0"/>
          </a:p>
        </p:txBody>
      </p:sp>
    </p:spTree>
    <p:extLst>
      <p:ext uri="{BB962C8B-B14F-4D97-AF65-F5344CB8AC3E}">
        <p14:creationId xmlns:p14="http://schemas.microsoft.com/office/powerpoint/2010/main" val="503294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F94848-60C1-E346-49E1-0F4458A3B788}"/>
              </a:ext>
            </a:extLst>
          </p:cNvPr>
          <p:cNvSpPr txBox="1"/>
          <p:nvPr/>
        </p:nvSpPr>
        <p:spPr>
          <a:xfrm>
            <a:off x="696001" y="225525"/>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(EQSL 4)</a:t>
            </a:r>
          </a:p>
        </p:txBody>
      </p:sp>
      <p:pic>
        <p:nvPicPr>
          <p:cNvPr id="4" name="Image 3">
            <a:extLst>
              <a:ext uri="{FF2B5EF4-FFF2-40B4-BE49-F238E27FC236}">
                <a16:creationId xmlns:a16="http://schemas.microsoft.com/office/drawing/2014/main" id="{C49F05CD-FC77-C1F9-D8F5-5DFA127DE107}"/>
              </a:ext>
            </a:extLst>
          </p:cNvPr>
          <p:cNvPicPr>
            <a:picLocks noChangeAspect="1"/>
          </p:cNvPicPr>
          <p:nvPr/>
        </p:nvPicPr>
        <p:blipFill>
          <a:blip r:embed="rId2"/>
          <a:stretch>
            <a:fillRect/>
          </a:stretch>
        </p:blipFill>
        <p:spPr>
          <a:xfrm>
            <a:off x="696001" y="1052422"/>
            <a:ext cx="3582809" cy="5512280"/>
          </a:xfrm>
          <a:prstGeom prst="rect">
            <a:avLst/>
          </a:prstGeom>
        </p:spPr>
      </p:pic>
      <p:sp>
        <p:nvSpPr>
          <p:cNvPr id="5" name="ZoneTexte 4">
            <a:extLst>
              <a:ext uri="{FF2B5EF4-FFF2-40B4-BE49-F238E27FC236}">
                <a16:creationId xmlns:a16="http://schemas.microsoft.com/office/drawing/2014/main" id="{E3EE1237-480A-D6D4-DA55-24465A220DB6}"/>
              </a:ext>
            </a:extLst>
          </p:cNvPr>
          <p:cNvSpPr txBox="1"/>
          <p:nvPr/>
        </p:nvSpPr>
        <p:spPr>
          <a:xfrm>
            <a:off x="4433977" y="1337094"/>
            <a:ext cx="7203057" cy="2308324"/>
          </a:xfrm>
          <a:prstGeom prst="rect">
            <a:avLst/>
          </a:prstGeom>
          <a:noFill/>
        </p:spPr>
        <p:txBody>
          <a:bodyPr wrap="square" rtlCol="0">
            <a:spAutoFit/>
          </a:bodyPr>
          <a:lstStyle/>
          <a:p>
            <a:r>
              <a:rPr lang="fr-FR" b="1" dirty="0"/>
              <a:t>Les e-QSL que vous recevrez apparaitront sous forme de tableaux avec une répartitions des </a:t>
            </a:r>
            <a:r>
              <a:rPr lang="fr-FR" b="1" dirty="0" err="1"/>
              <a:t>QSl</a:t>
            </a:r>
            <a:r>
              <a:rPr lang="fr-FR" b="1" dirty="0"/>
              <a:t> selon le mois, l’année, le mode, la bande, le pays DXCC. Il est aussi possible (en bas de page), de choisir des paramètres précis afin d’effectuer une recherche dans votre log. </a:t>
            </a:r>
          </a:p>
          <a:p>
            <a:r>
              <a:rPr lang="fr-FR" b="1" dirty="0"/>
              <a:t>La liste des e-QSL pour un mois, par exemple, </a:t>
            </a:r>
          </a:p>
          <a:p>
            <a:endParaRPr lang="fr-FR" b="1" dirty="0"/>
          </a:p>
          <a:p>
            <a:r>
              <a:rPr lang="fr-FR" b="1" dirty="0"/>
              <a:t>Avec e-QSL vous pourrez obtenir  une </a:t>
            </a:r>
            <a:r>
              <a:rPr lang="fr-FR" b="1" dirty="0" err="1"/>
              <a:t>qsl</a:t>
            </a:r>
            <a:r>
              <a:rPr lang="fr-FR" b="1" dirty="0"/>
              <a:t> « papier » qui vous incombera d’imprimer vous même</a:t>
            </a:r>
            <a:endParaRPr lang="fr-BE" b="1" dirty="0"/>
          </a:p>
        </p:txBody>
      </p:sp>
      <p:pic>
        <p:nvPicPr>
          <p:cNvPr id="6" name="Image 5">
            <a:extLst>
              <a:ext uri="{FF2B5EF4-FFF2-40B4-BE49-F238E27FC236}">
                <a16:creationId xmlns:a16="http://schemas.microsoft.com/office/drawing/2014/main" id="{E46569E5-615F-4BF4-A777-46FD96BE84AF}"/>
              </a:ext>
            </a:extLst>
          </p:cNvPr>
          <p:cNvPicPr>
            <a:picLocks noChangeAspect="1"/>
          </p:cNvPicPr>
          <p:nvPr/>
        </p:nvPicPr>
        <p:blipFill>
          <a:blip r:embed="rId3"/>
          <a:stretch>
            <a:fillRect/>
          </a:stretch>
        </p:blipFill>
        <p:spPr>
          <a:xfrm>
            <a:off x="4433977" y="3808562"/>
            <a:ext cx="7444488" cy="2698520"/>
          </a:xfrm>
          <a:prstGeom prst="rect">
            <a:avLst/>
          </a:prstGeom>
        </p:spPr>
      </p:pic>
    </p:spTree>
    <p:extLst>
      <p:ext uri="{BB962C8B-B14F-4D97-AF65-F5344CB8AC3E}">
        <p14:creationId xmlns:p14="http://schemas.microsoft.com/office/powerpoint/2010/main" val="3990946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32E1593-43C0-EBDA-EDE9-A32D0A6095CC}"/>
              </a:ext>
            </a:extLst>
          </p:cNvPr>
          <p:cNvSpPr txBox="1"/>
          <p:nvPr/>
        </p:nvSpPr>
        <p:spPr>
          <a:xfrm>
            <a:off x="696001" y="225525"/>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(EQSL 5)</a:t>
            </a:r>
          </a:p>
        </p:txBody>
      </p:sp>
      <p:sp>
        <p:nvSpPr>
          <p:cNvPr id="3" name="ZoneTexte 2">
            <a:extLst>
              <a:ext uri="{FF2B5EF4-FFF2-40B4-BE49-F238E27FC236}">
                <a16:creationId xmlns:a16="http://schemas.microsoft.com/office/drawing/2014/main" id="{4F943C59-473A-5BFE-D016-BF63E1450967}"/>
              </a:ext>
            </a:extLst>
          </p:cNvPr>
          <p:cNvSpPr txBox="1"/>
          <p:nvPr/>
        </p:nvSpPr>
        <p:spPr>
          <a:xfrm>
            <a:off x="6685473" y="879092"/>
            <a:ext cx="5295330" cy="1200329"/>
          </a:xfrm>
          <a:prstGeom prst="rect">
            <a:avLst/>
          </a:prstGeom>
          <a:noFill/>
        </p:spPr>
        <p:txBody>
          <a:bodyPr wrap="square" rtlCol="0">
            <a:spAutoFit/>
          </a:bodyPr>
          <a:lstStyle/>
          <a:p>
            <a:r>
              <a:rPr lang="fr-FR" b="1" dirty="0"/>
              <a:t>Dans la liste des QSL reçues, vous pourrez cliquer sur chaque ligne sur l’indicatif (en bleu), une fenêtre s’ouvrira pour montrer le design de la e-QSL que vous pourrez imprimer au format A6 (1/2 A5)</a:t>
            </a:r>
            <a:endParaRPr lang="fr-BE" b="1" dirty="0"/>
          </a:p>
        </p:txBody>
      </p:sp>
      <p:pic>
        <p:nvPicPr>
          <p:cNvPr id="5" name="Image 4">
            <a:extLst>
              <a:ext uri="{FF2B5EF4-FFF2-40B4-BE49-F238E27FC236}">
                <a16:creationId xmlns:a16="http://schemas.microsoft.com/office/drawing/2014/main" id="{876A7CE2-27D3-71A0-717B-584F1D05E3AF}"/>
              </a:ext>
            </a:extLst>
          </p:cNvPr>
          <p:cNvPicPr>
            <a:picLocks noChangeAspect="1"/>
          </p:cNvPicPr>
          <p:nvPr/>
        </p:nvPicPr>
        <p:blipFill>
          <a:blip r:embed="rId2"/>
          <a:stretch>
            <a:fillRect/>
          </a:stretch>
        </p:blipFill>
        <p:spPr>
          <a:xfrm>
            <a:off x="211197" y="879092"/>
            <a:ext cx="6474276" cy="5684372"/>
          </a:xfrm>
          <a:prstGeom prst="rect">
            <a:avLst/>
          </a:prstGeom>
        </p:spPr>
      </p:pic>
      <p:pic>
        <p:nvPicPr>
          <p:cNvPr id="7" name="Image 6">
            <a:extLst>
              <a:ext uri="{FF2B5EF4-FFF2-40B4-BE49-F238E27FC236}">
                <a16:creationId xmlns:a16="http://schemas.microsoft.com/office/drawing/2014/main" id="{B548D299-5517-3AE6-5D2C-A2E8739BC738}"/>
              </a:ext>
            </a:extLst>
          </p:cNvPr>
          <p:cNvPicPr>
            <a:picLocks noChangeAspect="1"/>
          </p:cNvPicPr>
          <p:nvPr/>
        </p:nvPicPr>
        <p:blipFill>
          <a:blip r:embed="rId3"/>
          <a:stretch>
            <a:fillRect/>
          </a:stretch>
        </p:blipFill>
        <p:spPr>
          <a:xfrm>
            <a:off x="6883328" y="2079421"/>
            <a:ext cx="4826327" cy="3056674"/>
          </a:xfrm>
          <a:prstGeom prst="rect">
            <a:avLst/>
          </a:prstGeom>
        </p:spPr>
      </p:pic>
      <p:sp>
        <p:nvSpPr>
          <p:cNvPr id="8" name="ZoneTexte 7">
            <a:extLst>
              <a:ext uri="{FF2B5EF4-FFF2-40B4-BE49-F238E27FC236}">
                <a16:creationId xmlns:a16="http://schemas.microsoft.com/office/drawing/2014/main" id="{43DC43B7-9468-7628-EB05-94FDD1D04A9C}"/>
              </a:ext>
            </a:extLst>
          </p:cNvPr>
          <p:cNvSpPr txBox="1"/>
          <p:nvPr/>
        </p:nvSpPr>
        <p:spPr>
          <a:xfrm>
            <a:off x="6685473" y="5222140"/>
            <a:ext cx="5295330" cy="1200329"/>
          </a:xfrm>
          <a:prstGeom prst="rect">
            <a:avLst/>
          </a:prstGeom>
          <a:noFill/>
        </p:spPr>
        <p:txBody>
          <a:bodyPr wrap="square" rtlCol="0">
            <a:spAutoFit/>
          </a:bodyPr>
          <a:lstStyle/>
          <a:p>
            <a:r>
              <a:rPr lang="fr-FR" b="1" dirty="0"/>
              <a:t>Vous pouvez voir sur cette QSL, outre le nom de l’opérateur, le QTH Locator (EK92DM), la réf de la zone CQ  (7), de la zone ITU (11) ainsi que la référence de l’ile (IOTA NA-033)</a:t>
            </a:r>
            <a:endParaRPr lang="fr-BE" b="1" dirty="0"/>
          </a:p>
        </p:txBody>
      </p:sp>
    </p:spTree>
    <p:extLst>
      <p:ext uri="{BB962C8B-B14F-4D97-AF65-F5344CB8AC3E}">
        <p14:creationId xmlns:p14="http://schemas.microsoft.com/office/powerpoint/2010/main" val="3835146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0E7260C-8933-9B08-BBAD-72F08649894D}"/>
              </a:ext>
            </a:extLst>
          </p:cNvPr>
          <p:cNvSpPr txBox="1"/>
          <p:nvPr/>
        </p:nvSpPr>
        <p:spPr>
          <a:xfrm>
            <a:off x="696001" y="225525"/>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BE" sz="3200" dirty="0">
                <a:solidFill>
                  <a:srgbClr val="002060"/>
                </a:solidFill>
              </a:rPr>
              <a:t>Les Systèmes de QSL électroniques  (EQSL 6)</a:t>
            </a:r>
          </a:p>
        </p:txBody>
      </p:sp>
      <p:sp>
        <p:nvSpPr>
          <p:cNvPr id="4" name="ZoneTexte 3">
            <a:extLst>
              <a:ext uri="{FF2B5EF4-FFF2-40B4-BE49-F238E27FC236}">
                <a16:creationId xmlns:a16="http://schemas.microsoft.com/office/drawing/2014/main" id="{A4CCA4EB-1025-6C3A-5970-31565D07BA07}"/>
              </a:ext>
            </a:extLst>
          </p:cNvPr>
          <p:cNvSpPr txBox="1"/>
          <p:nvPr/>
        </p:nvSpPr>
        <p:spPr>
          <a:xfrm>
            <a:off x="-8393502" y="3429000"/>
            <a:ext cx="11455879" cy="5141344"/>
          </a:xfrm>
          <a:prstGeom prst="rect">
            <a:avLst/>
          </a:prstGeom>
          <a:noFill/>
        </p:spPr>
        <p:txBody>
          <a:bodyPr wrap="square" rtlCol="0">
            <a:spAutoFit/>
          </a:bodyPr>
          <a:lstStyle/>
          <a:p>
            <a:endParaRPr lang="fr-BE" dirty="0"/>
          </a:p>
        </p:txBody>
      </p:sp>
      <p:pic>
        <p:nvPicPr>
          <p:cNvPr id="6" name="Image 5">
            <a:extLst>
              <a:ext uri="{FF2B5EF4-FFF2-40B4-BE49-F238E27FC236}">
                <a16:creationId xmlns:a16="http://schemas.microsoft.com/office/drawing/2014/main" id="{CEA94F43-13D6-227C-EAF7-A02A3C14D50D}"/>
              </a:ext>
            </a:extLst>
          </p:cNvPr>
          <p:cNvPicPr>
            <a:picLocks noChangeAspect="1"/>
          </p:cNvPicPr>
          <p:nvPr/>
        </p:nvPicPr>
        <p:blipFill>
          <a:blip r:embed="rId2"/>
          <a:stretch>
            <a:fillRect/>
          </a:stretch>
        </p:blipFill>
        <p:spPr>
          <a:xfrm>
            <a:off x="696001" y="978820"/>
            <a:ext cx="9288171" cy="2629267"/>
          </a:xfrm>
          <a:prstGeom prst="rect">
            <a:avLst/>
          </a:prstGeom>
        </p:spPr>
      </p:pic>
      <p:sp>
        <p:nvSpPr>
          <p:cNvPr id="7" name="ZoneTexte 6">
            <a:extLst>
              <a:ext uri="{FF2B5EF4-FFF2-40B4-BE49-F238E27FC236}">
                <a16:creationId xmlns:a16="http://schemas.microsoft.com/office/drawing/2014/main" id="{83180CB4-FDB8-14BB-1E00-0922917B79C4}"/>
              </a:ext>
            </a:extLst>
          </p:cNvPr>
          <p:cNvSpPr txBox="1"/>
          <p:nvPr/>
        </p:nvSpPr>
        <p:spPr>
          <a:xfrm>
            <a:off x="5456837" y="3686160"/>
            <a:ext cx="6139189" cy="3416320"/>
          </a:xfrm>
          <a:prstGeom prst="rect">
            <a:avLst/>
          </a:prstGeom>
          <a:noFill/>
        </p:spPr>
        <p:txBody>
          <a:bodyPr wrap="square" rtlCol="0">
            <a:spAutoFit/>
          </a:bodyPr>
          <a:lstStyle/>
          <a:p>
            <a:r>
              <a:rPr lang="fr-FR" b="1" dirty="0"/>
              <a:t>Dans l’exemple ci-dessus, vous pouvez remarquer les symboles   </a:t>
            </a:r>
          </a:p>
          <a:p>
            <a:r>
              <a:rPr lang="fr-FR" b="1" dirty="0"/>
              <a:t>             qui servent à accepter ou refuser la e-QSL</a:t>
            </a:r>
          </a:p>
          <a:p>
            <a:r>
              <a:rPr lang="fr-FR" b="1" dirty="0"/>
              <a:t> </a:t>
            </a:r>
          </a:p>
          <a:p>
            <a:r>
              <a:rPr lang="fr-FR" b="1" dirty="0"/>
              <a:t>Si vous acceptez, vous cliquez sur le        et la fenêtre ci-contre s’ouvrira pour que vous puissiez remplir les champs manquants en vue de la confirmation du QSO et l’acceptation de la e-QSL</a:t>
            </a:r>
          </a:p>
          <a:p>
            <a:endParaRPr lang="fr-FR" b="1" dirty="0"/>
          </a:p>
          <a:p>
            <a:r>
              <a:rPr lang="fr-FR" b="1" dirty="0"/>
              <a:t>Les pays dont la mention est surlignée signifie que c’est un nouveau pays DXCC contacté sur la bande et le mode mentionné</a:t>
            </a:r>
          </a:p>
          <a:p>
            <a:endParaRPr lang="fr-BE" dirty="0"/>
          </a:p>
        </p:txBody>
      </p:sp>
      <p:pic>
        <p:nvPicPr>
          <p:cNvPr id="9" name="Image 8">
            <a:extLst>
              <a:ext uri="{FF2B5EF4-FFF2-40B4-BE49-F238E27FC236}">
                <a16:creationId xmlns:a16="http://schemas.microsoft.com/office/drawing/2014/main" id="{4BB4C58E-43E5-6273-39ED-A55C6627DBC8}"/>
              </a:ext>
            </a:extLst>
          </p:cNvPr>
          <p:cNvPicPr>
            <a:picLocks noChangeAspect="1"/>
          </p:cNvPicPr>
          <p:nvPr/>
        </p:nvPicPr>
        <p:blipFill>
          <a:blip r:embed="rId3"/>
          <a:stretch>
            <a:fillRect/>
          </a:stretch>
        </p:blipFill>
        <p:spPr>
          <a:xfrm>
            <a:off x="5623036" y="3948662"/>
            <a:ext cx="600159" cy="447737"/>
          </a:xfrm>
          <a:prstGeom prst="rect">
            <a:avLst/>
          </a:prstGeom>
        </p:spPr>
      </p:pic>
      <p:pic>
        <p:nvPicPr>
          <p:cNvPr id="11" name="Image 10">
            <a:extLst>
              <a:ext uri="{FF2B5EF4-FFF2-40B4-BE49-F238E27FC236}">
                <a16:creationId xmlns:a16="http://schemas.microsoft.com/office/drawing/2014/main" id="{824AF517-61F7-0702-8875-741F6F1E77F0}"/>
              </a:ext>
            </a:extLst>
          </p:cNvPr>
          <p:cNvPicPr>
            <a:picLocks noChangeAspect="1"/>
          </p:cNvPicPr>
          <p:nvPr/>
        </p:nvPicPr>
        <p:blipFill>
          <a:blip r:embed="rId4"/>
          <a:stretch>
            <a:fillRect/>
          </a:stretch>
        </p:blipFill>
        <p:spPr>
          <a:xfrm>
            <a:off x="595974" y="3863713"/>
            <a:ext cx="4744112" cy="2876951"/>
          </a:xfrm>
          <a:prstGeom prst="rect">
            <a:avLst/>
          </a:prstGeom>
        </p:spPr>
      </p:pic>
      <p:pic>
        <p:nvPicPr>
          <p:cNvPr id="13" name="Image 12">
            <a:extLst>
              <a:ext uri="{FF2B5EF4-FFF2-40B4-BE49-F238E27FC236}">
                <a16:creationId xmlns:a16="http://schemas.microsoft.com/office/drawing/2014/main" id="{288A213B-CAD3-A710-CA2A-E4067C065634}"/>
              </a:ext>
            </a:extLst>
          </p:cNvPr>
          <p:cNvPicPr>
            <a:picLocks noChangeAspect="1"/>
          </p:cNvPicPr>
          <p:nvPr/>
        </p:nvPicPr>
        <p:blipFill>
          <a:blip r:embed="rId5"/>
          <a:stretch>
            <a:fillRect/>
          </a:stretch>
        </p:blipFill>
        <p:spPr>
          <a:xfrm>
            <a:off x="8981039" y="4472811"/>
            <a:ext cx="266737" cy="342948"/>
          </a:xfrm>
          <a:prstGeom prst="rect">
            <a:avLst/>
          </a:prstGeom>
        </p:spPr>
      </p:pic>
    </p:spTree>
    <p:extLst>
      <p:ext uri="{BB962C8B-B14F-4D97-AF65-F5344CB8AC3E}">
        <p14:creationId xmlns:p14="http://schemas.microsoft.com/office/powerpoint/2010/main" val="4211912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3A9EFBF-24C4-A952-DE8D-850F10571211}"/>
              </a:ext>
            </a:extLst>
          </p:cNvPr>
          <p:cNvSpPr txBox="1"/>
          <p:nvPr/>
        </p:nvSpPr>
        <p:spPr>
          <a:xfrm>
            <a:off x="696001" y="225525"/>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FR" sz="3200" dirty="0">
                <a:solidFill>
                  <a:srgbClr val="002060"/>
                </a:solidFill>
              </a:rPr>
              <a:t>C</a:t>
            </a:r>
            <a:r>
              <a:rPr lang="fr-BE" sz="3200" dirty="0">
                <a:solidFill>
                  <a:srgbClr val="002060"/>
                </a:solidFill>
              </a:rPr>
              <a:t>ONCLUSIONS (1/2)	</a:t>
            </a:r>
          </a:p>
        </p:txBody>
      </p:sp>
      <p:sp>
        <p:nvSpPr>
          <p:cNvPr id="3" name="ZoneTexte 2">
            <a:extLst>
              <a:ext uri="{FF2B5EF4-FFF2-40B4-BE49-F238E27FC236}">
                <a16:creationId xmlns:a16="http://schemas.microsoft.com/office/drawing/2014/main" id="{05A37C20-469B-1508-449C-43A7E5756DCA}"/>
              </a:ext>
            </a:extLst>
          </p:cNvPr>
          <p:cNvSpPr txBox="1"/>
          <p:nvPr/>
        </p:nvSpPr>
        <p:spPr>
          <a:xfrm>
            <a:off x="362309" y="957532"/>
            <a:ext cx="11386868" cy="5632311"/>
          </a:xfrm>
          <a:prstGeom prst="rect">
            <a:avLst/>
          </a:prstGeom>
          <a:noFill/>
        </p:spPr>
        <p:txBody>
          <a:bodyPr wrap="square" rtlCol="0">
            <a:spAutoFit/>
          </a:bodyPr>
          <a:lstStyle/>
          <a:p>
            <a:r>
              <a:rPr lang="fr-FR" b="1" dirty="0"/>
              <a:t>Les systèmes de cartes QSL électroniques sont de plus en plus utilisés par la communauté des radio amateurs et sont devenus indispensables pour tout radio amateur assidu, fervent de QSO et de DXCC et souhaitant obtenir des diplômes</a:t>
            </a:r>
          </a:p>
          <a:p>
            <a:endParaRPr lang="fr-FR" b="1" dirty="0"/>
          </a:p>
          <a:p>
            <a:r>
              <a:rPr lang="fr-FR" b="1" dirty="0"/>
              <a:t>Les avantages déjà cités en font un système rapide de confirmation . </a:t>
            </a:r>
          </a:p>
          <a:p>
            <a:r>
              <a:rPr lang="fr-FR" b="1" dirty="0"/>
              <a:t>- Il ne faut plus attendre des années pour recevoir sa QSL.</a:t>
            </a:r>
          </a:p>
          <a:p>
            <a:r>
              <a:rPr lang="fr-FR" b="1" dirty="0"/>
              <a:t>- Il ne faut plus envoyer systématiquement une QSL papier </a:t>
            </a:r>
            <a:r>
              <a:rPr lang="fr-FR" b="1" dirty="0">
                <a:sym typeface="Wingdings" panose="05000000000000000000" pitchFamily="2" charset="2"/>
              </a:rPr>
              <a:t> gain de temps et d’argent</a:t>
            </a:r>
          </a:p>
          <a:p>
            <a:r>
              <a:rPr lang="fr-FR" b="1" dirty="0">
                <a:sym typeface="Wingdings" panose="05000000000000000000" pitchFamily="2" charset="2"/>
              </a:rPr>
              <a:t>- Il contribue à réduire notre empreinte écologique </a:t>
            </a:r>
          </a:p>
          <a:p>
            <a:endParaRPr lang="fr-FR" b="1" dirty="0">
              <a:sym typeface="Wingdings" panose="05000000000000000000" pitchFamily="2" charset="2"/>
            </a:endParaRPr>
          </a:p>
          <a:p>
            <a:r>
              <a:rPr lang="fr-FR" b="1" dirty="0">
                <a:sym typeface="Wingdings" panose="05000000000000000000" pitchFamily="2" charset="2"/>
              </a:rPr>
              <a:t>MAIS on n’a pas le plaisir de recevoir une QSL papier ……</a:t>
            </a:r>
          </a:p>
          <a:p>
            <a:endParaRPr lang="fr-FR" b="1" dirty="0">
              <a:sym typeface="Wingdings" panose="05000000000000000000" pitchFamily="2" charset="2"/>
            </a:endParaRPr>
          </a:p>
          <a:p>
            <a:r>
              <a:rPr lang="fr-FR" b="1" i="1" u="sng" dirty="0">
                <a:sym typeface="Wingdings" panose="05000000000000000000" pitchFamily="2" charset="2"/>
              </a:rPr>
              <a:t>Quelques statistiques de QSL du trafic ON6DP</a:t>
            </a:r>
          </a:p>
          <a:p>
            <a:endParaRPr lang="fr-FR" b="1" dirty="0">
              <a:sym typeface="Wingdings" panose="05000000000000000000" pitchFamily="2" charset="2"/>
            </a:endParaRPr>
          </a:p>
          <a:p>
            <a:r>
              <a:rPr lang="fr-FR" b="1" dirty="0">
                <a:sym typeface="Wingdings" panose="05000000000000000000" pitchFamily="2" charset="2"/>
              </a:rPr>
              <a:t>Sur 132.200 QSO réalisés  (</a:t>
            </a:r>
            <a:r>
              <a:rPr lang="fr-FR" b="1" dirty="0">
                <a:highlight>
                  <a:srgbClr val="FFFF00"/>
                </a:highlight>
                <a:sym typeface="Wingdings" panose="05000000000000000000" pitchFamily="2" charset="2"/>
              </a:rPr>
              <a:t>de 1990 à 07/2023</a:t>
            </a:r>
            <a:r>
              <a:rPr lang="fr-FR" b="1" dirty="0">
                <a:sym typeface="Wingdings" panose="05000000000000000000" pitchFamily="2" charset="2"/>
              </a:rPr>
              <a:t>) </a:t>
            </a:r>
          </a:p>
          <a:p>
            <a:r>
              <a:rPr lang="fr-FR" b="1" dirty="0">
                <a:sym typeface="Wingdings" panose="05000000000000000000" pitchFamily="2" charset="2"/>
              </a:rPr>
              <a:t>QSL reçues par e-QSL			39141	(29,60 %)</a:t>
            </a:r>
          </a:p>
          <a:p>
            <a:r>
              <a:rPr lang="fr-FR" b="1" dirty="0">
                <a:sym typeface="Wingdings" panose="05000000000000000000" pitchFamily="2" charset="2"/>
              </a:rPr>
              <a:t>QSL reçues par LOTW			36420	(27,55 %)</a:t>
            </a:r>
          </a:p>
          <a:p>
            <a:r>
              <a:rPr lang="fr-FR" b="1" dirty="0">
                <a:sym typeface="Wingdings" panose="05000000000000000000" pitchFamily="2" charset="2"/>
              </a:rPr>
              <a:t>QSL reçues en « papier »			57845	(43,76 %)</a:t>
            </a:r>
          </a:p>
          <a:p>
            <a:endParaRPr lang="fr-FR" b="1" dirty="0">
              <a:sym typeface="Wingdings" panose="05000000000000000000" pitchFamily="2" charset="2"/>
            </a:endParaRPr>
          </a:p>
          <a:p>
            <a:r>
              <a:rPr lang="fr-FR" b="1" dirty="0">
                <a:latin typeface="Aptos Black" panose="020F0502020204030204" pitchFamily="34" charset="0"/>
                <a:sym typeface="Wingdings" panose="05000000000000000000" pitchFamily="2" charset="2"/>
              </a:rPr>
              <a:t>Ne concluez pas qu’il vaut mieux envoyer une QSL papier. En effet, ces chiffres reprennent aussi une période où les QSL électroniques n’existaient pas. LOTW a été créé en 2003 par ex.</a:t>
            </a:r>
            <a:endParaRPr lang="fr-BE" b="1" dirty="0">
              <a:latin typeface="Aptos Black" panose="020F0502020204030204" pitchFamily="34" charset="0"/>
            </a:endParaRPr>
          </a:p>
        </p:txBody>
      </p:sp>
    </p:spTree>
    <p:extLst>
      <p:ext uri="{BB962C8B-B14F-4D97-AF65-F5344CB8AC3E}">
        <p14:creationId xmlns:p14="http://schemas.microsoft.com/office/powerpoint/2010/main" val="3258812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2AD370B-10D3-01F7-C310-C6CF7B467974}"/>
              </a:ext>
            </a:extLst>
          </p:cNvPr>
          <p:cNvSpPr txBox="1"/>
          <p:nvPr/>
        </p:nvSpPr>
        <p:spPr>
          <a:xfrm>
            <a:off x="696001" y="225525"/>
            <a:ext cx="10800000" cy="584775"/>
          </a:xfrm>
          <a:prstGeom prst="rect">
            <a:avLst/>
          </a:prstGeom>
          <a:solidFill>
            <a:srgbClr val="FFFF00">
              <a:alpha val="40000"/>
            </a:srgbClr>
          </a:solidFill>
          <a:ln>
            <a:solidFill>
              <a:srgbClr val="0070C0"/>
            </a:solidFill>
          </a:ln>
        </p:spPr>
        <p:txBody>
          <a:bodyPr wrap="square" rtlCol="0" anchor="ctr" anchorCtr="1">
            <a:spAutoFit/>
          </a:bodyPr>
          <a:lstStyle/>
          <a:p>
            <a:pPr algn="ctr"/>
            <a:r>
              <a:rPr lang="fr-FR" sz="3200" dirty="0">
                <a:solidFill>
                  <a:srgbClr val="002060"/>
                </a:solidFill>
              </a:rPr>
              <a:t>C</a:t>
            </a:r>
            <a:r>
              <a:rPr lang="fr-BE" sz="3200" dirty="0">
                <a:solidFill>
                  <a:srgbClr val="002060"/>
                </a:solidFill>
              </a:rPr>
              <a:t>ONCLUSIONS (2/2)	</a:t>
            </a:r>
          </a:p>
        </p:txBody>
      </p:sp>
      <p:sp>
        <p:nvSpPr>
          <p:cNvPr id="3" name="ZoneTexte 2">
            <a:extLst>
              <a:ext uri="{FF2B5EF4-FFF2-40B4-BE49-F238E27FC236}">
                <a16:creationId xmlns:a16="http://schemas.microsoft.com/office/drawing/2014/main" id="{4ADFC298-E70D-27B4-0E16-51C9417A0F4E}"/>
              </a:ext>
            </a:extLst>
          </p:cNvPr>
          <p:cNvSpPr txBox="1"/>
          <p:nvPr/>
        </p:nvSpPr>
        <p:spPr>
          <a:xfrm>
            <a:off x="345057" y="1173192"/>
            <a:ext cx="11248845" cy="5078313"/>
          </a:xfrm>
          <a:prstGeom prst="rect">
            <a:avLst/>
          </a:prstGeom>
          <a:noFill/>
        </p:spPr>
        <p:txBody>
          <a:bodyPr wrap="square" rtlCol="0">
            <a:spAutoFit/>
          </a:bodyPr>
          <a:lstStyle/>
          <a:p>
            <a:r>
              <a:rPr lang="fr-FR" b="1" dirty="0"/>
              <a:t>Il existe encore d’autres systèmes de confirmation électronique des QSO. Je pense à</a:t>
            </a:r>
          </a:p>
          <a:p>
            <a:r>
              <a:rPr lang="fr-FR" b="1" dirty="0"/>
              <a:t>	-	HRDLOG   (</a:t>
            </a:r>
            <a:r>
              <a:rPr lang="fr-FR" b="1" dirty="0">
                <a:hlinkClick r:id="rId2"/>
              </a:rPr>
              <a:t>http://hrdlog.net</a:t>
            </a:r>
            <a:r>
              <a:rPr lang="fr-FR" b="1" dirty="0"/>
              <a:t>)</a:t>
            </a:r>
          </a:p>
          <a:p>
            <a:r>
              <a:rPr lang="fr-FR" b="1" dirty="0"/>
              <a:t>	-	HAMLOG  (</a:t>
            </a:r>
            <a:r>
              <a:rPr lang="fr-FR" b="1" dirty="0">
                <a:hlinkClick r:id="rId3"/>
              </a:rPr>
              <a:t>http://hamlog.online</a:t>
            </a:r>
            <a:r>
              <a:rPr lang="fr-FR" b="1" dirty="0"/>
              <a:t> )</a:t>
            </a:r>
          </a:p>
          <a:p>
            <a:endParaRPr lang="fr-FR" b="1" dirty="0"/>
          </a:p>
          <a:p>
            <a:r>
              <a:rPr lang="fr-FR" b="1" dirty="0"/>
              <a:t>Il faut se cantonner aux principaux systèmes de log électronique qui sont connecter entre eux . Ces </a:t>
            </a:r>
            <a:r>
              <a:rPr lang="fr-FR" b="1" dirty="0" err="1"/>
              <a:t>logbook</a:t>
            </a:r>
            <a:r>
              <a:rPr lang="fr-FR" b="1" dirty="0"/>
              <a:t> online et donc les QSL reçues peuvent aussi constituer des « backup » de </a:t>
            </a:r>
            <a:r>
              <a:rPr lang="fr-FR" b="1" dirty="0" err="1"/>
              <a:t>logbook</a:t>
            </a:r>
            <a:r>
              <a:rPr lang="fr-FR" b="1" dirty="0"/>
              <a:t> le cas échéant et vous pourrez ainsi récupérer les QSL reçues électroniquement</a:t>
            </a:r>
          </a:p>
          <a:p>
            <a:endParaRPr lang="fr-FR" b="1" dirty="0"/>
          </a:p>
          <a:p>
            <a:r>
              <a:rPr lang="fr-FR" b="1" dirty="0"/>
              <a:t>En tout état de cause, l’utilisation de LOTW est quasi obligatoire.</a:t>
            </a:r>
          </a:p>
          <a:p>
            <a:endParaRPr lang="fr-FR" b="1" dirty="0"/>
          </a:p>
          <a:p>
            <a:r>
              <a:rPr lang="fr-FR" b="1" dirty="0"/>
              <a:t>Pour terminer, je dirais que la plupart des programmes de </a:t>
            </a:r>
            <a:r>
              <a:rPr lang="fr-FR" b="1" dirty="0" err="1"/>
              <a:t>logbook</a:t>
            </a:r>
            <a:r>
              <a:rPr lang="fr-FR" b="1" dirty="0"/>
              <a:t> sont pourvus des options de configuration d’envois automatiques de cartes QSL électroniques. </a:t>
            </a:r>
          </a:p>
          <a:p>
            <a:r>
              <a:rPr lang="fr-FR" b="1" dirty="0"/>
              <a:t>Une fois introduit  le nom, </a:t>
            </a:r>
            <a:r>
              <a:rPr lang="fr-FR" b="1" dirty="0" err="1"/>
              <a:t>password</a:t>
            </a:r>
            <a:r>
              <a:rPr lang="fr-FR" b="1" dirty="0"/>
              <a:t> dans la configuration de votre </a:t>
            </a:r>
            <a:r>
              <a:rPr lang="fr-FR" b="1" dirty="0" err="1"/>
              <a:t>logbook</a:t>
            </a:r>
            <a:r>
              <a:rPr lang="fr-FR" b="1" dirty="0"/>
              <a:t> sur PC, toutes les QSL électroniques sont envoyées.</a:t>
            </a:r>
          </a:p>
          <a:p>
            <a:endParaRPr lang="fr-FR" b="1" dirty="0"/>
          </a:p>
          <a:p>
            <a:r>
              <a:rPr lang="fr-FR" b="1" dirty="0"/>
              <a:t>Merci de </a:t>
            </a:r>
            <a:r>
              <a:rPr lang="fr-FR" b="1"/>
              <a:t>votre attention</a:t>
            </a:r>
            <a:endParaRPr lang="fr-FR" b="1" dirty="0"/>
          </a:p>
          <a:p>
            <a:endParaRPr lang="fr-FR" b="1" dirty="0"/>
          </a:p>
          <a:p>
            <a:endParaRPr lang="fr-BE" dirty="0"/>
          </a:p>
        </p:txBody>
      </p:sp>
    </p:spTree>
    <p:extLst>
      <p:ext uri="{BB962C8B-B14F-4D97-AF65-F5344CB8AC3E}">
        <p14:creationId xmlns:p14="http://schemas.microsoft.com/office/powerpoint/2010/main" val="1374468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889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FR" sz="3200" dirty="0">
                <a:solidFill>
                  <a:srgbClr val="002060"/>
                </a:solidFill>
              </a:rPr>
              <a:t>La QSL « papier » (1/3)</a:t>
            </a:r>
            <a:endParaRPr lang="fr-BE" sz="3200"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4</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2" name="ZoneTexte 1">
            <a:extLst>
              <a:ext uri="{FF2B5EF4-FFF2-40B4-BE49-F238E27FC236}">
                <a16:creationId xmlns:a16="http://schemas.microsoft.com/office/drawing/2014/main" id="{2209E9B2-184F-D5A1-52AB-457A95E48226}"/>
              </a:ext>
            </a:extLst>
          </p:cNvPr>
          <p:cNvSpPr txBox="1"/>
          <p:nvPr/>
        </p:nvSpPr>
        <p:spPr>
          <a:xfrm>
            <a:off x="352697" y="973588"/>
            <a:ext cx="11353080" cy="6555641"/>
          </a:xfrm>
          <a:prstGeom prst="rect">
            <a:avLst/>
          </a:prstGeom>
          <a:noFill/>
        </p:spPr>
        <p:txBody>
          <a:bodyPr wrap="square" rtlCol="0">
            <a:spAutoFit/>
          </a:bodyPr>
          <a:lstStyle/>
          <a:p>
            <a:r>
              <a:rPr lang="fr-FR" b="1" i="1" u="sng" dirty="0" err="1"/>
              <a:t>q</a:t>
            </a:r>
            <a:r>
              <a:rPr lang="fr-FR" b="1" dirty="0" err="1"/>
              <a:t>La</a:t>
            </a:r>
            <a:r>
              <a:rPr lang="fr-FR" b="1" dirty="0"/>
              <a:t> confirmation du QSO via QSL « papier » existe encore de nos jours. La preuve en est quand notre QSL Manager distribue chaque mois les QSL papier aux membres de la section.</a:t>
            </a:r>
          </a:p>
          <a:p>
            <a:r>
              <a:rPr lang="fr-FR" b="1" dirty="0"/>
              <a:t>La QSL papier doit comporter   </a:t>
            </a:r>
            <a:r>
              <a:rPr lang="fr-FR" b="1" dirty="0">
                <a:solidFill>
                  <a:srgbClr val="FF0000"/>
                </a:solidFill>
              </a:rPr>
              <a:t>q</a:t>
            </a:r>
            <a:r>
              <a:rPr lang="fr-FR" b="1" i="1" u="sng" dirty="0">
                <a:solidFill>
                  <a:srgbClr val="FF0000"/>
                </a:solidFill>
              </a:rPr>
              <a:t>uelques informations nécessaires, d’autres utiles, d’autres informatives</a:t>
            </a:r>
          </a:p>
          <a:p>
            <a:endParaRPr lang="fr-FR" dirty="0"/>
          </a:p>
          <a:p>
            <a:pPr algn="ctr"/>
            <a:r>
              <a:rPr lang="fr-FR" sz="2400" b="1" u="sng" dirty="0">
                <a:solidFill>
                  <a:srgbClr val="00B050"/>
                </a:solidFill>
              </a:rPr>
              <a:t>Informations nécessaires:</a:t>
            </a:r>
          </a:p>
          <a:p>
            <a:endParaRPr lang="fr-FR" dirty="0"/>
          </a:p>
          <a:p>
            <a:r>
              <a:rPr lang="fr-FR" dirty="0"/>
              <a:t>	* l’</a:t>
            </a:r>
            <a:r>
              <a:rPr lang="fr-FR" b="1" dirty="0"/>
              <a:t>indicatif  </a:t>
            </a:r>
            <a:r>
              <a:rPr lang="fr-FR" dirty="0"/>
              <a:t>. Son propre </a:t>
            </a:r>
            <a:r>
              <a:rPr lang="fr-FR" dirty="0" err="1"/>
              <a:t>indcatif</a:t>
            </a:r>
            <a:r>
              <a:rPr lang="fr-FR" dirty="0"/>
              <a:t> mais aussi l’indicatif de la station à qui est destiné la QSL</a:t>
            </a:r>
          </a:p>
          <a:p>
            <a:r>
              <a:rPr lang="fr-FR" dirty="0"/>
              <a:t>	* la </a:t>
            </a:r>
            <a:r>
              <a:rPr lang="fr-FR" b="1" dirty="0"/>
              <a:t>date </a:t>
            </a:r>
            <a:r>
              <a:rPr lang="fr-FR" dirty="0"/>
              <a:t>du QSO  (les européens utilisent le format DD/MM/YYYY et les américains YY/MM/DD)</a:t>
            </a:r>
          </a:p>
          <a:p>
            <a:r>
              <a:rPr lang="fr-FR" dirty="0"/>
              <a:t>	* l’</a:t>
            </a:r>
            <a:r>
              <a:rPr lang="fr-FR" b="1" dirty="0"/>
              <a:t>heure</a:t>
            </a:r>
            <a:r>
              <a:rPr lang="fr-FR" dirty="0"/>
              <a:t> du QSO   (toujours en heure GMT ou UTC voire HDP, c’est la même chose)</a:t>
            </a:r>
          </a:p>
          <a:p>
            <a:r>
              <a:rPr lang="fr-FR" dirty="0"/>
              <a:t>	* la </a:t>
            </a:r>
            <a:r>
              <a:rPr lang="fr-FR" b="1" dirty="0"/>
              <a:t>fréquence et/ou bande </a:t>
            </a:r>
            <a:r>
              <a:rPr lang="fr-FR" dirty="0"/>
              <a:t>. Selon l’envie de l’OM , celui-ci indiquera soit l’un soit l’autre</a:t>
            </a:r>
          </a:p>
          <a:p>
            <a:r>
              <a:rPr lang="fr-FR" dirty="0"/>
              <a:t>				C’est la mention de la bande qui prime sur la mention de la fréquence</a:t>
            </a:r>
          </a:p>
          <a:p>
            <a:r>
              <a:rPr lang="fr-FR" dirty="0"/>
              <a:t>	* le </a:t>
            </a:r>
            <a:r>
              <a:rPr lang="fr-FR" b="1" dirty="0"/>
              <a:t>mode </a:t>
            </a:r>
            <a:r>
              <a:rPr lang="fr-FR" dirty="0"/>
              <a:t> . Il y a tellement de mode que sa mention est indispensable. En effet il est possible de faire</a:t>
            </a:r>
          </a:p>
          <a:p>
            <a:r>
              <a:rPr lang="fr-FR" dirty="0"/>
              <a:t>   		    Plusieurs contacts avec la même station mais dans des modes différents. Cela peut</a:t>
            </a:r>
          </a:p>
          <a:p>
            <a:r>
              <a:rPr lang="fr-FR" dirty="0"/>
              <a:t>                                       être utile dans la course à l’obtention des « Awards » (=Diplôme)</a:t>
            </a:r>
          </a:p>
          <a:p>
            <a:r>
              <a:rPr lang="fr-FR" dirty="0"/>
              <a:t>	* le </a:t>
            </a:r>
            <a:r>
              <a:rPr lang="fr-FR" b="1" dirty="0"/>
              <a:t>signal RST  </a:t>
            </a:r>
            <a:r>
              <a:rPr lang="fr-FR" dirty="0"/>
              <a:t>Avec le temps, il s’est installé une « déviance » de l’interprétation du signal malgré certains</a:t>
            </a:r>
          </a:p>
          <a:p>
            <a:r>
              <a:rPr lang="fr-FR" dirty="0"/>
              <a:t>		          réfractaires. On a tendance à donner 59  ou 599 selon le mode de transmission excepté bien 			          sûr dans les modes numériques. Mais je ne peux que vous inciter à indiquer le « vrai RST »</a:t>
            </a:r>
          </a:p>
          <a:p>
            <a:r>
              <a:rPr lang="fr-FR" dirty="0"/>
              <a:t>	* le QSL Manager   C’est l’OM qui se charge de répondre aux demandes de QSL papier à la place de 			                 l’opérateur. Cela existe très souvent quand il y a des « expéditions » dans des contrées où 			il n’existe pas de bureau QSL. On reviendra sur cette notion plus loin</a:t>
            </a:r>
          </a:p>
          <a:p>
            <a:endParaRPr lang="fr-FR" dirty="0"/>
          </a:p>
          <a:p>
            <a:endParaRPr lang="fr-FR" dirty="0"/>
          </a:p>
          <a:p>
            <a:endParaRPr lang="fr-BE" dirty="0"/>
          </a:p>
        </p:txBody>
      </p:sp>
    </p:spTree>
    <p:extLst>
      <p:ext uri="{BB962C8B-B14F-4D97-AF65-F5344CB8AC3E}">
        <p14:creationId xmlns:p14="http://schemas.microsoft.com/office/powerpoint/2010/main" val="130260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a:solidFill>
                  <a:srgbClr val="002060"/>
                </a:solidFill>
              </a:rPr>
              <a:t>La QSL « papier »  (2/3)</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5</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4" name="ZoneTexte 3">
            <a:extLst>
              <a:ext uri="{FF2B5EF4-FFF2-40B4-BE49-F238E27FC236}">
                <a16:creationId xmlns:a16="http://schemas.microsoft.com/office/drawing/2014/main" id="{9249FCB1-F1EA-8809-1ECC-DB8815CBBF41}"/>
              </a:ext>
            </a:extLst>
          </p:cNvPr>
          <p:cNvSpPr txBox="1"/>
          <p:nvPr/>
        </p:nvSpPr>
        <p:spPr>
          <a:xfrm>
            <a:off x="553800" y="504000"/>
            <a:ext cx="10422617" cy="6924973"/>
          </a:xfrm>
          <a:prstGeom prst="rect">
            <a:avLst/>
          </a:prstGeom>
          <a:noFill/>
        </p:spPr>
        <p:txBody>
          <a:bodyPr wrap="square" rtlCol="0">
            <a:spAutoFit/>
          </a:bodyPr>
          <a:lstStyle/>
          <a:p>
            <a:pPr algn="ctr"/>
            <a:endParaRPr lang="fr-FR" sz="2400" b="1" u="sng" dirty="0">
              <a:solidFill>
                <a:srgbClr val="00B050"/>
              </a:solidFill>
            </a:endParaRPr>
          </a:p>
          <a:p>
            <a:pPr algn="ctr"/>
            <a:r>
              <a:rPr lang="fr-FR" sz="2400" b="1" u="sng" dirty="0">
                <a:solidFill>
                  <a:srgbClr val="00B050"/>
                </a:solidFill>
              </a:rPr>
              <a:t>Informations utiles</a:t>
            </a:r>
          </a:p>
          <a:p>
            <a:endParaRPr lang="fr-FR" b="1" dirty="0"/>
          </a:p>
          <a:p>
            <a:r>
              <a:rPr lang="fr-FR" b="1" dirty="0"/>
              <a:t>En général, on retrouve d’autres informations utiles sur des QSL utiles pour le correspondant telles que </a:t>
            </a:r>
          </a:p>
          <a:p>
            <a:pPr marL="285750" indent="-285750">
              <a:buFont typeface="Arial" panose="020B0604020202020204" pitchFamily="34" charset="0"/>
              <a:buChar char="•"/>
            </a:pPr>
            <a:r>
              <a:rPr lang="fr-FR" b="1" dirty="0"/>
              <a:t>L’émetteur utilisé   (la marque et le modèle)</a:t>
            </a:r>
          </a:p>
          <a:p>
            <a:pPr marL="285750" indent="-285750">
              <a:buFont typeface="Arial" panose="020B0604020202020204" pitchFamily="34" charset="0"/>
              <a:buChar char="•"/>
            </a:pPr>
            <a:r>
              <a:rPr lang="fr-FR" b="1" dirty="0"/>
              <a:t>L’amplificateur (si utilisé) (la marque et le modèle</a:t>
            </a:r>
          </a:p>
          <a:p>
            <a:pPr marL="285750" indent="-285750">
              <a:buFont typeface="Arial" panose="020B0604020202020204" pitchFamily="34" charset="0"/>
              <a:buChar char="•"/>
            </a:pPr>
            <a:r>
              <a:rPr lang="fr-FR" b="1" dirty="0"/>
              <a:t>La puissance utilisée </a:t>
            </a:r>
          </a:p>
          <a:p>
            <a:pPr marL="285750" indent="-285750">
              <a:buFont typeface="Arial" panose="020B0604020202020204" pitchFamily="34" charset="0"/>
              <a:buChar char="•"/>
            </a:pPr>
            <a:r>
              <a:rPr lang="fr-FR" b="1" dirty="0"/>
              <a:t>La / Les </a:t>
            </a:r>
            <a:r>
              <a:rPr lang="fr-FR" b="1" dirty="0" err="1"/>
              <a:t>antenne.s</a:t>
            </a:r>
            <a:r>
              <a:rPr lang="fr-FR" b="1" dirty="0"/>
              <a:t> </a:t>
            </a:r>
            <a:r>
              <a:rPr lang="fr-FR" b="1" dirty="0" err="1"/>
              <a:t>utilisée.s</a:t>
            </a:r>
            <a:r>
              <a:rPr lang="fr-FR" b="1" dirty="0"/>
              <a:t>    (Yagi, </a:t>
            </a:r>
            <a:r>
              <a:rPr lang="fr-FR" b="1" dirty="0" err="1"/>
              <a:t>Vetical</a:t>
            </a:r>
            <a:r>
              <a:rPr lang="fr-FR" b="1" dirty="0"/>
              <a:t> Full size, </a:t>
            </a:r>
            <a:r>
              <a:rPr lang="fr-FR" b="1" dirty="0" err="1"/>
              <a:t>Grnd</a:t>
            </a:r>
            <a:r>
              <a:rPr lang="fr-FR" b="1" dirty="0"/>
              <a:t> Plane, </a:t>
            </a:r>
            <a:r>
              <a:rPr lang="fr-FR" b="1" dirty="0" err="1"/>
              <a:t>Inverted</a:t>
            </a:r>
            <a:r>
              <a:rPr lang="fr-FR" b="1" dirty="0"/>
              <a:t> V,….)</a:t>
            </a:r>
          </a:p>
          <a:p>
            <a:pPr marL="285750" indent="-285750">
              <a:buFont typeface="Arial" panose="020B0604020202020204" pitchFamily="34" charset="0"/>
              <a:buChar char="•"/>
            </a:pPr>
            <a:r>
              <a:rPr lang="fr-FR" b="1" dirty="0"/>
              <a:t>L’interface numérique   </a:t>
            </a:r>
          </a:p>
          <a:p>
            <a:endParaRPr lang="fr-FR" b="1" dirty="0"/>
          </a:p>
          <a:p>
            <a:r>
              <a:rPr lang="fr-FR" b="1" dirty="0">
                <a:solidFill>
                  <a:schemeClr val="bg1"/>
                </a:solidFill>
                <a:highlight>
                  <a:srgbClr val="000080"/>
                </a:highlight>
              </a:rPr>
              <a:t>Mais aussi</a:t>
            </a:r>
          </a:p>
          <a:p>
            <a:endParaRPr lang="fr-FR" b="1" dirty="0"/>
          </a:p>
          <a:p>
            <a:r>
              <a:rPr lang="fr-FR" b="1" dirty="0"/>
              <a:t>*   L’emplacement de la station  (fixe ,portable , dans une autre zone ou un autre pays</a:t>
            </a:r>
          </a:p>
          <a:p>
            <a:pPr marL="285750" indent="-285750">
              <a:buFont typeface="Arial" panose="020B0604020202020204" pitchFamily="34" charset="0"/>
              <a:buChar char="•"/>
            </a:pPr>
            <a:r>
              <a:rPr lang="fr-FR" b="1" dirty="0"/>
              <a:t>Les  zones WAZ et ITU du pays </a:t>
            </a:r>
          </a:p>
          <a:p>
            <a:pPr marL="285750" indent="-285750">
              <a:buFont typeface="Arial" panose="020B0604020202020204" pitchFamily="34" charset="0"/>
              <a:buChar char="•"/>
            </a:pPr>
            <a:r>
              <a:rPr lang="fr-FR" b="1" dirty="0"/>
              <a:t>Le QTH </a:t>
            </a:r>
            <a:r>
              <a:rPr lang="fr-FR" b="1" dirty="0" err="1"/>
              <a:t>locator</a:t>
            </a:r>
            <a:r>
              <a:rPr lang="fr-FR" b="1" dirty="0"/>
              <a:t>  (En Belgique il commence par  JO20, JO21,  JN29 ) (</a:t>
            </a:r>
            <a:r>
              <a:rPr lang="fr-FR" b="1" dirty="0">
                <a:hlinkClick r:id="rId2"/>
              </a:rPr>
              <a:t>https://www.egloff.eu/qralocator/</a:t>
            </a:r>
            <a:r>
              <a:rPr lang="fr-FR" b="1" dirty="0"/>
              <a:t>) </a:t>
            </a:r>
          </a:p>
          <a:p>
            <a:pPr marL="285750" indent="-285750">
              <a:buFont typeface="Arial" panose="020B0604020202020204" pitchFamily="34" charset="0"/>
              <a:buChar char="•"/>
            </a:pPr>
            <a:r>
              <a:rPr lang="fr-FR" b="1" dirty="0"/>
              <a:t>La région où se situe la station  (Province, Caton, State, Région, RDA (ex-Oblast russe), WAB, JCC, …)</a:t>
            </a:r>
          </a:p>
          <a:p>
            <a:pPr marL="285750" indent="-285750">
              <a:buFont typeface="Arial" panose="020B0604020202020204" pitchFamily="34" charset="0"/>
              <a:buChar char="•"/>
            </a:pPr>
            <a:r>
              <a:rPr lang="fr-FR" b="1" dirty="0"/>
              <a:t>Les clubs auxquels le radio amateur est affilié comme notamment les principaux EPC, FIST, DMR, 30MDG, FT4DMC, FT8DMC, YB6_DXC, ARRL, ….)</a:t>
            </a:r>
          </a:p>
          <a:p>
            <a:pPr marL="285750" indent="-285750">
              <a:buFont typeface="Arial" panose="020B0604020202020204" pitchFamily="34" charset="0"/>
              <a:buChar char="•"/>
            </a:pPr>
            <a:r>
              <a:rPr lang="fr-FR" b="1" dirty="0"/>
              <a:t>La manière dont on veut recevoir la confirmation du contact  (Bureau, </a:t>
            </a:r>
            <a:r>
              <a:rPr lang="fr-FR" b="1" dirty="0" err="1"/>
              <a:t>eQSL</a:t>
            </a:r>
            <a:r>
              <a:rPr lang="fr-FR" b="1" dirty="0"/>
              <a:t>, LOTW, direct,……)</a:t>
            </a:r>
          </a:p>
          <a:p>
            <a:pPr marL="285750" indent="-285750">
              <a:buFont typeface="Arial" panose="020B0604020202020204" pitchFamily="34" charset="0"/>
              <a:buChar char="•"/>
            </a:pPr>
            <a:r>
              <a:rPr lang="fr-FR" b="1" dirty="0"/>
              <a:t>Eqsl.cc </a:t>
            </a:r>
            <a:r>
              <a:rPr lang="fr-FR" b="1" dirty="0">
                <a:hlinkClick r:id="rId3"/>
              </a:rPr>
              <a:t>http://www.eqsl.cc</a:t>
            </a:r>
            <a:r>
              <a:rPr lang="fr-FR" b="1" dirty="0"/>
              <a:t>      </a:t>
            </a:r>
          </a:p>
          <a:p>
            <a:pPr marL="285750" indent="-285750">
              <a:buFont typeface="Arial" panose="020B0604020202020204" pitchFamily="34" charset="0"/>
              <a:buChar char="•"/>
            </a:pPr>
            <a:endParaRPr lang="fr-FR" b="1" dirty="0"/>
          </a:p>
          <a:p>
            <a:endParaRPr lang="fr-FR" b="1" dirty="0"/>
          </a:p>
          <a:p>
            <a:endParaRPr lang="fr-FR" b="1" dirty="0"/>
          </a:p>
          <a:p>
            <a:endParaRPr lang="fr-BE" dirty="0"/>
          </a:p>
        </p:txBody>
      </p:sp>
    </p:spTree>
    <p:extLst>
      <p:ext uri="{BB962C8B-B14F-4D97-AF65-F5344CB8AC3E}">
        <p14:creationId xmlns:p14="http://schemas.microsoft.com/office/powerpoint/2010/main" val="57683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8A09AAD6-227C-42B4-8569-17DC9645FED8}" type="slidenum">
              <a:rPr lang="fr-BE" smtClean="0"/>
              <a:t>6</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3" name="ZoneTexte 2">
            <a:extLst>
              <a:ext uri="{FF2B5EF4-FFF2-40B4-BE49-F238E27FC236}">
                <a16:creationId xmlns:a16="http://schemas.microsoft.com/office/drawing/2014/main" id="{5E609727-9068-845E-3B23-AA1A0279DD60}"/>
              </a:ext>
            </a:extLst>
          </p:cNvPr>
          <p:cNvSpPr txBox="1"/>
          <p:nvPr/>
        </p:nvSpPr>
        <p:spPr>
          <a:xfrm>
            <a:off x="872400" y="3640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a:solidFill>
                  <a:srgbClr val="002060"/>
                </a:solidFill>
              </a:rPr>
              <a:t>La QSL « papier »  (3/3)</a:t>
            </a:r>
          </a:p>
        </p:txBody>
      </p:sp>
      <p:sp>
        <p:nvSpPr>
          <p:cNvPr id="6" name="ZoneTexte 5">
            <a:extLst>
              <a:ext uri="{FF2B5EF4-FFF2-40B4-BE49-F238E27FC236}">
                <a16:creationId xmlns:a16="http://schemas.microsoft.com/office/drawing/2014/main" id="{17C4304C-9027-CAF5-B2F6-6AE7D5EC65DD}"/>
              </a:ext>
            </a:extLst>
          </p:cNvPr>
          <p:cNvSpPr txBox="1"/>
          <p:nvPr/>
        </p:nvSpPr>
        <p:spPr>
          <a:xfrm>
            <a:off x="588000" y="1173643"/>
            <a:ext cx="11084400" cy="5447645"/>
          </a:xfrm>
          <a:prstGeom prst="rect">
            <a:avLst/>
          </a:prstGeom>
          <a:noFill/>
        </p:spPr>
        <p:txBody>
          <a:bodyPr wrap="square" rtlCol="0">
            <a:spAutoFit/>
          </a:bodyPr>
          <a:lstStyle/>
          <a:p>
            <a:pPr algn="ctr"/>
            <a:r>
              <a:rPr lang="fr-FR" sz="2400" b="1" u="sng" dirty="0">
                <a:solidFill>
                  <a:srgbClr val="00B050"/>
                </a:solidFill>
              </a:rPr>
              <a:t>Informations facultatives</a:t>
            </a:r>
          </a:p>
          <a:p>
            <a:pPr algn="ctr"/>
            <a:endParaRPr lang="fr-FR" b="1" dirty="0">
              <a:solidFill>
                <a:srgbClr val="00B050"/>
              </a:solidFill>
            </a:endParaRPr>
          </a:p>
          <a:p>
            <a:r>
              <a:rPr lang="fr-FR" b="1" dirty="0">
                <a:solidFill>
                  <a:srgbClr val="00B050"/>
                </a:solidFill>
              </a:rPr>
              <a:t>D’autres informations sont mentionnées telles que</a:t>
            </a:r>
          </a:p>
          <a:p>
            <a:endParaRPr lang="fr-FR" sz="1800" b="1" dirty="0">
              <a:solidFill>
                <a:srgbClr val="00B050"/>
              </a:solidFill>
            </a:endParaRPr>
          </a:p>
          <a:p>
            <a:r>
              <a:rPr lang="fr-FR" sz="1800" b="1" dirty="0">
                <a:solidFill>
                  <a:srgbClr val="00B050"/>
                </a:solidFill>
              </a:rPr>
              <a:t>*</a:t>
            </a:r>
            <a:r>
              <a:rPr lang="fr-FR" b="1" dirty="0">
                <a:solidFill>
                  <a:srgbClr val="00B050"/>
                </a:solidFill>
              </a:rPr>
              <a:t>   L</a:t>
            </a:r>
            <a:r>
              <a:rPr lang="fr-FR" sz="1800" b="1" dirty="0">
                <a:solidFill>
                  <a:srgbClr val="00B050"/>
                </a:solidFill>
              </a:rPr>
              <a:t>es informations sur l’ile activée</a:t>
            </a:r>
          </a:p>
          <a:p>
            <a:pPr marL="285750" indent="-285750">
              <a:buFont typeface="Arial" panose="020B0604020202020204" pitchFamily="34" charset="0"/>
              <a:buChar char="•"/>
            </a:pPr>
            <a:r>
              <a:rPr lang="fr-FR" b="1" dirty="0">
                <a:solidFill>
                  <a:srgbClr val="00B050"/>
                </a:solidFill>
              </a:rPr>
              <a:t>Une petite carte de l’emplacement de la station</a:t>
            </a:r>
          </a:p>
          <a:p>
            <a:pPr marL="285750" indent="-285750">
              <a:buFont typeface="Arial" panose="020B0604020202020204" pitchFamily="34" charset="0"/>
              <a:buChar char="•"/>
            </a:pPr>
            <a:r>
              <a:rPr lang="fr-FR" b="1" dirty="0">
                <a:solidFill>
                  <a:srgbClr val="00B050"/>
                </a:solidFill>
              </a:rPr>
              <a:t>Un historique de l’événement spécial</a:t>
            </a:r>
          </a:p>
          <a:p>
            <a:pPr marL="285750" indent="-285750">
              <a:buFont typeface="Arial" panose="020B0604020202020204" pitchFamily="34" charset="0"/>
              <a:buChar char="•"/>
            </a:pPr>
            <a:r>
              <a:rPr lang="fr-FR" b="1" dirty="0">
                <a:solidFill>
                  <a:srgbClr val="00B050"/>
                </a:solidFill>
              </a:rPr>
              <a:t>Le sigle de l’association à laquelle appartient l’OM et éventuellement le drapeau national</a:t>
            </a:r>
          </a:p>
          <a:p>
            <a:pPr marL="285750" indent="-285750">
              <a:buFont typeface="Arial" panose="020B0604020202020204" pitchFamily="34" charset="0"/>
              <a:buChar char="•"/>
            </a:pPr>
            <a:r>
              <a:rPr lang="fr-FR" b="1" dirty="0">
                <a:solidFill>
                  <a:srgbClr val="00B050"/>
                </a:solidFill>
              </a:rPr>
              <a:t>Une photo des membres du club</a:t>
            </a:r>
          </a:p>
          <a:p>
            <a:endParaRPr lang="fr-FR" b="1" dirty="0">
              <a:solidFill>
                <a:srgbClr val="00B050"/>
              </a:solidFill>
            </a:endParaRPr>
          </a:p>
          <a:p>
            <a:r>
              <a:rPr lang="fr-FR" b="1" u="sng" dirty="0">
                <a:solidFill>
                  <a:srgbClr val="FF0000"/>
                </a:solidFill>
              </a:rPr>
              <a:t>ATTENTION:</a:t>
            </a:r>
          </a:p>
          <a:p>
            <a:endParaRPr lang="fr-FR" b="1" dirty="0">
              <a:solidFill>
                <a:srgbClr val="FF0000"/>
              </a:solidFill>
            </a:endParaRPr>
          </a:p>
          <a:p>
            <a:r>
              <a:rPr lang="fr-FR" b="1" dirty="0">
                <a:solidFill>
                  <a:srgbClr val="FF0000"/>
                </a:solidFill>
              </a:rPr>
              <a:t>Le format des QSL sont généralement de 14cm x 9 cm voire 15 x 10cm et donc il faut inscrire toutes ces </a:t>
            </a:r>
          </a:p>
          <a:p>
            <a:r>
              <a:rPr lang="fr-FR" b="1" dirty="0">
                <a:solidFill>
                  <a:srgbClr val="FF0000"/>
                </a:solidFill>
              </a:rPr>
              <a:t>informations sur les 2 faces (recto/verso) . Il convient de la répartir judicieusement en tenant compte du fait que </a:t>
            </a:r>
          </a:p>
          <a:p>
            <a:r>
              <a:rPr lang="fr-FR" b="1" dirty="0">
                <a:solidFill>
                  <a:srgbClr val="FF0000"/>
                </a:solidFill>
              </a:rPr>
              <a:t>les informations nécessaires doivent toutes être situées sur la même face et lisibles</a:t>
            </a:r>
            <a:endParaRPr lang="fr-FR" sz="1800" b="1" dirty="0">
              <a:solidFill>
                <a:srgbClr val="FF0000"/>
              </a:solidFill>
            </a:endParaRPr>
          </a:p>
          <a:p>
            <a:pPr algn="ctr"/>
            <a:endParaRPr lang="fr-FR" b="1" dirty="0">
              <a:solidFill>
                <a:srgbClr val="00B050"/>
              </a:solidFill>
            </a:endParaRPr>
          </a:p>
          <a:p>
            <a:pPr algn="ctr"/>
            <a:endParaRPr lang="fr-FR" sz="1800" b="1" dirty="0">
              <a:solidFill>
                <a:srgbClr val="00B050"/>
              </a:solidFill>
            </a:endParaRPr>
          </a:p>
          <a:p>
            <a:pPr algn="ctr"/>
            <a:endParaRPr lang="fr-FR" b="1" dirty="0">
              <a:solidFill>
                <a:srgbClr val="00B050"/>
              </a:solidFill>
            </a:endParaRPr>
          </a:p>
          <a:p>
            <a:pPr algn="ctr"/>
            <a:endParaRPr lang="fr-FR" sz="1800" b="1" dirty="0">
              <a:solidFill>
                <a:srgbClr val="00B050"/>
              </a:solidFill>
            </a:endParaRPr>
          </a:p>
        </p:txBody>
      </p:sp>
    </p:spTree>
    <p:extLst>
      <p:ext uri="{BB962C8B-B14F-4D97-AF65-F5344CB8AC3E}">
        <p14:creationId xmlns:p14="http://schemas.microsoft.com/office/powerpoint/2010/main" val="395191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53800" y="250250"/>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FR" sz="3200" dirty="0">
                <a:solidFill>
                  <a:srgbClr val="002060"/>
                </a:solidFill>
              </a:rPr>
              <a:t>L’envoi de votre QSL « papier » (1/2)</a:t>
            </a:r>
            <a:endParaRPr lang="fr-BE" sz="3200"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7</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2" name="ZoneTexte 1">
            <a:extLst>
              <a:ext uri="{FF2B5EF4-FFF2-40B4-BE49-F238E27FC236}">
                <a16:creationId xmlns:a16="http://schemas.microsoft.com/office/drawing/2014/main" id="{56BF2317-1C68-7926-96FD-51582DEE4B3C}"/>
              </a:ext>
            </a:extLst>
          </p:cNvPr>
          <p:cNvSpPr txBox="1"/>
          <p:nvPr/>
        </p:nvSpPr>
        <p:spPr>
          <a:xfrm>
            <a:off x="553800" y="1173643"/>
            <a:ext cx="11084400" cy="6186309"/>
          </a:xfrm>
          <a:prstGeom prst="rect">
            <a:avLst/>
          </a:prstGeom>
          <a:noFill/>
        </p:spPr>
        <p:txBody>
          <a:bodyPr wrap="square" rtlCol="0">
            <a:spAutoFit/>
          </a:bodyPr>
          <a:lstStyle/>
          <a:p>
            <a:pPr algn="ctr"/>
            <a:r>
              <a:rPr lang="fr-FR" b="1" i="1" u="sng" dirty="0"/>
              <a:t>Que devient votre QSL PAPIER une fois qu’elle est rédigée et prête à être envoyée?</a:t>
            </a:r>
          </a:p>
          <a:p>
            <a:endParaRPr lang="fr-FR" dirty="0"/>
          </a:p>
          <a:p>
            <a:r>
              <a:rPr lang="fr-FR" b="1" dirty="0"/>
              <a:t>Il y a </a:t>
            </a:r>
            <a:r>
              <a:rPr lang="fr-FR" b="1" dirty="0">
                <a:highlight>
                  <a:srgbClr val="FFFF00"/>
                </a:highlight>
              </a:rPr>
              <a:t>plusieurs possibilités</a:t>
            </a:r>
          </a:p>
          <a:p>
            <a:r>
              <a:rPr lang="fr-FR" b="1" dirty="0"/>
              <a:t>1.)    Vous l’envoyez </a:t>
            </a:r>
            <a:r>
              <a:rPr lang="fr-FR" b="1" dirty="0">
                <a:highlight>
                  <a:srgbClr val="00FFFF"/>
                </a:highlight>
              </a:rPr>
              <a:t>par la poste </a:t>
            </a:r>
            <a:r>
              <a:rPr lang="fr-FR" b="1" dirty="0"/>
              <a:t>à votre correspondant en consultant le site </a:t>
            </a:r>
            <a:r>
              <a:rPr lang="fr-FR" b="1" dirty="0">
                <a:hlinkClick r:id="rId2"/>
              </a:rPr>
              <a:t>http://www.qrz.com</a:t>
            </a:r>
            <a:r>
              <a:rPr lang="fr-FR" b="1" dirty="0"/>
              <a:t> pour obtenir son     </a:t>
            </a:r>
          </a:p>
          <a:p>
            <a:r>
              <a:rPr lang="fr-FR" b="1" dirty="0"/>
              <a:t>        adresse. Vous devrez envoyer une enveloppe « self adressée » (SASE) avec 2 dollars pour couvrir les frais de</a:t>
            </a:r>
          </a:p>
          <a:p>
            <a:r>
              <a:rPr lang="fr-FR" b="1" dirty="0"/>
              <a:t>        retour  par courrier </a:t>
            </a:r>
          </a:p>
          <a:p>
            <a:endParaRPr lang="fr-FR" b="1" dirty="0"/>
          </a:p>
          <a:p>
            <a:r>
              <a:rPr lang="fr-FR" b="1" dirty="0"/>
              <a:t>2.)    Vous l’envoyez à </a:t>
            </a:r>
            <a:r>
              <a:rPr lang="fr-FR" b="1" dirty="0">
                <a:highlight>
                  <a:srgbClr val="00FFFF"/>
                </a:highlight>
              </a:rPr>
              <a:t>QSL Manager </a:t>
            </a:r>
            <a:r>
              <a:rPr lang="fr-FR" b="1" dirty="0"/>
              <a:t>qui se charge de vous répondre (c’est le cas lors d’expédition , de missions à   </a:t>
            </a:r>
          </a:p>
          <a:p>
            <a:r>
              <a:rPr lang="fr-FR" b="1" dirty="0"/>
              <a:t>         l’étranger d’un OM, de contacts avec des contrées où il n’y a pas de bureau)</a:t>
            </a:r>
          </a:p>
          <a:p>
            <a:endParaRPr lang="fr-FR" b="1" dirty="0"/>
          </a:p>
          <a:p>
            <a:r>
              <a:rPr lang="fr-FR" b="1" dirty="0"/>
              <a:t>3.)    Vous l’envoyez par ce qu’on appelle le service </a:t>
            </a:r>
            <a:r>
              <a:rPr lang="fr-FR" b="1" dirty="0">
                <a:highlight>
                  <a:srgbClr val="00FFFF"/>
                </a:highlight>
              </a:rPr>
              <a:t>« QSL Bureau »</a:t>
            </a:r>
          </a:p>
          <a:p>
            <a:r>
              <a:rPr lang="fr-FR" b="1" dirty="0"/>
              <a:t>         Un grand nombre de pays dispose d’un bureau QSL tenu par des bénévoles (sauf aux USA) et la distribution</a:t>
            </a:r>
          </a:p>
          <a:p>
            <a:r>
              <a:rPr lang="fr-FR" b="1" dirty="0"/>
              <a:t>         des QSL « entrantes » se fait dans les clubs ou associations du pays</a:t>
            </a:r>
          </a:p>
          <a:p>
            <a:r>
              <a:rPr lang="fr-FR" b="1" dirty="0"/>
              <a:t>         </a:t>
            </a:r>
          </a:p>
          <a:p>
            <a:r>
              <a:rPr lang="fr-FR" b="1" dirty="0"/>
              <a:t>         C’est un circuit parallèle destiné uniquement aux radioamateurs et pour les radioamateurs.</a:t>
            </a:r>
          </a:p>
          <a:p>
            <a:r>
              <a:rPr lang="fr-FR" b="1" dirty="0"/>
              <a:t>         Dans chaque club ou section, un QSL Manager est volontaire pour envoyer et recevoir les QSL du bureau</a:t>
            </a:r>
          </a:p>
          <a:p>
            <a:r>
              <a:rPr lang="fr-FR" b="1" dirty="0"/>
              <a:t>         national, lui-même recevant les cartes des autres bureaux nationaux</a:t>
            </a:r>
          </a:p>
          <a:p>
            <a:endParaRPr lang="fr-FR" b="1" dirty="0"/>
          </a:p>
          <a:p>
            <a:r>
              <a:rPr lang="fr-FR" b="1" dirty="0"/>
              <a:t>         </a:t>
            </a:r>
            <a:r>
              <a:rPr lang="fr-FR" b="1" dirty="0">
                <a:solidFill>
                  <a:srgbClr val="FF0000"/>
                </a:solidFill>
              </a:rPr>
              <a:t>Avant de donner vos QSL à notre QSL Manager (1x/mois) , celles-ci doivent être triés par pays dits DXCC</a:t>
            </a:r>
          </a:p>
          <a:p>
            <a:endParaRPr lang="fr-FR" dirty="0"/>
          </a:p>
          <a:p>
            <a:endParaRPr lang="fr-FR" dirty="0"/>
          </a:p>
          <a:p>
            <a:endParaRPr lang="fr-BE" dirty="0"/>
          </a:p>
        </p:txBody>
      </p:sp>
    </p:spTree>
    <p:extLst>
      <p:ext uri="{BB962C8B-B14F-4D97-AF65-F5344CB8AC3E}">
        <p14:creationId xmlns:p14="http://schemas.microsoft.com/office/powerpoint/2010/main" val="374709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FR" sz="3200" dirty="0">
                <a:solidFill>
                  <a:srgbClr val="002060"/>
                </a:solidFill>
              </a:rPr>
              <a:t>L’envoi de votre QSL « papier » (2/2)</a:t>
            </a:r>
            <a:endParaRPr lang="fr-BE" sz="3200"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8</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3" name="ZoneTexte 2">
            <a:extLst>
              <a:ext uri="{FF2B5EF4-FFF2-40B4-BE49-F238E27FC236}">
                <a16:creationId xmlns:a16="http://schemas.microsoft.com/office/drawing/2014/main" id="{684FF136-2E50-60E4-56F0-A9FF5F192B00}"/>
              </a:ext>
            </a:extLst>
          </p:cNvPr>
          <p:cNvSpPr txBox="1"/>
          <p:nvPr/>
        </p:nvSpPr>
        <p:spPr>
          <a:xfrm>
            <a:off x="720000" y="1332411"/>
            <a:ext cx="10633800" cy="6186309"/>
          </a:xfrm>
          <a:prstGeom prst="rect">
            <a:avLst/>
          </a:prstGeom>
          <a:noFill/>
        </p:spPr>
        <p:txBody>
          <a:bodyPr wrap="square" rtlCol="0">
            <a:spAutoFit/>
          </a:bodyPr>
          <a:lstStyle/>
          <a:p>
            <a:r>
              <a:rPr lang="fr-FR" b="1" i="1" dirty="0"/>
              <a:t>Votre QSL continue son parcours………</a:t>
            </a:r>
          </a:p>
          <a:p>
            <a:endParaRPr lang="fr-FR" b="1" dirty="0"/>
          </a:p>
          <a:p>
            <a:r>
              <a:rPr lang="fr-FR" b="1" dirty="0"/>
              <a:t>Notre QSL Manager envoie vos QSL ver le bureau National qui les trient pour les envoyer vers les autres bureaux nationaux, par la poste cette fois</a:t>
            </a:r>
          </a:p>
          <a:p>
            <a:endParaRPr lang="fr-FR" b="1" dirty="0"/>
          </a:p>
          <a:p>
            <a:r>
              <a:rPr lang="fr-FR" b="1" dirty="0"/>
              <a:t>Ce service existe au sein de l’UBA qui est la seule association belge habilitée pour le transfert des QSL</a:t>
            </a:r>
          </a:p>
          <a:p>
            <a:r>
              <a:rPr lang="fr-FR" b="1" dirty="0"/>
              <a:t>Si vous n’êtes pas membre de l’UBA, vous n’aurez donc pas accès à ce service de QSL </a:t>
            </a:r>
          </a:p>
          <a:p>
            <a:endParaRPr lang="fr-FR" dirty="0"/>
          </a:p>
          <a:p>
            <a:r>
              <a:rPr lang="fr-FR" b="1" dirty="0"/>
              <a:t>Le chemin A/R de la QSL demande parfois beaucoup de temps.</a:t>
            </a:r>
          </a:p>
          <a:p>
            <a:r>
              <a:rPr lang="fr-FR" b="1" dirty="0"/>
              <a:t>En effet, bien que les QSL soient envoyées tous les mois au QSL Bureau National, celui-ci garde peut-être les QSL un certain temps pour attendre d’en avoir une certaine quantité pour envoyer vers l’autre </a:t>
            </a:r>
            <a:r>
              <a:rPr lang="fr-FR" b="1" dirty="0" err="1"/>
              <a:t>bureaupour</a:t>
            </a:r>
            <a:r>
              <a:rPr lang="fr-FR" b="1" dirty="0"/>
              <a:t> éviter la multiplication des frais postaux</a:t>
            </a:r>
          </a:p>
          <a:p>
            <a:r>
              <a:rPr lang="fr-FR" b="1" dirty="0"/>
              <a:t>Les gestionnaires du QSL Bureau du pays de destination de votre QSL ne sont peut-être pas si « actifs » que dans d’autres pays.</a:t>
            </a:r>
          </a:p>
          <a:p>
            <a:r>
              <a:rPr lang="fr-FR" b="1" dirty="0"/>
              <a:t>Une fois que votre correspondant reçoit la QSL, il ne va peut-être pas répondre de suite. Parfois des OM </a:t>
            </a:r>
            <a:r>
              <a:rPr lang="fr-FR" b="1" dirty="0" err="1"/>
              <a:t>aguéris</a:t>
            </a:r>
            <a:r>
              <a:rPr lang="fr-FR" b="1" dirty="0"/>
              <a:t> ne font leur QSL papier qu’une fois par année.</a:t>
            </a:r>
          </a:p>
          <a:p>
            <a:endParaRPr lang="fr-FR" b="1" dirty="0"/>
          </a:p>
          <a:p>
            <a:r>
              <a:rPr lang="fr-FR" b="1" u="sng" dirty="0">
                <a:solidFill>
                  <a:srgbClr val="FF0000"/>
                </a:solidFill>
              </a:rPr>
              <a:t>CONCLUSION: </a:t>
            </a:r>
            <a:r>
              <a:rPr lang="fr-FR" b="1" dirty="0">
                <a:solidFill>
                  <a:srgbClr val="FF0000"/>
                </a:solidFill>
              </a:rPr>
              <a:t>Ne vous attendez pas à recevoir votre QSL en retour le mois suivant.. Cela peut prendre des années voire plus de 10 ans, mais elle vous arrivera… si vous l’avez envoyée au bon endroit</a:t>
            </a:r>
          </a:p>
          <a:p>
            <a:endParaRPr lang="fr-FR" b="1" dirty="0"/>
          </a:p>
          <a:p>
            <a:endParaRPr lang="fr-FR" dirty="0"/>
          </a:p>
          <a:p>
            <a:endParaRPr lang="fr-BE" dirty="0"/>
          </a:p>
        </p:txBody>
      </p:sp>
    </p:spTree>
    <p:extLst>
      <p:ext uri="{BB962C8B-B14F-4D97-AF65-F5344CB8AC3E}">
        <p14:creationId xmlns:p14="http://schemas.microsoft.com/office/powerpoint/2010/main" val="413862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FR" sz="3200" dirty="0">
                <a:solidFill>
                  <a:srgbClr val="002060"/>
                </a:solidFill>
              </a:rPr>
              <a:t>La QSL électronique - Introduction</a:t>
            </a:r>
            <a:endParaRPr lang="fr-BE" sz="3200" dirty="0">
              <a:solidFill>
                <a:srgbClr val="002060"/>
              </a:solidFill>
            </a:endParaRP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9</a:t>
            </a:fld>
            <a:endParaRPr lang="fr-BE"/>
          </a:p>
        </p:txBody>
      </p:sp>
      <p:sp>
        <p:nvSpPr>
          <p:cNvPr id="8" name="Rectangle 7"/>
          <p:cNvSpPr/>
          <p:nvPr/>
        </p:nvSpPr>
        <p:spPr>
          <a:xfrm>
            <a:off x="553800" y="388813"/>
            <a:ext cx="10800000" cy="1569660"/>
          </a:xfrm>
          <a:prstGeom prst="rect">
            <a:avLst/>
          </a:prstGeom>
        </p:spPr>
        <p:txBody>
          <a:bodyPr wrap="square">
            <a:spAutoFit/>
          </a:bodyPr>
          <a:lstStyle/>
          <a:p>
            <a:endParaRPr lang="fr-BE" sz="3200" dirty="0"/>
          </a:p>
          <a:p>
            <a:endParaRPr lang="fr-BE" sz="3200" dirty="0"/>
          </a:p>
          <a:p>
            <a:endParaRPr lang="fr-BE" sz="3200" dirty="0"/>
          </a:p>
        </p:txBody>
      </p:sp>
      <p:sp>
        <p:nvSpPr>
          <p:cNvPr id="3" name="ZoneTexte 2">
            <a:extLst>
              <a:ext uri="{FF2B5EF4-FFF2-40B4-BE49-F238E27FC236}">
                <a16:creationId xmlns:a16="http://schemas.microsoft.com/office/drawing/2014/main" id="{5859CFEF-DA85-88F2-0B5F-14BF09DEF8A8}"/>
              </a:ext>
            </a:extLst>
          </p:cNvPr>
          <p:cNvSpPr txBox="1"/>
          <p:nvPr/>
        </p:nvSpPr>
        <p:spPr>
          <a:xfrm>
            <a:off x="735960" y="1028729"/>
            <a:ext cx="10435680" cy="4524315"/>
          </a:xfrm>
          <a:prstGeom prst="rect">
            <a:avLst/>
          </a:prstGeom>
          <a:noFill/>
        </p:spPr>
        <p:txBody>
          <a:bodyPr wrap="square" rtlCol="0">
            <a:spAutoFit/>
          </a:bodyPr>
          <a:lstStyle/>
          <a:p>
            <a:endParaRPr lang="fr-FR" dirty="0"/>
          </a:p>
          <a:p>
            <a:pPr algn="ctr"/>
            <a:r>
              <a:rPr lang="fr-BE" sz="2800" b="1" dirty="0"/>
              <a:t>C’est long à attendre une carte</a:t>
            </a:r>
          </a:p>
          <a:p>
            <a:endParaRPr lang="fr-BE" dirty="0"/>
          </a:p>
          <a:p>
            <a:r>
              <a:rPr lang="fr-BE" sz="2800" dirty="0"/>
              <a:t>Si je ne suis pas sûr de recevoir une QSL « papier » en retour, </a:t>
            </a:r>
          </a:p>
          <a:p>
            <a:r>
              <a:rPr lang="fr-BE" sz="2800" dirty="0"/>
              <a:t>	* j’aurai perdu mon temps à rédiger les QSL</a:t>
            </a:r>
          </a:p>
          <a:p>
            <a:r>
              <a:rPr lang="fr-BE" sz="2800" dirty="0"/>
              <a:t>	* j’aurai perdu de l’argent (impression de QSL)</a:t>
            </a:r>
          </a:p>
          <a:p>
            <a:r>
              <a:rPr lang="fr-BE" sz="2800" dirty="0"/>
              <a:t>	* je ne pourrai pas confirmer mon contact</a:t>
            </a:r>
          </a:p>
          <a:p>
            <a:endParaRPr lang="fr-BE" sz="2800" dirty="0"/>
          </a:p>
          <a:p>
            <a:pPr marL="285750" indent="-285750">
              <a:buFont typeface="Wingdings" panose="05000000000000000000" pitchFamily="2" charset="2"/>
              <a:buChar char="è"/>
            </a:pPr>
            <a:r>
              <a:rPr lang="fr-BE" sz="2800" dirty="0">
                <a:sym typeface="Wingdings" panose="05000000000000000000" pitchFamily="2" charset="2"/>
              </a:rPr>
              <a:t>Pourquoi envoyer une QSL papier? N’y a-t-il pas une autre solution ?</a:t>
            </a:r>
          </a:p>
          <a:p>
            <a:endParaRPr lang="fr-BE" sz="2800" dirty="0">
              <a:sym typeface="Wingdings" panose="05000000000000000000" pitchFamily="2" charset="2"/>
            </a:endParaRPr>
          </a:p>
          <a:p>
            <a:r>
              <a:rPr lang="fr-BE" sz="2800" dirty="0">
                <a:solidFill>
                  <a:srgbClr val="FF0000"/>
                </a:solidFill>
                <a:sym typeface="Wingdings" panose="05000000000000000000" pitchFamily="2" charset="2"/>
              </a:rPr>
              <a:t>Réponse</a:t>
            </a:r>
            <a:r>
              <a:rPr lang="fr-BE" sz="2800" dirty="0">
                <a:sym typeface="Wingdings" panose="05000000000000000000" pitchFamily="2" charset="2"/>
              </a:rPr>
              <a:t> :   </a:t>
            </a:r>
            <a:r>
              <a:rPr lang="fr-BE" sz="2800" b="1" dirty="0">
                <a:solidFill>
                  <a:srgbClr val="FF0000"/>
                </a:solidFill>
                <a:sym typeface="Wingdings" panose="05000000000000000000" pitchFamily="2" charset="2"/>
              </a:rPr>
              <a:t>SI</a:t>
            </a:r>
            <a:r>
              <a:rPr lang="fr-BE" sz="2800" dirty="0">
                <a:sym typeface="Wingdings" panose="05000000000000000000" pitchFamily="2" charset="2"/>
              </a:rPr>
              <a:t>  mais avec certains inconvénients</a:t>
            </a:r>
            <a:endParaRPr lang="fr-BE" sz="2800" dirty="0"/>
          </a:p>
        </p:txBody>
      </p:sp>
    </p:spTree>
    <p:extLst>
      <p:ext uri="{BB962C8B-B14F-4D97-AF65-F5344CB8AC3E}">
        <p14:creationId xmlns:p14="http://schemas.microsoft.com/office/powerpoint/2010/main" val="145662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4566</Words>
  <Application>Microsoft Office PowerPoint</Application>
  <PresentationFormat>Grand écran</PresentationFormat>
  <Paragraphs>426</Paragraphs>
  <Slides>36</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36</vt:i4>
      </vt:variant>
    </vt:vector>
  </HeadingPairs>
  <TitlesOfParts>
    <vt:vector size="43" baseType="lpstr">
      <vt:lpstr>Amasis MT Pro Black</vt:lpstr>
      <vt:lpstr>Aptos Black</vt: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CORNELIS</dc:creator>
  <cp:lastModifiedBy>Paul DELMELLE</cp:lastModifiedBy>
  <cp:revision>40</cp:revision>
  <dcterms:created xsi:type="dcterms:W3CDTF">2023-03-12T08:47:36Z</dcterms:created>
  <dcterms:modified xsi:type="dcterms:W3CDTF">2023-09-22T16:48:18Z</dcterms:modified>
</cp:coreProperties>
</file>