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18" r:id="rId3"/>
    <p:sldId id="394" r:id="rId4"/>
    <p:sldId id="425" r:id="rId5"/>
    <p:sldId id="429" r:id="rId6"/>
    <p:sldId id="426" r:id="rId7"/>
    <p:sldId id="427" r:id="rId8"/>
    <p:sldId id="428" r:id="rId9"/>
    <p:sldId id="430" r:id="rId10"/>
    <p:sldId id="431" r:id="rId11"/>
    <p:sldId id="432" r:id="rId12"/>
    <p:sldId id="41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C4CC2-1DE2-4B49-9363-3A70F30D638B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DEED-DBAC-4ECD-9618-107A8FC981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106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282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651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0AD6-3498-420E-8351-0A4BAEE98496}" type="datetime1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28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3618-4FE2-4338-AE17-CA1FC344674A}" type="datetime1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446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0C8C-9605-4BE0-9211-D93366AD021D}" type="datetime1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22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AD8-A45E-47AA-A116-8A4C23B2CB08}" type="datetime1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07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FFB-2251-4718-BB74-666A30F6A0FB}" type="datetime1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90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2A09-428C-47EB-A8CE-89F30DA4B4BC}" type="datetime1">
              <a:rPr lang="fr-BE" smtClean="0"/>
              <a:t>15-02-23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11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DC8A-DA2E-4E73-85DC-2E0521EF72C0}" type="datetime1">
              <a:rPr lang="fr-BE" smtClean="0"/>
              <a:t>15-02-23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812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EDF8-EC3D-42E1-9D0F-A67CC97BB35E}" type="datetime1">
              <a:rPr lang="fr-BE" smtClean="0"/>
              <a:t>15-02-23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75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CD7-4F91-4632-B6E7-8A0A11B6BCAA}" type="datetime1">
              <a:rPr lang="fr-BE" smtClean="0"/>
              <a:t>15-02-23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734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4271-61CA-4356-BF71-0C70E756A7A9}" type="datetime1">
              <a:rPr lang="fr-BE" smtClean="0"/>
              <a:t>15-02-23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609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7FC4-7CA6-4EE3-BB8D-761D5F8F4A4A}" type="datetime1">
              <a:rPr lang="fr-BE" smtClean="0"/>
              <a:t>15-02-23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535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D3CD-F733-4A9D-97D3-4E26F97B4C07}" type="datetime1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AAD6-227C-42B4-8569-17DC9645FE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147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3110545"/>
            <a:ext cx="108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Réunion ON5VL : 18 février 2023.</a:t>
            </a:r>
          </a:p>
          <a:p>
            <a:r>
              <a:rPr lang="fr-BE" sz="3200" b="1" u="sng" dirty="0" err="1">
                <a:solidFill>
                  <a:srgbClr val="002060"/>
                </a:solidFill>
              </a:rPr>
              <a:t>Splitters</a:t>
            </a:r>
            <a:r>
              <a:rPr lang="fr-BE" sz="3200" b="1" u="sng" dirty="0">
                <a:solidFill>
                  <a:srgbClr val="002060"/>
                </a:solidFill>
              </a:rPr>
              <a:t> quarts d’ondes 1 vers 2 ou 4</a:t>
            </a:r>
            <a:r>
              <a:rPr lang="fr-BE" sz="3200" b="1" dirty="0">
                <a:solidFill>
                  <a:srgbClr val="002060"/>
                </a:solidFill>
              </a:rPr>
              <a:t> : </a:t>
            </a:r>
            <a:r>
              <a:rPr lang="fr-BE" sz="3200" b="1" u="sng" dirty="0">
                <a:solidFill>
                  <a:srgbClr val="002060"/>
                </a:solidFill>
              </a:rPr>
              <a:t>S</a:t>
            </a:r>
            <a:r>
              <a:rPr lang="fr-BE" sz="3200" b="1" u="sng" baseline="-25000" dirty="0">
                <a:solidFill>
                  <a:srgbClr val="002060"/>
                </a:solidFill>
              </a:rPr>
              <a:t>11</a:t>
            </a:r>
            <a:r>
              <a:rPr lang="fr-BE" sz="3200" b="1" u="sng" dirty="0">
                <a:solidFill>
                  <a:srgbClr val="002060"/>
                </a:solidFill>
              </a:rPr>
              <a:t> et S</a:t>
            </a:r>
            <a:r>
              <a:rPr lang="fr-BE" sz="3200" b="1" u="sng" baseline="-25000" dirty="0">
                <a:solidFill>
                  <a:srgbClr val="002060"/>
                </a:solidFill>
              </a:rPr>
              <a:t>22</a:t>
            </a:r>
          </a:p>
          <a:p>
            <a:r>
              <a:rPr lang="fr-BE" sz="3200" b="1" u="sng" dirty="0">
                <a:solidFill>
                  <a:srgbClr val="002060"/>
                </a:solidFill>
              </a:rPr>
              <a:t>Ce à quoi il faut penser</a:t>
            </a:r>
            <a:r>
              <a:rPr lang="fr-BE" sz="3200" b="1" dirty="0">
                <a:solidFill>
                  <a:srgbClr val="002060"/>
                </a:solidFill>
              </a:rPr>
              <a:t> …</a:t>
            </a:r>
          </a:p>
          <a:p>
            <a:endParaRPr lang="fr-BE" sz="3200" dirty="0">
              <a:solidFill>
                <a:srgbClr val="002060"/>
              </a:solidFill>
            </a:endParaRPr>
          </a:p>
          <a:p>
            <a:r>
              <a:rPr lang="fr-BE" sz="32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32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1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5250"/>
            <a:ext cx="10800000" cy="25482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76" y="3600000"/>
            <a:ext cx="1409524" cy="2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Mauvaise solution pour Splitter de 1 vers 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10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38FEA-9A55-5A90-EA22-9E47FAF69AD3}"/>
              </a:ext>
            </a:extLst>
          </p:cNvPr>
          <p:cNvSpPr>
            <a:spLocks noChangeAspect="1"/>
          </p:cNvSpPr>
          <p:nvPr/>
        </p:nvSpPr>
        <p:spPr>
          <a:xfrm>
            <a:off x="720000" y="6393600"/>
            <a:ext cx="1037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/>
              <a:t>Source photo</a:t>
            </a:r>
            <a:r>
              <a:rPr lang="fr-BE" dirty="0"/>
              <a:t> : www.wimo.com/en/accessories/antenna-accessories/power-splitter.</a:t>
            </a:r>
          </a:p>
        </p:txBody>
      </p:sp>
      <p:pic>
        <p:nvPicPr>
          <p:cNvPr id="4" name="Image 3" descr="Une image contenant texte, outil&#10;&#10;Description générée automatiquement">
            <a:extLst>
              <a:ext uri="{FF2B5EF4-FFF2-40B4-BE49-F238E27FC236}">
                <a16:creationId xmlns:a16="http://schemas.microsoft.com/office/drawing/2014/main" id="{39F0B152-C391-1A6F-8FFB-55215C3A4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86" y="833351"/>
            <a:ext cx="774418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Bonne solution pour 1 vers 4 avec 3 </a:t>
            </a:r>
            <a:r>
              <a:rPr lang="fr-BE" sz="3200" dirty="0" err="1">
                <a:solidFill>
                  <a:srgbClr val="002060"/>
                </a:solidFill>
              </a:rPr>
              <a:t>Splitters</a:t>
            </a:r>
            <a:r>
              <a:rPr lang="fr-BE" sz="3200" dirty="0">
                <a:solidFill>
                  <a:srgbClr val="002060"/>
                </a:solidFill>
              </a:rPr>
              <a:t> de 1 vers 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11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AECB9D-39F3-C0E5-C54B-58E80660A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92782"/>
            <a:ext cx="9906000" cy="2143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60D75C-93F1-FB10-1FC7-E93D2C677146}"/>
              </a:ext>
            </a:extLst>
          </p:cNvPr>
          <p:cNvSpPr/>
          <p:nvPr/>
        </p:nvSpPr>
        <p:spPr>
          <a:xfrm>
            <a:off x="5643419" y="4876800"/>
            <a:ext cx="757382" cy="60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7CE0F7-ADF2-BB95-2461-18CF83CFFC47}"/>
              </a:ext>
            </a:extLst>
          </p:cNvPr>
          <p:cNvSpPr txBox="1"/>
          <p:nvPr/>
        </p:nvSpPr>
        <p:spPr>
          <a:xfrm>
            <a:off x="5754255" y="4904509"/>
            <a:ext cx="64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TX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4FA3C57-4BF7-4683-81F0-9940884EF89D}"/>
              </a:ext>
            </a:extLst>
          </p:cNvPr>
          <p:cNvCxnSpPr>
            <a:cxnSpLocks/>
          </p:cNvCxnSpPr>
          <p:nvPr/>
        </p:nvCxnSpPr>
        <p:spPr>
          <a:xfrm flipV="1">
            <a:off x="6022111" y="4294909"/>
            <a:ext cx="0" cy="532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CF5E60C-BEC6-D932-86A5-4AFC90F92015}"/>
              </a:ext>
            </a:extLst>
          </p:cNvPr>
          <p:cNvCxnSpPr>
            <a:cxnSpLocks/>
          </p:cNvCxnSpPr>
          <p:nvPr/>
        </p:nvCxnSpPr>
        <p:spPr>
          <a:xfrm flipV="1">
            <a:off x="1306948" y="1477818"/>
            <a:ext cx="0" cy="934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E858CA-3428-20C5-17A6-A183CB8F108C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1469664"/>
            <a:ext cx="170870" cy="277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581B63E-A935-A076-CF90-0AE465E038E3}"/>
              </a:ext>
            </a:extLst>
          </p:cNvPr>
          <p:cNvCxnSpPr>
            <a:cxnSpLocks/>
          </p:cNvCxnSpPr>
          <p:nvPr/>
        </p:nvCxnSpPr>
        <p:spPr>
          <a:xfrm flipV="1">
            <a:off x="1306948" y="1477818"/>
            <a:ext cx="170870" cy="2542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3B8F4CA-6C2B-2DC8-CF24-832ACFD8F4A7}"/>
              </a:ext>
            </a:extLst>
          </p:cNvPr>
          <p:cNvCxnSpPr>
            <a:cxnSpLocks/>
          </p:cNvCxnSpPr>
          <p:nvPr/>
        </p:nvCxnSpPr>
        <p:spPr>
          <a:xfrm flipV="1">
            <a:off x="5807367" y="1477818"/>
            <a:ext cx="0" cy="934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CD1CC5D-775E-13F4-A086-E4E793FF96AE}"/>
              </a:ext>
            </a:extLst>
          </p:cNvPr>
          <p:cNvCxnSpPr>
            <a:cxnSpLocks/>
          </p:cNvCxnSpPr>
          <p:nvPr/>
        </p:nvCxnSpPr>
        <p:spPr>
          <a:xfrm flipH="1" flipV="1">
            <a:off x="5643419" y="1469664"/>
            <a:ext cx="170870" cy="277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15759D6-D225-211B-4E10-629FCDC48807}"/>
              </a:ext>
            </a:extLst>
          </p:cNvPr>
          <p:cNvCxnSpPr>
            <a:cxnSpLocks/>
          </p:cNvCxnSpPr>
          <p:nvPr/>
        </p:nvCxnSpPr>
        <p:spPr>
          <a:xfrm flipV="1">
            <a:off x="5807367" y="1477818"/>
            <a:ext cx="170870" cy="2542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645037B-A599-D204-7D71-E503BC33667C}"/>
              </a:ext>
            </a:extLst>
          </p:cNvPr>
          <p:cNvCxnSpPr>
            <a:cxnSpLocks/>
          </p:cNvCxnSpPr>
          <p:nvPr/>
        </p:nvCxnSpPr>
        <p:spPr>
          <a:xfrm flipV="1">
            <a:off x="6405422" y="1488972"/>
            <a:ext cx="0" cy="934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191E48D-09DB-EC28-2401-F05E908544D8}"/>
              </a:ext>
            </a:extLst>
          </p:cNvPr>
          <p:cNvCxnSpPr>
            <a:cxnSpLocks/>
          </p:cNvCxnSpPr>
          <p:nvPr/>
        </p:nvCxnSpPr>
        <p:spPr>
          <a:xfrm flipH="1" flipV="1">
            <a:off x="6241474" y="1480818"/>
            <a:ext cx="170870" cy="277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AD440B9-2124-4D75-7277-98795782F40C}"/>
              </a:ext>
            </a:extLst>
          </p:cNvPr>
          <p:cNvCxnSpPr>
            <a:cxnSpLocks/>
          </p:cNvCxnSpPr>
          <p:nvPr/>
        </p:nvCxnSpPr>
        <p:spPr>
          <a:xfrm flipV="1">
            <a:off x="6405422" y="1488972"/>
            <a:ext cx="170870" cy="2542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CFA37BD-BB02-6AF9-639C-569146CF74CE}"/>
              </a:ext>
            </a:extLst>
          </p:cNvPr>
          <p:cNvCxnSpPr>
            <a:cxnSpLocks/>
          </p:cNvCxnSpPr>
          <p:nvPr/>
        </p:nvCxnSpPr>
        <p:spPr>
          <a:xfrm flipV="1">
            <a:off x="10885052" y="1493296"/>
            <a:ext cx="0" cy="934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D979FC8-7925-8F44-C0C2-75CB63BA89FB}"/>
              </a:ext>
            </a:extLst>
          </p:cNvPr>
          <p:cNvCxnSpPr>
            <a:cxnSpLocks/>
          </p:cNvCxnSpPr>
          <p:nvPr/>
        </p:nvCxnSpPr>
        <p:spPr>
          <a:xfrm flipH="1" flipV="1">
            <a:off x="10721104" y="1485142"/>
            <a:ext cx="170870" cy="277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D96BF52-E50E-4554-7A82-E6E94058D944}"/>
              </a:ext>
            </a:extLst>
          </p:cNvPr>
          <p:cNvCxnSpPr>
            <a:cxnSpLocks/>
          </p:cNvCxnSpPr>
          <p:nvPr/>
        </p:nvCxnSpPr>
        <p:spPr>
          <a:xfrm flipV="1">
            <a:off x="10885052" y="1493296"/>
            <a:ext cx="170870" cy="2542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80C77B11-F3B8-2213-E631-99CE5A8845B0}"/>
              </a:ext>
            </a:extLst>
          </p:cNvPr>
          <p:cNvSpPr txBox="1"/>
          <p:nvPr/>
        </p:nvSpPr>
        <p:spPr>
          <a:xfrm>
            <a:off x="7062355" y="4394744"/>
            <a:ext cx="18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>
                <a:solidFill>
                  <a:srgbClr val="FF0000"/>
                </a:solidFill>
              </a:rPr>
              <a:t>Any</a:t>
            </a:r>
            <a:r>
              <a:rPr lang="fr-BE" sz="2800" dirty="0">
                <a:solidFill>
                  <a:srgbClr val="FF0000"/>
                </a:solidFill>
              </a:rPr>
              <a:t> </a:t>
            </a:r>
            <a:r>
              <a:rPr lang="fr-BE" sz="2800" dirty="0" err="1">
                <a:solidFill>
                  <a:srgbClr val="FF0000"/>
                </a:solidFill>
              </a:rPr>
              <a:t>Lenght</a:t>
            </a:r>
            <a:endParaRPr lang="fr-BE" sz="2800" dirty="0">
              <a:solidFill>
                <a:srgbClr val="FF0000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04A7CAA-8404-2EC8-CC19-33FB549977F8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6131793" y="4561137"/>
            <a:ext cx="930562" cy="95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D48B4ACC-2F5D-2539-66E5-1E86EE25F1E0}"/>
              </a:ext>
            </a:extLst>
          </p:cNvPr>
          <p:cNvSpPr txBox="1"/>
          <p:nvPr/>
        </p:nvSpPr>
        <p:spPr>
          <a:xfrm>
            <a:off x="3187699" y="833837"/>
            <a:ext cx="221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>
                <a:solidFill>
                  <a:srgbClr val="FF0000"/>
                </a:solidFill>
              </a:rPr>
              <a:t>Same</a:t>
            </a:r>
            <a:r>
              <a:rPr lang="fr-BE" sz="2800" dirty="0">
                <a:solidFill>
                  <a:srgbClr val="FF0000"/>
                </a:solidFill>
              </a:rPr>
              <a:t> </a:t>
            </a:r>
            <a:r>
              <a:rPr lang="fr-BE" sz="2800" dirty="0" err="1">
                <a:solidFill>
                  <a:srgbClr val="FF0000"/>
                </a:solidFill>
              </a:rPr>
              <a:t>Lenght</a:t>
            </a:r>
            <a:endParaRPr lang="fr-BE" sz="2800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EA9DE08-FCCF-B294-4B17-9044D675D423}"/>
              </a:ext>
            </a:extLst>
          </p:cNvPr>
          <p:cNvCxnSpPr>
            <a:cxnSpLocks/>
          </p:cNvCxnSpPr>
          <p:nvPr/>
        </p:nvCxnSpPr>
        <p:spPr>
          <a:xfrm flipH="1">
            <a:off x="1498607" y="1216642"/>
            <a:ext cx="1685639" cy="739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FF22420-C217-FCAC-E145-967FB1D24321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295486" y="1357057"/>
            <a:ext cx="1429907" cy="84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B344C882-FBA9-C7ED-0D79-491E887ACF4C}"/>
              </a:ext>
            </a:extLst>
          </p:cNvPr>
          <p:cNvCxnSpPr>
            <a:cxnSpLocks/>
          </p:cNvCxnSpPr>
          <p:nvPr/>
        </p:nvCxnSpPr>
        <p:spPr>
          <a:xfrm>
            <a:off x="4688319" y="1380837"/>
            <a:ext cx="1585484" cy="790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9C442A1-A2F2-69B4-710A-E525FB5BB76A}"/>
              </a:ext>
            </a:extLst>
          </p:cNvPr>
          <p:cNvCxnSpPr>
            <a:cxnSpLocks/>
          </p:cNvCxnSpPr>
          <p:nvPr/>
        </p:nvCxnSpPr>
        <p:spPr>
          <a:xfrm>
            <a:off x="5230954" y="1133079"/>
            <a:ext cx="5575585" cy="774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F43A4642-F4E0-8158-779D-2C7A89FDCBB9}"/>
              </a:ext>
            </a:extLst>
          </p:cNvPr>
          <p:cNvSpPr txBox="1"/>
          <p:nvPr/>
        </p:nvSpPr>
        <p:spPr>
          <a:xfrm>
            <a:off x="5024006" y="3023492"/>
            <a:ext cx="221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>
                <a:solidFill>
                  <a:srgbClr val="FF0000"/>
                </a:solidFill>
              </a:rPr>
              <a:t>Same</a:t>
            </a:r>
            <a:r>
              <a:rPr lang="fr-BE" sz="2800" dirty="0">
                <a:solidFill>
                  <a:srgbClr val="FF0000"/>
                </a:solidFill>
              </a:rPr>
              <a:t> </a:t>
            </a:r>
            <a:r>
              <a:rPr lang="fr-BE" sz="2800" dirty="0" err="1">
                <a:solidFill>
                  <a:srgbClr val="FF0000"/>
                </a:solidFill>
              </a:rPr>
              <a:t>Lenght</a:t>
            </a:r>
            <a:endParaRPr lang="fr-BE" sz="2800" dirty="0">
              <a:solidFill>
                <a:srgbClr val="FF0000"/>
              </a:solidFill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087B339D-E0FA-1917-8F9D-31DF86182D3F}"/>
              </a:ext>
            </a:extLst>
          </p:cNvPr>
          <p:cNvCxnSpPr>
            <a:cxnSpLocks/>
          </p:cNvCxnSpPr>
          <p:nvPr/>
        </p:nvCxnSpPr>
        <p:spPr>
          <a:xfrm flipH="1">
            <a:off x="3993587" y="3285102"/>
            <a:ext cx="1052937" cy="61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FE12DCA-D765-6A58-1D11-F0AB8438A16E}"/>
              </a:ext>
            </a:extLst>
          </p:cNvPr>
          <p:cNvCxnSpPr>
            <a:cxnSpLocks/>
          </p:cNvCxnSpPr>
          <p:nvPr/>
        </p:nvCxnSpPr>
        <p:spPr>
          <a:xfrm flipV="1">
            <a:off x="7062355" y="3233054"/>
            <a:ext cx="1319639" cy="337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0" grpId="0"/>
      <p:bldP spid="3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9891" y="1146468"/>
            <a:ext cx="10800000" cy="477053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3200" dirty="0">
              <a:solidFill>
                <a:srgbClr val="002060"/>
              </a:solidFill>
            </a:endParaRPr>
          </a:p>
          <a:p>
            <a:endParaRPr lang="fr-BE" sz="3200" dirty="0">
              <a:solidFill>
                <a:srgbClr val="002060"/>
              </a:solidFill>
            </a:endParaRPr>
          </a:p>
          <a:p>
            <a:endParaRPr lang="fr-BE" sz="3200" dirty="0">
              <a:solidFill>
                <a:srgbClr val="002060"/>
              </a:solidFill>
            </a:endParaRPr>
          </a:p>
          <a:p>
            <a:r>
              <a:rPr lang="fr-BE" sz="8000" b="1" dirty="0">
                <a:solidFill>
                  <a:srgbClr val="002060"/>
                </a:solidFill>
              </a:rPr>
              <a:t>		FIN</a:t>
            </a:r>
            <a:endParaRPr lang="fr-BE" sz="8000" b="1" u="sng" dirty="0">
              <a:solidFill>
                <a:srgbClr val="002060"/>
              </a:solidFill>
            </a:endParaRPr>
          </a:p>
          <a:p>
            <a:endParaRPr lang="fr-BE" sz="3200" dirty="0">
              <a:solidFill>
                <a:srgbClr val="002060"/>
              </a:solidFill>
            </a:endParaRPr>
          </a:p>
          <a:p>
            <a:endParaRPr lang="fr-BE" sz="3200" dirty="0">
              <a:solidFill>
                <a:srgbClr val="002060"/>
              </a:solidFill>
            </a:endParaRPr>
          </a:p>
          <a:p>
            <a:r>
              <a:rPr lang="fr-BE" sz="3200" dirty="0">
                <a:solidFill>
                  <a:srgbClr val="002060"/>
                </a:solidFill>
              </a:rPr>
              <a:t>Merci pour votre attention.</a:t>
            </a:r>
          </a:p>
          <a:p>
            <a:endParaRPr lang="fr-BE" sz="32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20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 err="1">
                <a:solidFill>
                  <a:srgbClr val="002060"/>
                </a:solidFill>
              </a:rPr>
              <a:t>Splitters</a:t>
            </a:r>
            <a:r>
              <a:rPr lang="fr-BE" sz="3200" dirty="0">
                <a:solidFill>
                  <a:srgbClr val="002060"/>
                </a:solidFill>
              </a:rPr>
              <a:t> quarts d’ondes de 1 vers 2 ou de 1 vers 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2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F81D2A-C9F2-2C07-A6EC-42EB2CF94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80" y="1410347"/>
            <a:ext cx="3312311" cy="36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29BC71-E3FD-3168-BC58-5005D1585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6" y="1336769"/>
            <a:ext cx="4720661" cy="360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C75553-E0F7-F9FD-6195-9179735C14A8}"/>
              </a:ext>
            </a:extLst>
          </p:cNvPr>
          <p:cNvSpPr>
            <a:spLocks noChangeAspect="1"/>
          </p:cNvSpPr>
          <p:nvPr/>
        </p:nvSpPr>
        <p:spPr>
          <a:xfrm>
            <a:off x="720000" y="6393600"/>
            <a:ext cx="1037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/>
              <a:t>Source photos</a:t>
            </a:r>
            <a:r>
              <a:rPr lang="fr-BE" dirty="0"/>
              <a:t> : www.wimo.com/en/accessories/antenna-accessories/power-splitter.</a:t>
            </a:r>
          </a:p>
        </p:txBody>
      </p:sp>
    </p:spTree>
    <p:extLst>
      <p:ext uri="{BB962C8B-B14F-4D97-AF65-F5344CB8AC3E}">
        <p14:creationId xmlns:p14="http://schemas.microsoft.com/office/powerpoint/2010/main" val="9150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Principe du Splitter quart d’onde : problème aux sorties !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3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6F4C7A-34F7-4BF8-0382-806817F4E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0" y="1502692"/>
            <a:ext cx="5874419" cy="36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863FB69-D7EE-0701-E16D-A2DCA4C9A887}"/>
              </a:ext>
            </a:extLst>
          </p:cNvPr>
          <p:cNvSpPr txBox="1"/>
          <p:nvPr/>
        </p:nvSpPr>
        <p:spPr>
          <a:xfrm>
            <a:off x="720000" y="1839167"/>
            <a:ext cx="17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423A40C-B95B-B73D-0120-7AC32C6BC0A1}"/>
              </a:ext>
            </a:extLst>
          </p:cNvPr>
          <p:cNvCxnSpPr>
            <a:cxnSpLocks/>
          </p:cNvCxnSpPr>
          <p:nvPr/>
        </p:nvCxnSpPr>
        <p:spPr>
          <a:xfrm flipV="1">
            <a:off x="2346036" y="2070000"/>
            <a:ext cx="812754" cy="6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C4566F4-F8E2-FD75-6B25-ACFFEA6FDDB4}"/>
              </a:ext>
            </a:extLst>
          </p:cNvPr>
          <p:cNvSpPr txBox="1"/>
          <p:nvPr/>
        </p:nvSpPr>
        <p:spPr>
          <a:xfrm>
            <a:off x="720000" y="3783421"/>
            <a:ext cx="17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F57B7CD-D6B8-2739-9CF5-16F3FF520EE4}"/>
              </a:ext>
            </a:extLst>
          </p:cNvPr>
          <p:cNvCxnSpPr>
            <a:cxnSpLocks/>
          </p:cNvCxnSpPr>
          <p:nvPr/>
        </p:nvCxnSpPr>
        <p:spPr>
          <a:xfrm flipV="1">
            <a:off x="2346036" y="4014254"/>
            <a:ext cx="812754" cy="6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EB32B05-25A1-A7AB-66FC-ED623FDB0A99}"/>
              </a:ext>
            </a:extLst>
          </p:cNvPr>
          <p:cNvSpPr txBox="1"/>
          <p:nvPr/>
        </p:nvSpPr>
        <p:spPr>
          <a:xfrm>
            <a:off x="9699761" y="902279"/>
            <a:ext cx="18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25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Problème !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0A60C01-DBDF-490C-123D-E44F31EB2EAB}"/>
              </a:ext>
            </a:extLst>
          </p:cNvPr>
          <p:cNvCxnSpPr>
            <a:cxnSpLocks/>
          </p:cNvCxnSpPr>
          <p:nvPr/>
        </p:nvCxnSpPr>
        <p:spPr>
          <a:xfrm>
            <a:off x="7266640" y="1198697"/>
            <a:ext cx="0" cy="412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18D6521-6F5C-8993-6569-ADBDDF72D048}"/>
              </a:ext>
            </a:extLst>
          </p:cNvPr>
          <p:cNvCxnSpPr>
            <a:cxnSpLocks/>
          </p:cNvCxnSpPr>
          <p:nvPr/>
        </p:nvCxnSpPr>
        <p:spPr>
          <a:xfrm flipH="1">
            <a:off x="7266640" y="1198697"/>
            <a:ext cx="2433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3716BDB4-1D95-30BC-0DB5-759227C7A7B5}"/>
              </a:ext>
            </a:extLst>
          </p:cNvPr>
          <p:cNvSpPr txBox="1"/>
          <p:nvPr/>
        </p:nvSpPr>
        <p:spPr>
          <a:xfrm>
            <a:off x="9610436" y="2670164"/>
            <a:ext cx="19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12,5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Problème !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65BEEF4-5F78-3E90-0BF9-01CC399BB8B4}"/>
              </a:ext>
            </a:extLst>
          </p:cNvPr>
          <p:cNvCxnSpPr>
            <a:cxnSpLocks/>
          </p:cNvCxnSpPr>
          <p:nvPr/>
        </p:nvCxnSpPr>
        <p:spPr>
          <a:xfrm>
            <a:off x="7548349" y="2966582"/>
            <a:ext cx="0" cy="412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05DC5E8-8519-21F5-5C95-A9ED6004A72E}"/>
              </a:ext>
            </a:extLst>
          </p:cNvPr>
          <p:cNvCxnSpPr>
            <a:cxnSpLocks/>
          </p:cNvCxnSpPr>
          <p:nvPr/>
        </p:nvCxnSpPr>
        <p:spPr>
          <a:xfrm flipH="1">
            <a:off x="7548349" y="2966582"/>
            <a:ext cx="1946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463EB89-BCC5-4B33-8340-6CC82600F9E3}"/>
              </a:ext>
            </a:extLst>
          </p:cNvPr>
          <p:cNvCxnSpPr/>
          <p:nvPr/>
        </p:nvCxnSpPr>
        <p:spPr>
          <a:xfrm>
            <a:off x="7693891" y="4414982"/>
            <a:ext cx="738909" cy="434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F0049DC-1293-E08F-EB7F-07198047B601}"/>
              </a:ext>
            </a:extLst>
          </p:cNvPr>
          <p:cNvCxnSpPr>
            <a:cxnSpLocks/>
          </p:cNvCxnSpPr>
          <p:nvPr/>
        </p:nvCxnSpPr>
        <p:spPr>
          <a:xfrm>
            <a:off x="8416591" y="4849091"/>
            <a:ext cx="2510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F8782A9-4C45-48DC-CED0-B585EB0220C9}"/>
              </a:ext>
            </a:extLst>
          </p:cNvPr>
          <p:cNvCxnSpPr>
            <a:cxnSpLocks/>
          </p:cNvCxnSpPr>
          <p:nvPr/>
        </p:nvCxnSpPr>
        <p:spPr>
          <a:xfrm flipV="1">
            <a:off x="10926618" y="3860800"/>
            <a:ext cx="0" cy="989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BA05CE9-36F1-9AAD-CDA8-5FFFD5F5367C}"/>
              </a:ext>
            </a:extLst>
          </p:cNvPr>
          <p:cNvCxnSpPr>
            <a:cxnSpLocks/>
          </p:cNvCxnSpPr>
          <p:nvPr/>
        </p:nvCxnSpPr>
        <p:spPr>
          <a:xfrm flipH="1" flipV="1">
            <a:off x="10728036" y="3856678"/>
            <a:ext cx="198582" cy="3422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D79C789-49DF-A506-C6C7-BA691C558067}"/>
              </a:ext>
            </a:extLst>
          </p:cNvPr>
          <p:cNvCxnSpPr>
            <a:cxnSpLocks/>
          </p:cNvCxnSpPr>
          <p:nvPr/>
        </p:nvCxnSpPr>
        <p:spPr>
          <a:xfrm flipV="1">
            <a:off x="10926618" y="3869898"/>
            <a:ext cx="198582" cy="31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D051056-B08C-04B8-5A4E-BB5E4EC386E6}"/>
              </a:ext>
            </a:extLst>
          </p:cNvPr>
          <p:cNvSpPr txBox="1"/>
          <p:nvPr/>
        </p:nvSpPr>
        <p:spPr>
          <a:xfrm>
            <a:off x="8183419" y="5002555"/>
            <a:ext cx="274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= Z</a:t>
            </a:r>
            <a:r>
              <a:rPr lang="fr-BE" sz="2400" baseline="-25000" dirty="0">
                <a:solidFill>
                  <a:srgbClr val="FF0000"/>
                </a:solidFill>
              </a:rPr>
              <a:t> c</a:t>
            </a:r>
            <a:r>
              <a:rPr lang="fr-BE" sz="2400" dirty="0">
                <a:solidFill>
                  <a:srgbClr val="FF0000"/>
                </a:solidFill>
              </a:rPr>
              <a:t>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ROS = 50/12,5 = 4:1</a:t>
            </a:r>
          </a:p>
          <a:p>
            <a:r>
              <a:rPr lang="fr-BE" sz="2400" dirty="0">
                <a:solidFill>
                  <a:srgbClr val="FF0000"/>
                </a:solidFill>
              </a:rPr>
              <a:t>Problème !</a:t>
            </a:r>
          </a:p>
          <a:p>
            <a:r>
              <a:rPr lang="fr-BE" sz="2400" dirty="0">
                <a:solidFill>
                  <a:srgbClr val="FF0000"/>
                </a:solidFill>
              </a:rPr>
              <a:t>Erreur à ne pas faire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B065612-8AB4-D161-7074-595F241ED48C}"/>
              </a:ext>
            </a:extLst>
          </p:cNvPr>
          <p:cNvSpPr txBox="1"/>
          <p:nvPr/>
        </p:nvSpPr>
        <p:spPr>
          <a:xfrm>
            <a:off x="9494982" y="3788177"/>
            <a:ext cx="133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4C766C6-FD9E-3ECD-3D0B-4F41049BD585}"/>
              </a:ext>
            </a:extLst>
          </p:cNvPr>
          <p:cNvSpPr txBox="1"/>
          <p:nvPr/>
        </p:nvSpPr>
        <p:spPr>
          <a:xfrm>
            <a:off x="7866120" y="4161381"/>
            <a:ext cx="152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= 12,5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20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Erreur similaire à ne pas faire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4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88310F-C77E-B303-D67E-51AB479C9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55" y="1120597"/>
            <a:ext cx="9000000" cy="2455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4431C0C-98AD-EF42-8A48-DBBCF47762EF}"/>
              </a:ext>
            </a:extLst>
          </p:cNvPr>
          <p:cNvSpPr txBox="1"/>
          <p:nvPr/>
        </p:nvSpPr>
        <p:spPr>
          <a:xfrm>
            <a:off x="1544955" y="4194440"/>
            <a:ext cx="17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3F7EA04-59C4-BC90-A616-8C10CD037339}"/>
              </a:ext>
            </a:extLst>
          </p:cNvPr>
          <p:cNvCxnSpPr>
            <a:cxnSpLocks/>
          </p:cNvCxnSpPr>
          <p:nvPr/>
        </p:nvCxnSpPr>
        <p:spPr>
          <a:xfrm flipV="1">
            <a:off x="2653755" y="3286485"/>
            <a:ext cx="0" cy="907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80EA773-4406-19FF-156D-AF6788F817DC}"/>
              </a:ext>
            </a:extLst>
          </p:cNvPr>
          <p:cNvSpPr txBox="1"/>
          <p:nvPr/>
        </p:nvSpPr>
        <p:spPr>
          <a:xfrm>
            <a:off x="3184409" y="4194440"/>
            <a:ext cx="195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4500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CB25377-3D2D-A32A-D183-94D28D01AEE1}"/>
              </a:ext>
            </a:extLst>
          </p:cNvPr>
          <p:cNvCxnSpPr>
            <a:cxnSpLocks/>
          </p:cNvCxnSpPr>
          <p:nvPr/>
        </p:nvCxnSpPr>
        <p:spPr>
          <a:xfrm flipV="1">
            <a:off x="4293209" y="3286485"/>
            <a:ext cx="0" cy="907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F69D4EC-C334-23C4-AA53-C7956F92DB90}"/>
              </a:ext>
            </a:extLst>
          </p:cNvPr>
          <p:cNvSpPr txBox="1"/>
          <p:nvPr/>
        </p:nvSpPr>
        <p:spPr>
          <a:xfrm>
            <a:off x="5761355" y="4194440"/>
            <a:ext cx="47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</a:t>
            </a:r>
            <a:r>
              <a:rPr lang="fr-BE" sz="2400" baseline="-25000" dirty="0">
                <a:solidFill>
                  <a:srgbClr val="FF0000"/>
                </a:solidFill>
              </a:rPr>
              <a:t> c</a:t>
            </a:r>
            <a:r>
              <a:rPr lang="fr-BE" sz="2400" dirty="0">
                <a:solidFill>
                  <a:srgbClr val="FF0000"/>
                </a:solidFill>
              </a:rPr>
              <a:t>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fr-BE" sz="2400" dirty="0">
                <a:solidFill>
                  <a:srgbClr val="FF0000"/>
                </a:solidFill>
              </a:rPr>
              <a:t> ≠ 4500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ROS = 4500/50 = 90:1</a:t>
            </a:r>
          </a:p>
          <a:p>
            <a:r>
              <a:rPr lang="fr-BE" sz="2400" dirty="0">
                <a:solidFill>
                  <a:srgbClr val="FF0000"/>
                </a:solidFill>
              </a:rPr>
              <a:t>Problème !!!</a:t>
            </a:r>
            <a:endParaRPr lang="fr-BE" sz="2400" baseline="-250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Erreur à ne pas faire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AEE0AEB-9457-F4D9-8037-D5E806E34AD4}"/>
              </a:ext>
            </a:extLst>
          </p:cNvPr>
          <p:cNvCxnSpPr>
            <a:cxnSpLocks/>
          </p:cNvCxnSpPr>
          <p:nvPr/>
        </p:nvCxnSpPr>
        <p:spPr>
          <a:xfrm flipV="1">
            <a:off x="6870155" y="3291958"/>
            <a:ext cx="0" cy="907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F173F93-9C1E-5EDC-B8D0-414A65A18131}"/>
              </a:ext>
            </a:extLst>
          </p:cNvPr>
          <p:cNvSpPr txBox="1"/>
          <p:nvPr/>
        </p:nvSpPr>
        <p:spPr>
          <a:xfrm>
            <a:off x="719999" y="5025437"/>
            <a:ext cx="107999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dirty="0"/>
              <a:t>Pertes du très court feeder = 0,25 dB</a:t>
            </a:r>
          </a:p>
          <a:p>
            <a:r>
              <a:rPr lang="fr-BE" sz="2000" dirty="0"/>
              <a:t>Pertes additionnelles par ROS de 90:1 = 12 dB</a:t>
            </a:r>
          </a:p>
          <a:p>
            <a:r>
              <a:rPr lang="fr-BE" sz="2000" dirty="0"/>
              <a:t>Bilan des pertes = 12,25 dB : c’est diviser la puissance par 16 !</a:t>
            </a:r>
          </a:p>
          <a:p>
            <a:r>
              <a:rPr lang="fr-BE" sz="2000" dirty="0"/>
              <a:t>L’</a:t>
            </a:r>
            <a:r>
              <a:rPr lang="fr-BE" sz="2000" dirty="0" err="1"/>
              <a:t>antenna</a:t>
            </a:r>
            <a:r>
              <a:rPr lang="fr-BE" sz="2000" dirty="0"/>
              <a:t> Tuner parviendra à réaliser l’adaptation d’impédance à 50 </a:t>
            </a:r>
            <a:r>
              <a:rPr lang="el-GR" sz="2000" dirty="0"/>
              <a:t>Ω</a:t>
            </a:r>
            <a:r>
              <a:rPr lang="fr-BE" sz="2000" dirty="0"/>
              <a:t> et le TX sera content,</a:t>
            </a:r>
          </a:p>
          <a:p>
            <a:r>
              <a:rPr lang="fr-BE" sz="2000" dirty="0"/>
              <a:t>mais pas prêt pour le DX avec cette façon de procéder ! </a:t>
            </a:r>
          </a:p>
        </p:txBody>
      </p:sp>
    </p:spTree>
    <p:extLst>
      <p:ext uri="{BB962C8B-B14F-4D97-AF65-F5344CB8AC3E}">
        <p14:creationId xmlns:p14="http://schemas.microsoft.com/office/powerpoint/2010/main" val="38702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Mesures au VNA : transmission, réflexion à l’entrée </a:t>
            </a:r>
            <a:r>
              <a:rPr lang="fr-BE" sz="3200" b="1" u="sng" dirty="0">
                <a:solidFill>
                  <a:srgbClr val="002060"/>
                </a:solidFill>
              </a:rPr>
              <a:t>et</a:t>
            </a:r>
            <a:r>
              <a:rPr lang="fr-BE" sz="3200" dirty="0">
                <a:solidFill>
                  <a:srgbClr val="002060"/>
                </a:solidFill>
              </a:rPr>
              <a:t> à la sortie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5</a:t>
            </a:fld>
            <a:endParaRPr lang="fr-BE"/>
          </a:p>
        </p:txBody>
      </p:sp>
      <p:pic>
        <p:nvPicPr>
          <p:cNvPr id="4" name="Image 3" descr="Une image contenant intérieur, plancher, en bois, bois&#10;&#10;Description générée automatiquement">
            <a:extLst>
              <a:ext uri="{FF2B5EF4-FFF2-40B4-BE49-F238E27FC236}">
                <a16:creationId xmlns:a16="http://schemas.microsoft.com/office/drawing/2014/main" id="{862D2563-2BCE-9E4C-8C86-CD1059097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95635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Transmission directe et inverse ; réflexion à l’entrée et à la sortie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6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C6816E-27F2-8579-458F-4D8D75BE3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8" y="1056369"/>
            <a:ext cx="6720001" cy="50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F6A3A4C-9A0F-50E5-0E93-7A1595CC9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11" y="1056369"/>
            <a:ext cx="672000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Réflexion à l’entrée (S</a:t>
            </a:r>
            <a:r>
              <a:rPr lang="fr-BE" sz="3200" baseline="-25000" dirty="0">
                <a:solidFill>
                  <a:srgbClr val="002060"/>
                </a:solidFill>
              </a:rPr>
              <a:t>11</a:t>
            </a:r>
            <a:r>
              <a:rPr lang="fr-BE" sz="3200" dirty="0">
                <a:solidFill>
                  <a:srgbClr val="002060"/>
                </a:solidFill>
              </a:rPr>
              <a:t>) et réflexion à la sortie (S</a:t>
            </a:r>
            <a:r>
              <a:rPr lang="fr-BE" sz="3200" baseline="-25000" dirty="0">
                <a:solidFill>
                  <a:srgbClr val="002060"/>
                </a:solidFill>
              </a:rPr>
              <a:t>22</a:t>
            </a:r>
            <a:r>
              <a:rPr lang="fr-BE" sz="3200" dirty="0">
                <a:solidFill>
                  <a:srgbClr val="002060"/>
                </a:solidFill>
              </a:rPr>
              <a:t>) Smith Chart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7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FD9277-D01B-D2F2-3BA5-FD04638F6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79" y="886387"/>
            <a:ext cx="768000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3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Solution : utiliser un quart d’onde par sortie → jonction en « T »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8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1B1DC6-D49A-193D-C146-7CCBA073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1" y="1718967"/>
            <a:ext cx="8640000" cy="29193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5DFAD0-E880-96DC-D852-B6C22CF3B670}"/>
              </a:ext>
            </a:extLst>
          </p:cNvPr>
          <p:cNvSpPr txBox="1"/>
          <p:nvPr/>
        </p:nvSpPr>
        <p:spPr>
          <a:xfrm>
            <a:off x="1549559" y="887970"/>
            <a:ext cx="17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7C8C5A0-F6CC-4761-B3F8-10C4D2EB6828}"/>
              </a:ext>
            </a:extLst>
          </p:cNvPr>
          <p:cNvCxnSpPr>
            <a:cxnSpLocks/>
          </p:cNvCxnSpPr>
          <p:nvPr/>
        </p:nvCxnSpPr>
        <p:spPr>
          <a:xfrm>
            <a:off x="2197256" y="1564849"/>
            <a:ext cx="0" cy="929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7E16905-25A9-47DA-FD8B-05B5534EA3B9}"/>
              </a:ext>
            </a:extLst>
          </p:cNvPr>
          <p:cNvSpPr txBox="1"/>
          <p:nvPr/>
        </p:nvSpPr>
        <p:spPr>
          <a:xfrm>
            <a:off x="9488213" y="886073"/>
            <a:ext cx="17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C80A09D-7187-3636-2C87-07C264AD2E9C}"/>
              </a:ext>
            </a:extLst>
          </p:cNvPr>
          <p:cNvCxnSpPr>
            <a:cxnSpLocks/>
          </p:cNvCxnSpPr>
          <p:nvPr/>
        </p:nvCxnSpPr>
        <p:spPr>
          <a:xfrm>
            <a:off x="10135910" y="1562952"/>
            <a:ext cx="0" cy="929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84105DE-8DC5-5A16-5452-2E70268AEA77}"/>
              </a:ext>
            </a:extLst>
          </p:cNvPr>
          <p:cNvSpPr txBox="1"/>
          <p:nvPr/>
        </p:nvSpPr>
        <p:spPr>
          <a:xfrm>
            <a:off x="5451924" y="5779856"/>
            <a:ext cx="17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Z vu = 50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400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70E69ED-611C-947E-0276-C92718688BCF}"/>
              </a:ext>
            </a:extLst>
          </p:cNvPr>
          <p:cNvCxnSpPr>
            <a:cxnSpLocks/>
          </p:cNvCxnSpPr>
          <p:nvPr/>
        </p:nvCxnSpPr>
        <p:spPr>
          <a:xfrm flipV="1">
            <a:off x="6132858" y="4727625"/>
            <a:ext cx="0" cy="111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00" y="211613"/>
            <a:ext cx="1080000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BE" sz="3200" dirty="0">
                <a:solidFill>
                  <a:srgbClr val="002060"/>
                </a:solidFill>
              </a:rPr>
              <a:t>Bonne solution pour Splitter de 1 vers 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9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6F5889-34F9-2C75-71D5-43B59A35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844261"/>
            <a:ext cx="8538462" cy="540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38FEA-9A55-5A90-EA22-9E47FAF69AD3}"/>
              </a:ext>
            </a:extLst>
          </p:cNvPr>
          <p:cNvSpPr>
            <a:spLocks noChangeAspect="1"/>
          </p:cNvSpPr>
          <p:nvPr/>
        </p:nvSpPr>
        <p:spPr>
          <a:xfrm>
            <a:off x="720000" y="6393600"/>
            <a:ext cx="1037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/>
              <a:t>Source photo</a:t>
            </a:r>
            <a:r>
              <a:rPr lang="fr-BE" dirty="0"/>
              <a:t> : www.wimo.com/en/accessories/antenna-accessories/power-splitter.</a:t>
            </a:r>
          </a:p>
        </p:txBody>
      </p:sp>
    </p:spTree>
    <p:extLst>
      <p:ext uri="{BB962C8B-B14F-4D97-AF65-F5344CB8AC3E}">
        <p14:creationId xmlns:p14="http://schemas.microsoft.com/office/powerpoint/2010/main" val="41505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6171</TotalTime>
  <Words>391</Words>
  <Application>Microsoft Office PowerPoint</Application>
  <PresentationFormat>Grand écran</PresentationFormat>
  <Paragraphs>76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JFMA</dc:creator>
  <cp:lastModifiedBy>JEAN-FRANCOIS FLAMEE</cp:lastModifiedBy>
  <cp:revision>736</cp:revision>
  <dcterms:created xsi:type="dcterms:W3CDTF">2016-04-28T14:17:02Z</dcterms:created>
  <dcterms:modified xsi:type="dcterms:W3CDTF">2023-02-15T20:58:04Z</dcterms:modified>
</cp:coreProperties>
</file>