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48" r:id="rId3"/>
    <p:sldId id="339" r:id="rId4"/>
    <p:sldId id="350" r:id="rId5"/>
    <p:sldId id="418" r:id="rId6"/>
    <p:sldId id="260" r:id="rId7"/>
    <p:sldId id="307" r:id="rId8"/>
    <p:sldId id="308" r:id="rId9"/>
    <p:sldId id="394" r:id="rId10"/>
    <p:sldId id="395" r:id="rId11"/>
    <p:sldId id="420" r:id="rId12"/>
    <p:sldId id="421" r:id="rId13"/>
    <p:sldId id="422" r:id="rId14"/>
    <p:sldId id="419" r:id="rId15"/>
    <p:sldId id="396" r:id="rId16"/>
    <p:sldId id="397" r:id="rId17"/>
    <p:sldId id="412" r:id="rId18"/>
    <p:sldId id="413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C4CC2-1DE2-4B49-9363-3A70F30D638B}" type="datetimeFigureOut">
              <a:rPr lang="fr-BE" smtClean="0"/>
              <a:t>12-03-23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1DEED-DBAC-4ECD-9618-107A8FC981D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6106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DEED-DBAC-4ECD-9618-107A8FC981DB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2821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DEED-DBAC-4ECD-9618-107A8FC981DB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64737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DEED-DBAC-4ECD-9618-107A8FC981DB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2681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DEED-DBAC-4ECD-9618-107A8FC981DB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9648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DEED-DBAC-4ECD-9618-107A8FC981DB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7402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DEED-DBAC-4ECD-9618-107A8FC981DB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6517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DEED-DBAC-4ECD-9618-107A8FC981DB}" type="slidenum">
              <a:rPr lang="fr-BE" smtClean="0"/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0758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0AD6-3498-420E-8351-0A4BAEE98496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280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3618-4FE2-4338-AE17-CA1FC344674A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446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0C8C-9605-4BE0-9211-D93366AD021D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5225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2AD8-A45E-47AA-A116-8A4C23B2CB08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8077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7FFB-2251-4718-BB74-666A30F6A0FB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6690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2A09-428C-47EB-A8CE-89F30DA4B4BC}" type="datetime1">
              <a:rPr lang="fr-BE" smtClean="0"/>
              <a:t>12-03-23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11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DC8A-DA2E-4E73-85DC-2E0521EF72C0}" type="datetime1">
              <a:rPr lang="fr-BE" smtClean="0"/>
              <a:t>12-03-23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812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EDF8-EC3D-42E1-9D0F-A67CC97BB35E}" type="datetime1">
              <a:rPr lang="fr-BE" smtClean="0"/>
              <a:t>12-03-23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1753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BCD7-4F91-4632-B6E7-8A0A11B6BCAA}" type="datetime1">
              <a:rPr lang="fr-BE" smtClean="0"/>
              <a:t>12-03-23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4734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271-61CA-4356-BF71-0C70E756A7A9}" type="datetime1">
              <a:rPr lang="fr-BE" smtClean="0"/>
              <a:t>12-03-23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609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7FC4-7CA6-4EE3-BB8D-761D5F8F4A4A}" type="datetime1">
              <a:rPr lang="fr-BE" smtClean="0"/>
              <a:t>12-03-23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535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DD3CD-F733-4A9D-97D3-4E26F97B4C07}" type="datetime1">
              <a:rPr lang="fr-BE" smtClean="0"/>
              <a:t>12-03-23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9AAD6-227C-42B4-8569-17DC9645FED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147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10" Type="http://schemas.openxmlformats.org/officeDocument/2006/relationships/image" Target="../media/image14.jpg"/><Relationship Id="rId4" Type="http://schemas.openxmlformats.org/officeDocument/2006/relationships/image" Target="../media/image8.jpg"/><Relationship Id="rId9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3110545"/>
            <a:ext cx="10800000" cy="304698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Cours Radioamateurs 2023 – Préparation à l’examen IBPT</a:t>
            </a:r>
          </a:p>
          <a:p>
            <a:r>
              <a:rPr lang="fr-BE" sz="3200" dirty="0">
                <a:solidFill>
                  <a:srgbClr val="002060"/>
                </a:solidFill>
              </a:rPr>
              <a:t>Licence de base : classe C ou ON3</a:t>
            </a:r>
          </a:p>
          <a:p>
            <a:r>
              <a:rPr lang="fr-BE" sz="3200" b="1" u="sng" dirty="0">
                <a:solidFill>
                  <a:srgbClr val="002060"/>
                </a:solidFill>
              </a:rPr>
              <a:t>Chapitre 20 : Circuits électriques</a:t>
            </a:r>
          </a:p>
          <a:p>
            <a:r>
              <a:rPr lang="fr-BE" sz="3200" b="1" u="sng" dirty="0">
                <a:solidFill>
                  <a:srgbClr val="002060"/>
                </a:solidFill>
              </a:rPr>
              <a:t>Chapitre 21 : Polarité</a:t>
            </a:r>
            <a:endParaRPr lang="fr-BE" sz="3200" dirty="0">
              <a:solidFill>
                <a:srgbClr val="002060"/>
              </a:solidFill>
            </a:endParaRPr>
          </a:p>
          <a:p>
            <a:r>
              <a:rPr lang="fr-BE" sz="3200" dirty="0">
                <a:solidFill>
                  <a:srgbClr val="002060"/>
                </a:solidFill>
              </a:rPr>
              <a:t>UBA LIEGE : ON5VL  site Internet https://on5vl.org</a:t>
            </a:r>
          </a:p>
          <a:p>
            <a:endParaRPr lang="fr-BE" sz="3200" dirty="0">
              <a:solidFill>
                <a:srgbClr val="00206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1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805712F-1C1E-E0AD-EDC6-3BC9A83A1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95250"/>
            <a:ext cx="10800000" cy="254824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476" y="3600000"/>
            <a:ext cx="1409524" cy="242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92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211613"/>
            <a:ext cx="10800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Circuit électrique fermé, ouvert, sens du courant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10</a:t>
            </a:fld>
            <a:endParaRPr lang="fr-BE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736319"/>
            <a:ext cx="4410897" cy="2880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08" y="1736319"/>
            <a:ext cx="4362492" cy="2880000"/>
          </a:xfrm>
          <a:prstGeom prst="rect">
            <a:avLst/>
          </a:prstGeom>
        </p:spPr>
      </p:pic>
      <p:sp>
        <p:nvSpPr>
          <p:cNvPr id="9" name="Rectangle 8"/>
          <p:cNvSpPr>
            <a:spLocks noChangeAspect="1"/>
          </p:cNvSpPr>
          <p:nvPr/>
        </p:nvSpPr>
        <p:spPr>
          <a:xfrm>
            <a:off x="1719448" y="955336"/>
            <a:ext cx="241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000" dirty="0"/>
              <a:t>Circuit fermé,</a:t>
            </a:r>
          </a:p>
          <a:p>
            <a:r>
              <a:rPr lang="fr-BE" sz="2000" dirty="0"/>
              <a:t>le courant passe</a:t>
            </a:r>
          </a:p>
        </p:txBody>
      </p:sp>
      <p:sp>
        <p:nvSpPr>
          <p:cNvPr id="10" name="Rectangle 9"/>
          <p:cNvSpPr>
            <a:spLocks noChangeAspect="1"/>
          </p:cNvSpPr>
          <p:nvPr/>
        </p:nvSpPr>
        <p:spPr>
          <a:xfrm>
            <a:off x="7812306" y="961208"/>
            <a:ext cx="2720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000" dirty="0"/>
              <a:t>Circuit ouvert,</a:t>
            </a:r>
          </a:p>
          <a:p>
            <a:r>
              <a:rPr lang="fr-BE" sz="2000" dirty="0"/>
              <a:t>le courant ne passe pas</a:t>
            </a:r>
          </a:p>
        </p:txBody>
      </p:sp>
      <p:sp>
        <p:nvSpPr>
          <p:cNvPr id="4" name="Rectangle 3"/>
          <p:cNvSpPr/>
          <p:nvPr/>
        </p:nvSpPr>
        <p:spPr>
          <a:xfrm>
            <a:off x="720000" y="4683544"/>
            <a:ext cx="10800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u="sng" dirty="0"/>
              <a:t>Sens conventionnel</a:t>
            </a:r>
            <a:r>
              <a:rPr lang="fr-BE" sz="3200" dirty="0"/>
              <a:t> du courant à travers la charge :</a:t>
            </a:r>
          </a:p>
          <a:p>
            <a:r>
              <a:rPr lang="fr-BE" sz="3200" dirty="0"/>
              <a:t>du plus (+) vers le moins (-).</a:t>
            </a:r>
          </a:p>
          <a:p>
            <a:r>
              <a:rPr lang="fr-BE" sz="3200" dirty="0"/>
              <a:t>Ici la résistance dans ce circuit a pour but de limiter le courant dans la lampe à une valeur déterminée : loi d’Ohm.</a:t>
            </a:r>
          </a:p>
        </p:txBody>
      </p:sp>
    </p:spTree>
    <p:extLst>
      <p:ext uri="{BB962C8B-B14F-4D97-AF65-F5344CB8AC3E}">
        <p14:creationId xmlns:p14="http://schemas.microsoft.com/office/powerpoint/2010/main" val="290900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211613"/>
            <a:ext cx="10800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Conventions de tracé de schéma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11</a:t>
            </a:fld>
            <a:endParaRPr lang="fr-BE"/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1719448" y="955336"/>
            <a:ext cx="241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000" dirty="0"/>
              <a:t>Croisement de fils</a:t>
            </a:r>
          </a:p>
          <a:p>
            <a:r>
              <a:rPr lang="fr-BE" sz="2000" dirty="0"/>
              <a:t>sans connexion</a:t>
            </a:r>
          </a:p>
        </p:txBody>
      </p:sp>
      <p:sp>
        <p:nvSpPr>
          <p:cNvPr id="10" name="Rectangle 9"/>
          <p:cNvSpPr>
            <a:spLocks noChangeAspect="1"/>
          </p:cNvSpPr>
          <p:nvPr/>
        </p:nvSpPr>
        <p:spPr>
          <a:xfrm>
            <a:off x="7812306" y="961208"/>
            <a:ext cx="2720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000" dirty="0"/>
              <a:t>Croisement de fils</a:t>
            </a:r>
          </a:p>
          <a:p>
            <a:r>
              <a:rPr lang="fr-BE" sz="2000" dirty="0"/>
              <a:t>avec connexion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0E64AEDD-73DE-3A05-AD8F-863F568C5DB9}"/>
              </a:ext>
            </a:extLst>
          </p:cNvPr>
          <p:cNvCxnSpPr/>
          <p:nvPr/>
        </p:nvCxnSpPr>
        <p:spPr>
          <a:xfrm>
            <a:off x="2611315" y="1934308"/>
            <a:ext cx="0" cy="21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4783FE62-C0D9-A442-C618-0D1521079A9E}"/>
              </a:ext>
            </a:extLst>
          </p:cNvPr>
          <p:cNvCxnSpPr>
            <a:cxnSpLocks/>
          </p:cNvCxnSpPr>
          <p:nvPr/>
        </p:nvCxnSpPr>
        <p:spPr>
          <a:xfrm>
            <a:off x="1531315" y="2899508"/>
            <a:ext cx="21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79AA471C-D62D-A517-6334-4A4734D4FE7A}"/>
              </a:ext>
            </a:extLst>
          </p:cNvPr>
          <p:cNvCxnSpPr/>
          <p:nvPr/>
        </p:nvCxnSpPr>
        <p:spPr>
          <a:xfrm>
            <a:off x="8859715" y="1934308"/>
            <a:ext cx="0" cy="21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133B435-70DF-2363-C86B-5FFF4D1A7412}"/>
              </a:ext>
            </a:extLst>
          </p:cNvPr>
          <p:cNvCxnSpPr>
            <a:cxnSpLocks/>
          </p:cNvCxnSpPr>
          <p:nvPr/>
        </p:nvCxnSpPr>
        <p:spPr>
          <a:xfrm>
            <a:off x="7779715" y="2899508"/>
            <a:ext cx="21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48AB02C1-5601-E2CF-247F-173D7F3EED22}"/>
              </a:ext>
            </a:extLst>
          </p:cNvPr>
          <p:cNvSpPr/>
          <p:nvPr/>
        </p:nvSpPr>
        <p:spPr>
          <a:xfrm>
            <a:off x="8756073" y="2798618"/>
            <a:ext cx="175490" cy="1939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193DB4-91DC-78BA-CBF6-45601C7BA0F1}"/>
              </a:ext>
            </a:extLst>
          </p:cNvPr>
          <p:cNvSpPr>
            <a:spLocks noChangeAspect="1"/>
          </p:cNvSpPr>
          <p:nvPr/>
        </p:nvSpPr>
        <p:spPr>
          <a:xfrm>
            <a:off x="4602669" y="3740365"/>
            <a:ext cx="2720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000" dirty="0"/>
              <a:t>Dérivation sur un fil</a:t>
            </a:r>
          </a:p>
          <a:p>
            <a:r>
              <a:rPr lang="fr-BE" sz="2000" dirty="0"/>
              <a:t>avec connexion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2D913373-D01B-235E-DC38-523E6CD8613C}"/>
              </a:ext>
            </a:extLst>
          </p:cNvPr>
          <p:cNvCxnSpPr/>
          <p:nvPr/>
        </p:nvCxnSpPr>
        <p:spPr>
          <a:xfrm>
            <a:off x="5637132" y="4448251"/>
            <a:ext cx="0" cy="21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90C5118-226A-0995-8863-27C8C581AED9}"/>
              </a:ext>
            </a:extLst>
          </p:cNvPr>
          <p:cNvCxnSpPr>
            <a:cxnSpLocks/>
          </p:cNvCxnSpPr>
          <p:nvPr/>
        </p:nvCxnSpPr>
        <p:spPr>
          <a:xfrm>
            <a:off x="5652306" y="5532159"/>
            <a:ext cx="128420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AB6AA2DF-F6C4-DF01-CC7F-BD7031E4B766}"/>
              </a:ext>
            </a:extLst>
          </p:cNvPr>
          <p:cNvSpPr/>
          <p:nvPr/>
        </p:nvSpPr>
        <p:spPr>
          <a:xfrm>
            <a:off x="5549387" y="5432464"/>
            <a:ext cx="175490" cy="1939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9007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 animBg="1"/>
      <p:bldP spid="16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211613"/>
            <a:ext cx="10800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Symboles de sources de tension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12</a:t>
            </a:fld>
            <a:endParaRPr lang="fr-BE"/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7920000" y="1038643"/>
            <a:ext cx="360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Both"/>
            </a:pPr>
            <a:r>
              <a:rPr lang="fr-BE" sz="2000" dirty="0"/>
              <a:t>Pile ou accumulateur, une cellule ;</a:t>
            </a:r>
          </a:p>
          <a:p>
            <a:pPr marL="457200" indent="-457200">
              <a:buAutoNum type="alphaLcParenBoth"/>
            </a:pPr>
            <a:r>
              <a:rPr lang="fr-BE" sz="2000" dirty="0"/>
              <a:t>Pile, accu. Assemblage de plusieurs cellules ;</a:t>
            </a:r>
          </a:p>
          <a:p>
            <a:pPr marL="457200" indent="-457200">
              <a:buAutoNum type="alphaLcParenBoth"/>
            </a:pPr>
            <a:r>
              <a:rPr lang="fr-BE" sz="2000" dirty="0"/>
              <a:t>Idem (b) ;</a:t>
            </a:r>
          </a:p>
          <a:p>
            <a:pPr marL="457200" indent="-457200">
              <a:buAutoNum type="alphaLcParenBoth"/>
            </a:pPr>
            <a:r>
              <a:rPr lang="fr-BE" sz="2000" dirty="0"/>
              <a:t>Génératrice (courant continu) ;</a:t>
            </a:r>
          </a:p>
          <a:p>
            <a:pPr marL="457200" indent="-457200">
              <a:buAutoNum type="alphaLcParenBoth"/>
            </a:pPr>
            <a:r>
              <a:rPr lang="fr-BE" sz="2000" dirty="0"/>
              <a:t>Générateur de tension à courant continu ;</a:t>
            </a:r>
          </a:p>
          <a:p>
            <a:pPr marL="457200" indent="-457200">
              <a:buAutoNum type="alphaLcParenBoth"/>
            </a:pPr>
            <a:r>
              <a:rPr lang="fr-BE" sz="2000" dirty="0"/>
              <a:t>Alternateur, générateur de tension à courant alternatif ;</a:t>
            </a:r>
          </a:p>
          <a:p>
            <a:pPr marL="457200" indent="-457200">
              <a:buAutoNum type="alphaLcParenBoth"/>
            </a:pPr>
            <a:r>
              <a:rPr lang="fr-BE" sz="2000" dirty="0"/>
              <a:t>Transformateur.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180AACA-A620-2346-78B7-29D6F12DE0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746529"/>
            <a:ext cx="7200000" cy="204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17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211613"/>
            <a:ext cx="10800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Exemple de schéma électrique industriel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13</a:t>
            </a:fld>
            <a:endParaRPr lang="fr-BE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E726D77-3993-89AB-2CBA-E52F5EB530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262" y="860425"/>
            <a:ext cx="7991475" cy="54959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2717738-9D41-883E-55D1-AA6DC4FB2B26}"/>
              </a:ext>
            </a:extLst>
          </p:cNvPr>
          <p:cNvSpPr>
            <a:spLocks noChangeAspect="1"/>
          </p:cNvSpPr>
          <p:nvPr/>
        </p:nvSpPr>
        <p:spPr>
          <a:xfrm>
            <a:off x="720000" y="6393600"/>
            <a:ext cx="10372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u="sng" dirty="0"/>
              <a:t>Source graphisme</a:t>
            </a:r>
            <a:r>
              <a:rPr lang="fr-BE" dirty="0"/>
              <a:t> : mytopschool.net ; démarrage d’un moteur asynchrone avec deux sens de marche.</a:t>
            </a:r>
          </a:p>
        </p:txBody>
      </p:sp>
    </p:spTree>
    <p:extLst>
      <p:ext uri="{BB962C8B-B14F-4D97-AF65-F5344CB8AC3E}">
        <p14:creationId xmlns:p14="http://schemas.microsoft.com/office/powerpoint/2010/main" val="606435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801686"/>
            <a:ext cx="10800000" cy="501675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3200" b="1" dirty="0">
                <a:solidFill>
                  <a:srgbClr val="002060"/>
                </a:solidFill>
              </a:rPr>
              <a:t>2 : </a:t>
            </a:r>
            <a:r>
              <a:rPr lang="fr-BE" sz="3200" b="1" u="sng" dirty="0">
                <a:solidFill>
                  <a:srgbClr val="002060"/>
                </a:solidFill>
              </a:rPr>
              <a:t>Polarité</a:t>
            </a: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5011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211613"/>
            <a:ext cx="10800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Polarité, composant polarisé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15</a:t>
            </a:fld>
            <a:endParaRPr lang="fr-BE"/>
          </a:p>
        </p:txBody>
      </p:sp>
      <p:sp>
        <p:nvSpPr>
          <p:cNvPr id="4" name="Rectangle 3"/>
          <p:cNvSpPr/>
          <p:nvPr/>
        </p:nvSpPr>
        <p:spPr>
          <a:xfrm>
            <a:off x="720000" y="921600"/>
            <a:ext cx="10800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Une lampe peut se raccorder indistinctement dans un sens ou dans l’autre à une batterie → Lampe = composant </a:t>
            </a:r>
            <a:r>
              <a:rPr lang="fr-BE" sz="3200" u="sng" dirty="0"/>
              <a:t>non polarisé</a:t>
            </a:r>
            <a:r>
              <a:rPr lang="fr-BE" sz="3200" dirty="0"/>
              <a:t>.</a:t>
            </a:r>
          </a:p>
          <a:p>
            <a:r>
              <a:rPr lang="fr-BE" sz="3200" dirty="0"/>
              <a:t>Une LED (diode électroluminescente) ne fonctionne que dans un seul sens de raccordement → LED = composant </a:t>
            </a:r>
            <a:r>
              <a:rPr lang="fr-BE" sz="3200" u="sng" dirty="0"/>
              <a:t>polarisé</a:t>
            </a:r>
            <a:r>
              <a:rPr lang="fr-BE" sz="3200" dirty="0"/>
              <a:t>.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99" y="3112680"/>
            <a:ext cx="4809768" cy="216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145" y="3112680"/>
            <a:ext cx="4444855" cy="2160000"/>
          </a:xfrm>
          <a:prstGeom prst="rect">
            <a:avLst/>
          </a:prstGeom>
        </p:spPr>
      </p:pic>
      <p:sp>
        <p:nvSpPr>
          <p:cNvPr id="11" name="Rectangle 10"/>
          <p:cNvSpPr>
            <a:spLocks noChangeAspect="1"/>
          </p:cNvSpPr>
          <p:nvPr/>
        </p:nvSpPr>
        <p:spPr>
          <a:xfrm>
            <a:off x="1918020" y="5397487"/>
            <a:ext cx="2413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La LED brille</a:t>
            </a:r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7825650" y="5397487"/>
            <a:ext cx="3528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La LED reste éteinte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045" y="3073373"/>
            <a:ext cx="1562100" cy="250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30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211613"/>
            <a:ext cx="10800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Polarité d’une batterie, polarité d’un </a:t>
            </a:r>
            <a:r>
              <a:rPr lang="fr-BE" sz="3200" i="1" dirty="0">
                <a:solidFill>
                  <a:srgbClr val="002060"/>
                </a:solidFill>
              </a:rPr>
              <a:t>transceiver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16</a:t>
            </a:fld>
            <a:endParaRPr lang="fr-BE"/>
          </a:p>
        </p:txBody>
      </p:sp>
      <p:sp>
        <p:nvSpPr>
          <p:cNvPr id="4" name="Rectangle 3"/>
          <p:cNvSpPr/>
          <p:nvPr/>
        </p:nvSpPr>
        <p:spPr>
          <a:xfrm>
            <a:off x="720000" y="921600"/>
            <a:ext cx="1080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Un émetteur-récepteur (</a:t>
            </a:r>
            <a:r>
              <a:rPr lang="fr-BE" sz="3200" i="1" dirty="0" err="1"/>
              <a:t>transceiver</a:t>
            </a:r>
            <a:r>
              <a:rPr lang="fr-BE" sz="3200" dirty="0"/>
              <a:t>) radioamateur est constitué de centaines de composants polarisés.</a:t>
            </a:r>
          </a:p>
          <a:p>
            <a:r>
              <a:rPr lang="fr-BE" sz="3200" dirty="0"/>
              <a:t>→ Il est primordial de respecter la polarité de raccordement !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2616472"/>
            <a:ext cx="6132203" cy="2160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348" y="3476350"/>
            <a:ext cx="2919452" cy="2880000"/>
          </a:xfrm>
          <a:prstGeom prst="rect">
            <a:avLst/>
          </a:prstGeom>
        </p:spPr>
      </p:pic>
      <p:sp>
        <p:nvSpPr>
          <p:cNvPr id="9" name="Forme libre 8"/>
          <p:cNvSpPr/>
          <p:nvPr/>
        </p:nvSpPr>
        <p:spPr>
          <a:xfrm>
            <a:off x="6781800" y="3416169"/>
            <a:ext cx="1981200" cy="1012956"/>
          </a:xfrm>
          <a:custGeom>
            <a:avLst/>
            <a:gdLst>
              <a:gd name="connsiteX0" fmla="*/ 0 w 1876425"/>
              <a:gd name="connsiteY0" fmla="*/ 1022481 h 1027598"/>
              <a:gd name="connsiteX1" fmla="*/ 295275 w 1876425"/>
              <a:gd name="connsiteY1" fmla="*/ 1012956 h 1027598"/>
              <a:gd name="connsiteX2" fmla="*/ 666750 w 1876425"/>
              <a:gd name="connsiteY2" fmla="*/ 898656 h 1027598"/>
              <a:gd name="connsiteX3" fmla="*/ 838200 w 1876425"/>
              <a:gd name="connsiteY3" fmla="*/ 517656 h 1027598"/>
              <a:gd name="connsiteX4" fmla="*/ 885825 w 1876425"/>
              <a:gd name="connsiteY4" fmla="*/ 260481 h 1027598"/>
              <a:gd name="connsiteX5" fmla="*/ 1104900 w 1876425"/>
              <a:gd name="connsiteY5" fmla="*/ 79506 h 1027598"/>
              <a:gd name="connsiteX6" fmla="*/ 1352550 w 1876425"/>
              <a:gd name="connsiteY6" fmla="*/ 12831 h 1027598"/>
              <a:gd name="connsiteX7" fmla="*/ 1704975 w 1876425"/>
              <a:gd name="connsiteY7" fmla="*/ 12831 h 1027598"/>
              <a:gd name="connsiteX8" fmla="*/ 1876425 w 1876425"/>
              <a:gd name="connsiteY8" fmla="*/ 146181 h 1027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6425" h="1027598">
                <a:moveTo>
                  <a:pt x="0" y="1022481"/>
                </a:moveTo>
                <a:cubicBezTo>
                  <a:pt x="92075" y="1028037"/>
                  <a:pt x="184150" y="1033593"/>
                  <a:pt x="295275" y="1012956"/>
                </a:cubicBezTo>
                <a:cubicBezTo>
                  <a:pt x="406400" y="992319"/>
                  <a:pt x="576263" y="981206"/>
                  <a:pt x="666750" y="898656"/>
                </a:cubicBezTo>
                <a:cubicBezTo>
                  <a:pt x="757238" y="816106"/>
                  <a:pt x="801688" y="624018"/>
                  <a:pt x="838200" y="517656"/>
                </a:cubicBezTo>
                <a:cubicBezTo>
                  <a:pt x="874713" y="411293"/>
                  <a:pt x="841375" y="333506"/>
                  <a:pt x="885825" y="260481"/>
                </a:cubicBezTo>
                <a:cubicBezTo>
                  <a:pt x="930275" y="187456"/>
                  <a:pt x="1027113" y="120781"/>
                  <a:pt x="1104900" y="79506"/>
                </a:cubicBezTo>
                <a:cubicBezTo>
                  <a:pt x="1182687" y="38231"/>
                  <a:pt x="1252538" y="23943"/>
                  <a:pt x="1352550" y="12831"/>
                </a:cubicBezTo>
                <a:cubicBezTo>
                  <a:pt x="1452562" y="1719"/>
                  <a:pt x="1617663" y="-9394"/>
                  <a:pt x="1704975" y="12831"/>
                </a:cubicBezTo>
                <a:cubicBezTo>
                  <a:pt x="1792288" y="35056"/>
                  <a:pt x="1834356" y="90618"/>
                  <a:pt x="1876425" y="146181"/>
                </a:cubicBezTo>
              </a:path>
            </a:pathLst>
          </a:cu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Forme libre 9"/>
          <p:cNvSpPr/>
          <p:nvPr/>
        </p:nvSpPr>
        <p:spPr>
          <a:xfrm>
            <a:off x="6838950" y="3002845"/>
            <a:ext cx="4181475" cy="1169105"/>
          </a:xfrm>
          <a:custGeom>
            <a:avLst/>
            <a:gdLst>
              <a:gd name="connsiteX0" fmla="*/ 0 w 4181475"/>
              <a:gd name="connsiteY0" fmla="*/ 1169105 h 1169105"/>
              <a:gd name="connsiteX1" fmla="*/ 171450 w 4181475"/>
              <a:gd name="connsiteY1" fmla="*/ 1102430 h 1169105"/>
              <a:gd name="connsiteX2" fmla="*/ 381000 w 4181475"/>
              <a:gd name="connsiteY2" fmla="*/ 902405 h 1169105"/>
              <a:gd name="connsiteX3" fmla="*/ 514350 w 4181475"/>
              <a:gd name="connsiteY3" fmla="*/ 540455 h 1169105"/>
              <a:gd name="connsiteX4" fmla="*/ 609600 w 4181475"/>
              <a:gd name="connsiteY4" fmla="*/ 264230 h 1169105"/>
              <a:gd name="connsiteX5" fmla="*/ 819150 w 4181475"/>
              <a:gd name="connsiteY5" fmla="*/ 102305 h 1169105"/>
              <a:gd name="connsiteX6" fmla="*/ 1152525 w 4181475"/>
              <a:gd name="connsiteY6" fmla="*/ 7055 h 1169105"/>
              <a:gd name="connsiteX7" fmla="*/ 1876425 w 4181475"/>
              <a:gd name="connsiteY7" fmla="*/ 7055 h 1169105"/>
              <a:gd name="connsiteX8" fmla="*/ 3248025 w 4181475"/>
              <a:gd name="connsiteY8" fmla="*/ 35630 h 1169105"/>
              <a:gd name="connsiteX9" fmla="*/ 3629025 w 4181475"/>
              <a:gd name="connsiteY9" fmla="*/ 168980 h 1169105"/>
              <a:gd name="connsiteX10" fmla="*/ 3876675 w 4181475"/>
              <a:gd name="connsiteY10" fmla="*/ 340430 h 1169105"/>
              <a:gd name="connsiteX11" fmla="*/ 4181475 w 4181475"/>
              <a:gd name="connsiteY11" fmla="*/ 578555 h 116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81475" h="1169105">
                <a:moveTo>
                  <a:pt x="0" y="1169105"/>
                </a:moveTo>
                <a:cubicBezTo>
                  <a:pt x="53975" y="1157992"/>
                  <a:pt x="107950" y="1146880"/>
                  <a:pt x="171450" y="1102430"/>
                </a:cubicBezTo>
                <a:cubicBezTo>
                  <a:pt x="234950" y="1057980"/>
                  <a:pt x="323850" y="996067"/>
                  <a:pt x="381000" y="902405"/>
                </a:cubicBezTo>
                <a:cubicBezTo>
                  <a:pt x="438150" y="808742"/>
                  <a:pt x="476250" y="646817"/>
                  <a:pt x="514350" y="540455"/>
                </a:cubicBezTo>
                <a:cubicBezTo>
                  <a:pt x="552450" y="434093"/>
                  <a:pt x="558800" y="337255"/>
                  <a:pt x="609600" y="264230"/>
                </a:cubicBezTo>
                <a:cubicBezTo>
                  <a:pt x="660400" y="191205"/>
                  <a:pt x="728662" y="145168"/>
                  <a:pt x="819150" y="102305"/>
                </a:cubicBezTo>
                <a:cubicBezTo>
                  <a:pt x="909638" y="59442"/>
                  <a:pt x="976313" y="22930"/>
                  <a:pt x="1152525" y="7055"/>
                </a:cubicBezTo>
                <a:cubicBezTo>
                  <a:pt x="1328737" y="-8820"/>
                  <a:pt x="1876425" y="7055"/>
                  <a:pt x="1876425" y="7055"/>
                </a:cubicBezTo>
                <a:cubicBezTo>
                  <a:pt x="2225675" y="11817"/>
                  <a:pt x="2955925" y="8643"/>
                  <a:pt x="3248025" y="35630"/>
                </a:cubicBezTo>
                <a:cubicBezTo>
                  <a:pt x="3540125" y="62617"/>
                  <a:pt x="3524250" y="118180"/>
                  <a:pt x="3629025" y="168980"/>
                </a:cubicBezTo>
                <a:cubicBezTo>
                  <a:pt x="3733800" y="219780"/>
                  <a:pt x="3784600" y="272168"/>
                  <a:pt x="3876675" y="340430"/>
                </a:cubicBezTo>
                <a:cubicBezTo>
                  <a:pt x="3968750" y="408692"/>
                  <a:pt x="4075112" y="493623"/>
                  <a:pt x="4181475" y="578555"/>
                </a:cubicBezTo>
              </a:path>
            </a:pathLst>
          </a:cu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7077076" y="4483480"/>
            <a:ext cx="12595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dirty="0"/>
              <a:t>Fil NOIR</a:t>
            </a:r>
          </a:p>
        </p:txBody>
      </p:sp>
      <p:sp>
        <p:nvSpPr>
          <p:cNvPr id="14" name="Rectangle 13"/>
          <p:cNvSpPr>
            <a:spLocks noChangeAspect="1"/>
          </p:cNvSpPr>
          <p:nvPr/>
        </p:nvSpPr>
        <p:spPr>
          <a:xfrm>
            <a:off x="8565522" y="4102360"/>
            <a:ext cx="4926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4000" b="1" dirty="0"/>
              <a:t>-</a:t>
            </a:r>
          </a:p>
        </p:txBody>
      </p:sp>
      <p:sp>
        <p:nvSpPr>
          <p:cNvPr id="15" name="Ellipse 14"/>
          <p:cNvSpPr/>
          <p:nvPr/>
        </p:nvSpPr>
        <p:spPr>
          <a:xfrm>
            <a:off x="8410535" y="4210145"/>
            <a:ext cx="623815" cy="58781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7" name="Connecteur droit avec flèche 16"/>
          <p:cNvCxnSpPr>
            <a:stCxn id="15" idx="3"/>
          </p:cNvCxnSpPr>
          <p:nvPr/>
        </p:nvCxnSpPr>
        <p:spPr>
          <a:xfrm flipH="1">
            <a:off x="7772399" y="4711876"/>
            <a:ext cx="729492" cy="66022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>
            <a:spLocks noChangeAspect="1"/>
          </p:cNvSpPr>
          <p:nvPr/>
        </p:nvSpPr>
        <p:spPr>
          <a:xfrm>
            <a:off x="6636637" y="5368906"/>
            <a:ext cx="1135762" cy="83099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BE" sz="2400" dirty="0"/>
              <a:t>Pole négatif</a:t>
            </a:r>
          </a:p>
        </p:txBody>
      </p:sp>
      <p:sp>
        <p:nvSpPr>
          <p:cNvPr id="19" name="Rectangle 18"/>
          <p:cNvSpPr>
            <a:spLocks noChangeAspect="1"/>
          </p:cNvSpPr>
          <p:nvPr/>
        </p:nvSpPr>
        <p:spPr>
          <a:xfrm>
            <a:off x="8336663" y="2502985"/>
            <a:ext cx="1512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dirty="0">
                <a:solidFill>
                  <a:srgbClr val="FF0000"/>
                </a:solidFill>
              </a:rPr>
              <a:t>Fil ROUGE</a:t>
            </a:r>
          </a:p>
        </p:txBody>
      </p:sp>
      <p:sp>
        <p:nvSpPr>
          <p:cNvPr id="20" name="Ellipse 19"/>
          <p:cNvSpPr/>
          <p:nvPr/>
        </p:nvSpPr>
        <p:spPr>
          <a:xfrm>
            <a:off x="10753798" y="4223881"/>
            <a:ext cx="623815" cy="58781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Rectangle 20"/>
          <p:cNvSpPr/>
          <p:nvPr/>
        </p:nvSpPr>
        <p:spPr>
          <a:xfrm>
            <a:off x="10850379" y="4137155"/>
            <a:ext cx="5034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4000" b="1" dirty="0">
                <a:solidFill>
                  <a:srgbClr val="FF0000"/>
                </a:solidFill>
              </a:rPr>
              <a:t>+</a:t>
            </a:r>
            <a:endParaRPr lang="fr-BE" sz="4000" dirty="0">
              <a:solidFill>
                <a:srgbClr val="FF0000"/>
              </a:solidFill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H="1">
            <a:off x="10072045" y="4683535"/>
            <a:ext cx="729492" cy="6602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 noChangeAspect="1"/>
          </p:cNvSpPr>
          <p:nvPr/>
        </p:nvSpPr>
        <p:spPr>
          <a:xfrm>
            <a:off x="8908161" y="5367551"/>
            <a:ext cx="1135762" cy="830997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BE" sz="2400" dirty="0">
                <a:solidFill>
                  <a:srgbClr val="FF0000"/>
                </a:solidFill>
              </a:rPr>
              <a:t>Pole positif</a:t>
            </a:r>
          </a:p>
        </p:txBody>
      </p:sp>
      <p:sp>
        <p:nvSpPr>
          <p:cNvPr id="24" name="Rectangle 23"/>
          <p:cNvSpPr>
            <a:spLocks noChangeAspect="1"/>
          </p:cNvSpPr>
          <p:nvPr/>
        </p:nvSpPr>
        <p:spPr>
          <a:xfrm>
            <a:off x="720000" y="4845041"/>
            <a:ext cx="5510368" cy="156966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BE" sz="3200" b="1" u="sng" dirty="0">
                <a:solidFill>
                  <a:srgbClr val="FF0000"/>
                </a:solidFill>
              </a:rPr>
              <a:t>Attention</a:t>
            </a:r>
            <a:r>
              <a:rPr lang="fr-BE" sz="3200" dirty="0">
                <a:solidFill>
                  <a:srgbClr val="FF0000"/>
                </a:solidFill>
              </a:rPr>
              <a:t> : si l’on ne respecte pas les polarités, on risque la destruction de l’appareil !</a:t>
            </a:r>
          </a:p>
        </p:txBody>
      </p:sp>
    </p:spTree>
    <p:extLst>
      <p:ext uri="{BB962C8B-B14F-4D97-AF65-F5344CB8AC3E}">
        <p14:creationId xmlns:p14="http://schemas.microsoft.com/office/powerpoint/2010/main" val="86040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/>
      <p:bldP spid="14" grpId="0"/>
      <p:bldP spid="15" grpId="0" animBg="1"/>
      <p:bldP spid="18" grpId="0" animBg="1"/>
      <p:bldP spid="19" grpId="0"/>
      <p:bldP spid="20" grpId="0" animBg="1"/>
      <p:bldP spid="21" grpId="0"/>
      <p:bldP spid="23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924796"/>
            <a:ext cx="10800000" cy="477053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8000" b="1" dirty="0">
                <a:solidFill>
                  <a:srgbClr val="002060"/>
                </a:solidFill>
              </a:rPr>
              <a:t>		FIN</a:t>
            </a:r>
            <a:endParaRPr lang="fr-BE" sz="8000" b="1" u="sng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3200" dirty="0">
                <a:solidFill>
                  <a:srgbClr val="002060"/>
                </a:solidFill>
              </a:rPr>
              <a:t>Merci pour votre attention.</a:t>
            </a:r>
          </a:p>
          <a:p>
            <a:r>
              <a:rPr lang="fr-BE" sz="3200" dirty="0">
                <a:solidFill>
                  <a:srgbClr val="002060"/>
                </a:solidFill>
              </a:rPr>
              <a:t>Bonne chance pour votre ON3.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201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801686"/>
            <a:ext cx="10800000" cy="501675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3200" b="1" dirty="0">
                <a:solidFill>
                  <a:srgbClr val="002060"/>
                </a:solidFill>
              </a:rPr>
              <a:t>Questions - réponses</a:t>
            </a:r>
            <a:endParaRPr lang="fr-BE" sz="3200" b="1" u="sng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966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801686"/>
            <a:ext cx="10800000" cy="501675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3200" b="1" u="sng" dirty="0">
                <a:solidFill>
                  <a:srgbClr val="002060"/>
                </a:solidFill>
              </a:rPr>
              <a:t>Circuits électriques et polarité en 2 chapitres</a:t>
            </a: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3200" dirty="0">
                <a:solidFill>
                  <a:srgbClr val="002060"/>
                </a:solidFill>
              </a:rPr>
              <a:t>Par ON4IJ : Jean-François FLAMÉE</a:t>
            </a: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7256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315232"/>
            <a:ext cx="10800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Circuits électriques et polarité en 2 chapitres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3</a:t>
            </a:fld>
            <a:endParaRPr lang="fr-BE"/>
          </a:p>
        </p:txBody>
      </p:sp>
      <p:sp>
        <p:nvSpPr>
          <p:cNvPr id="3" name="Rectangle 2"/>
          <p:cNvSpPr/>
          <p:nvPr/>
        </p:nvSpPr>
        <p:spPr>
          <a:xfrm>
            <a:off x="720000" y="921600"/>
            <a:ext cx="1080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fr-BE" sz="3200" dirty="0"/>
              <a:t>1 : Circuits électriques ;</a:t>
            </a:r>
          </a:p>
          <a:p>
            <a:pPr marL="457200" indent="-457200">
              <a:buFontTx/>
              <a:buChar char="-"/>
            </a:pPr>
            <a:r>
              <a:rPr lang="fr-BE" sz="3200" dirty="0"/>
              <a:t>2 : Polarité.</a:t>
            </a:r>
          </a:p>
        </p:txBody>
      </p:sp>
    </p:spTree>
    <p:extLst>
      <p:ext uri="{BB962C8B-B14F-4D97-AF65-F5344CB8AC3E}">
        <p14:creationId xmlns:p14="http://schemas.microsoft.com/office/powerpoint/2010/main" val="156729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801686"/>
            <a:ext cx="10800000" cy="501675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r>
              <a:rPr lang="fr-BE" sz="3200" b="1" dirty="0">
                <a:solidFill>
                  <a:srgbClr val="002060"/>
                </a:solidFill>
              </a:rPr>
              <a:t>1 : </a:t>
            </a:r>
            <a:r>
              <a:rPr lang="fr-BE" sz="3200" b="1" u="sng" dirty="0">
                <a:solidFill>
                  <a:srgbClr val="002060"/>
                </a:solidFill>
              </a:rPr>
              <a:t>Circuits électriques</a:t>
            </a: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  <a:p>
            <a:endParaRPr lang="fr-BE" sz="3200" dirty="0">
              <a:solidFill>
                <a:srgbClr val="00206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451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211613"/>
            <a:ext cx="10800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Notion de circuit électrique, exemple pratique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5</a:t>
            </a:fld>
            <a:endParaRPr lang="fr-BE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2036350"/>
            <a:ext cx="2981947" cy="4320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0000" y="959132"/>
            <a:ext cx="48711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Lampe de poche électrique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947" y="2036350"/>
            <a:ext cx="4054332" cy="4320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756280" y="4873907"/>
            <a:ext cx="3763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Pile électrique :</a:t>
            </a:r>
          </a:p>
          <a:p>
            <a:r>
              <a:rPr lang="fr-BE" sz="3200" dirty="0"/>
              <a:t>Source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56280" y="3550468"/>
            <a:ext cx="3763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Ampoule électrique :</a:t>
            </a:r>
          </a:p>
          <a:p>
            <a:r>
              <a:rPr lang="fr-BE" sz="3200" dirty="0"/>
              <a:t>Charge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48025" y="2065782"/>
            <a:ext cx="43719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Interrupteur :</a:t>
            </a:r>
          </a:p>
          <a:p>
            <a:r>
              <a:rPr lang="fr-BE" sz="3200" dirty="0"/>
              <a:t>Ouverture / fermeture du circuit électrique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96175" y="836022"/>
            <a:ext cx="4023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Conducteurs réalisant le circuit électrique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5133975" y="1171575"/>
            <a:ext cx="2362200" cy="2378893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5438775" y="1171575"/>
            <a:ext cx="2057400" cy="2543175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06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211613"/>
            <a:ext cx="10800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Circuit électrique, schéma électrique d’un circuit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6</a:t>
            </a:fld>
            <a:endParaRPr lang="fr-BE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720000" y="900000"/>
            <a:ext cx="10800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BE" sz="3200" dirty="0"/>
              <a:t>Représentation d’un circuit électrique avec des symboles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727" y="2036350"/>
            <a:ext cx="7494545" cy="4320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31304" y="2707949"/>
            <a:ext cx="12829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Pile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9555259" y="3289798"/>
            <a:ext cx="19647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Ampoule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71576" y="1451575"/>
            <a:ext cx="2338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Interrupteur</a:t>
            </a:r>
          </a:p>
        </p:txBody>
      </p:sp>
    </p:spTree>
    <p:extLst>
      <p:ext uri="{BB962C8B-B14F-4D97-AF65-F5344CB8AC3E}">
        <p14:creationId xmlns:p14="http://schemas.microsoft.com/office/powerpoint/2010/main" val="227368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211613"/>
            <a:ext cx="10800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Symboles normalisés des schémas électriques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7</a:t>
            </a:fld>
            <a:endParaRPr lang="fr-BE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1645714" y="1075537"/>
            <a:ext cx="30423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Pile ou batterie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917925"/>
            <a:ext cx="925714" cy="900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2097074"/>
            <a:ext cx="1537297" cy="360000"/>
          </a:xfrm>
          <a:prstGeom prst="rect">
            <a:avLst/>
          </a:prstGeom>
        </p:spPr>
      </p:pic>
      <p:sp>
        <p:nvSpPr>
          <p:cNvPr id="10" name="Rectangle 9"/>
          <p:cNvSpPr>
            <a:spLocks noChangeAspect="1"/>
          </p:cNvSpPr>
          <p:nvPr/>
        </p:nvSpPr>
        <p:spPr>
          <a:xfrm>
            <a:off x="2257297" y="1939461"/>
            <a:ext cx="30423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Fusible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2893836"/>
            <a:ext cx="763903" cy="1080000"/>
          </a:xfrm>
          <a:prstGeom prst="rect">
            <a:avLst/>
          </a:prstGeom>
        </p:spPr>
      </p:pic>
      <p:sp>
        <p:nvSpPr>
          <p:cNvPr id="11" name="Rectangle 10"/>
          <p:cNvSpPr>
            <a:spLocks noChangeAspect="1"/>
          </p:cNvSpPr>
          <p:nvPr/>
        </p:nvSpPr>
        <p:spPr>
          <a:xfrm>
            <a:off x="1645713" y="2960998"/>
            <a:ext cx="30423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Lampe à incandescence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93" y="4322445"/>
            <a:ext cx="405315" cy="1260000"/>
          </a:xfrm>
          <a:prstGeom prst="rect">
            <a:avLst/>
          </a:prstGeom>
        </p:spPr>
      </p:pic>
      <p:sp>
        <p:nvSpPr>
          <p:cNvPr id="12" name="Rectangle 11"/>
          <p:cNvSpPr>
            <a:spLocks noChangeAspect="1"/>
          </p:cNvSpPr>
          <p:nvPr/>
        </p:nvSpPr>
        <p:spPr>
          <a:xfrm>
            <a:off x="1645713" y="4660057"/>
            <a:ext cx="30423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Résistance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93" y="5866673"/>
            <a:ext cx="1534737" cy="720000"/>
          </a:xfrm>
          <a:prstGeom prst="rect">
            <a:avLst/>
          </a:prstGeom>
        </p:spPr>
      </p:pic>
      <p:sp>
        <p:nvSpPr>
          <p:cNvPr id="14" name="Rectangle 13"/>
          <p:cNvSpPr>
            <a:spLocks noChangeAspect="1"/>
          </p:cNvSpPr>
          <p:nvPr/>
        </p:nvSpPr>
        <p:spPr>
          <a:xfrm>
            <a:off x="2479939" y="5644257"/>
            <a:ext cx="30423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Interrupteur (</a:t>
            </a:r>
            <a:r>
              <a:rPr lang="fr-BE" sz="3200" dirty="0" err="1"/>
              <a:t>monopolaire</a:t>
            </a:r>
            <a:r>
              <a:rPr lang="fr-BE" sz="3200" dirty="0"/>
              <a:t>)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926173"/>
            <a:ext cx="702439" cy="1080000"/>
          </a:xfrm>
          <a:prstGeom prst="rect">
            <a:avLst/>
          </a:prstGeom>
        </p:spPr>
      </p:pic>
      <p:sp>
        <p:nvSpPr>
          <p:cNvPr id="16" name="Rectangle 15"/>
          <p:cNvSpPr>
            <a:spLocks noChangeAspect="1"/>
          </p:cNvSpPr>
          <p:nvPr/>
        </p:nvSpPr>
        <p:spPr>
          <a:xfrm>
            <a:off x="7770288" y="1075536"/>
            <a:ext cx="30423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Antenne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277074"/>
            <a:ext cx="836757" cy="720000"/>
          </a:xfrm>
          <a:prstGeom prst="rect">
            <a:avLst/>
          </a:prstGeom>
        </p:spPr>
      </p:pic>
      <p:sp>
        <p:nvSpPr>
          <p:cNvPr id="18" name="Rectangle 17"/>
          <p:cNvSpPr>
            <a:spLocks noChangeAspect="1"/>
          </p:cNvSpPr>
          <p:nvPr/>
        </p:nvSpPr>
        <p:spPr>
          <a:xfrm>
            <a:off x="7770288" y="2412299"/>
            <a:ext cx="30423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Mise à la terre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3422445"/>
            <a:ext cx="1048454" cy="900000"/>
          </a:xfrm>
          <a:prstGeom prst="rect">
            <a:avLst/>
          </a:prstGeom>
        </p:spPr>
      </p:pic>
      <p:sp>
        <p:nvSpPr>
          <p:cNvPr id="20" name="Rectangle 19"/>
          <p:cNvSpPr>
            <a:spLocks noChangeAspect="1"/>
          </p:cNvSpPr>
          <p:nvPr/>
        </p:nvSpPr>
        <p:spPr>
          <a:xfrm>
            <a:off x="7770287" y="3570889"/>
            <a:ext cx="30423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Microphone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734" y="4658293"/>
            <a:ext cx="756788" cy="1080000"/>
          </a:xfrm>
          <a:prstGeom prst="rect">
            <a:avLst/>
          </a:prstGeom>
        </p:spPr>
      </p:pic>
      <p:sp>
        <p:nvSpPr>
          <p:cNvPr id="22" name="Rectangle 21"/>
          <p:cNvSpPr>
            <a:spLocks noChangeAspect="1"/>
          </p:cNvSpPr>
          <p:nvPr/>
        </p:nvSpPr>
        <p:spPr>
          <a:xfrm>
            <a:off x="7811204" y="4904593"/>
            <a:ext cx="30423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Haut-parleur</a:t>
            </a:r>
          </a:p>
        </p:txBody>
      </p:sp>
    </p:spTree>
    <p:extLst>
      <p:ext uri="{BB962C8B-B14F-4D97-AF65-F5344CB8AC3E}">
        <p14:creationId xmlns:p14="http://schemas.microsoft.com/office/powerpoint/2010/main" val="74727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4" grpId="0"/>
      <p:bldP spid="16" grpId="0"/>
      <p:bldP spid="18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211613"/>
            <a:ext cx="10800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>
                <a:solidFill>
                  <a:srgbClr val="002060"/>
                </a:solidFill>
              </a:rPr>
              <a:t>Circuit </a:t>
            </a:r>
            <a:r>
              <a:rPr lang="fr-BE" sz="3200" dirty="0">
                <a:solidFill>
                  <a:srgbClr val="002060"/>
                </a:solidFill>
              </a:rPr>
              <a:t>ouvert – circuit fermé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8</a:t>
            </a:fld>
            <a:endParaRPr lang="fr-BE" dirty="0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720000" y="900000"/>
            <a:ext cx="4433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Circuit ouvert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712500"/>
            <a:ext cx="4996363" cy="2880000"/>
          </a:xfrm>
          <a:prstGeom prst="rect">
            <a:avLst/>
          </a:prstGeom>
        </p:spPr>
      </p:pic>
      <p:sp>
        <p:nvSpPr>
          <p:cNvPr id="2" name="Ellipse 1"/>
          <p:cNvSpPr/>
          <p:nvPr/>
        </p:nvSpPr>
        <p:spPr>
          <a:xfrm>
            <a:off x="2389506" y="1418100"/>
            <a:ext cx="1657350" cy="107745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720000" y="4884900"/>
            <a:ext cx="4433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Le courant ne passe pas</a:t>
            </a:r>
          </a:p>
        </p:txBody>
      </p:sp>
      <p:sp>
        <p:nvSpPr>
          <p:cNvPr id="10" name="Rectangle 9"/>
          <p:cNvSpPr>
            <a:spLocks noChangeAspect="1"/>
          </p:cNvSpPr>
          <p:nvPr/>
        </p:nvSpPr>
        <p:spPr>
          <a:xfrm>
            <a:off x="719999" y="5508612"/>
            <a:ext cx="4433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La lampe est éteinte</a:t>
            </a:r>
          </a:p>
        </p:txBody>
      </p:sp>
      <p:sp>
        <p:nvSpPr>
          <p:cNvPr id="3" name="Ellipse 2"/>
          <p:cNvSpPr/>
          <p:nvPr/>
        </p:nvSpPr>
        <p:spPr>
          <a:xfrm>
            <a:off x="5153024" y="3080793"/>
            <a:ext cx="495301" cy="462507"/>
          </a:xfrm>
          <a:prstGeom prst="ellipse">
            <a:avLst/>
          </a:prstGeom>
          <a:solidFill>
            <a:schemeClr val="accent3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500" y="1712500"/>
            <a:ext cx="5152500" cy="2880000"/>
          </a:xfrm>
          <a:prstGeom prst="rect">
            <a:avLst/>
          </a:prstGeom>
        </p:spPr>
      </p:pic>
      <p:sp>
        <p:nvSpPr>
          <p:cNvPr id="12" name="Ellipse 11"/>
          <p:cNvSpPr/>
          <p:nvPr/>
        </p:nvSpPr>
        <p:spPr>
          <a:xfrm>
            <a:off x="8115075" y="1418100"/>
            <a:ext cx="1657350" cy="1077450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6822531" y="900000"/>
            <a:ext cx="4433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Circuit fermé</a:t>
            </a:r>
          </a:p>
        </p:txBody>
      </p:sp>
      <p:sp>
        <p:nvSpPr>
          <p:cNvPr id="14" name="Rectangle 13"/>
          <p:cNvSpPr>
            <a:spLocks noChangeAspect="1"/>
          </p:cNvSpPr>
          <p:nvPr/>
        </p:nvSpPr>
        <p:spPr>
          <a:xfrm>
            <a:off x="6822530" y="4884900"/>
            <a:ext cx="4433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Le courant passe</a:t>
            </a: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>
            <a:off x="6822530" y="5508612"/>
            <a:ext cx="4433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La lampe est allumée</a:t>
            </a:r>
          </a:p>
        </p:txBody>
      </p:sp>
      <p:sp>
        <p:nvSpPr>
          <p:cNvPr id="16" name="Ellipse 15"/>
          <p:cNvSpPr/>
          <p:nvPr/>
        </p:nvSpPr>
        <p:spPr>
          <a:xfrm>
            <a:off x="10941229" y="3017371"/>
            <a:ext cx="498296" cy="525929"/>
          </a:xfrm>
          <a:prstGeom prst="ellipse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11353800" y="2657475"/>
            <a:ext cx="166200" cy="257175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1506200" y="2914650"/>
            <a:ext cx="304800" cy="152401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1591925" y="3286126"/>
            <a:ext cx="390525" cy="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11582400" y="3505202"/>
            <a:ext cx="228600" cy="152398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11353800" y="3646021"/>
            <a:ext cx="187050" cy="307705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0868025" y="3671286"/>
            <a:ext cx="194775" cy="268026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10596679" y="3503147"/>
            <a:ext cx="277875" cy="142874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10363746" y="3286126"/>
            <a:ext cx="428175" cy="75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 flipV="1">
            <a:off x="10602964" y="2842852"/>
            <a:ext cx="257663" cy="237941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H="1" flipV="1">
            <a:off x="10874554" y="2657475"/>
            <a:ext cx="153678" cy="257175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 rot="16200000">
            <a:off x="9420955" y="2793527"/>
            <a:ext cx="2270568" cy="940396"/>
          </a:xfrm>
          <a:prstGeom prst="arc">
            <a:avLst>
              <a:gd name="adj1" fmla="val 10842404"/>
              <a:gd name="adj2" fmla="val 27980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3" name="Rectangle 42"/>
          <p:cNvSpPr>
            <a:spLocks noChangeAspect="1"/>
          </p:cNvSpPr>
          <p:nvPr/>
        </p:nvSpPr>
        <p:spPr>
          <a:xfrm>
            <a:off x="8278733" y="2843616"/>
            <a:ext cx="18681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>
                <a:solidFill>
                  <a:srgbClr val="FF0000"/>
                </a:solidFill>
              </a:rPr>
              <a:t>Tension U</a:t>
            </a:r>
          </a:p>
          <a:p>
            <a:r>
              <a:rPr lang="fr-BE" sz="3200" dirty="0">
                <a:solidFill>
                  <a:srgbClr val="FF0000"/>
                </a:solidFill>
              </a:rPr>
              <a:t>en Volts</a:t>
            </a:r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9841627" y="1788828"/>
            <a:ext cx="1301755" cy="478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>
            <a:spLocks noChangeAspect="1"/>
          </p:cNvSpPr>
          <p:nvPr/>
        </p:nvSpPr>
        <p:spPr>
          <a:xfrm>
            <a:off x="9691783" y="758823"/>
            <a:ext cx="22002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>
                <a:solidFill>
                  <a:srgbClr val="FF0000"/>
                </a:solidFill>
              </a:rPr>
              <a:t>Courant I en Ampères</a:t>
            </a:r>
          </a:p>
        </p:txBody>
      </p:sp>
      <p:sp>
        <p:nvSpPr>
          <p:cNvPr id="48" name="Rectangle 47"/>
          <p:cNvSpPr>
            <a:spLocks noChangeAspect="1"/>
          </p:cNvSpPr>
          <p:nvPr/>
        </p:nvSpPr>
        <p:spPr>
          <a:xfrm>
            <a:off x="4471987" y="6136700"/>
            <a:ext cx="40624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>
                <a:solidFill>
                  <a:srgbClr val="FF0000"/>
                </a:solidFill>
              </a:rPr>
              <a:t>Courant continu (DC)</a:t>
            </a:r>
          </a:p>
        </p:txBody>
      </p:sp>
    </p:spTree>
    <p:extLst>
      <p:ext uri="{BB962C8B-B14F-4D97-AF65-F5344CB8AC3E}">
        <p14:creationId xmlns:p14="http://schemas.microsoft.com/office/powerpoint/2010/main" val="410990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9" grpId="0"/>
      <p:bldP spid="10" grpId="0"/>
      <p:bldP spid="3" grpId="0" animBg="1"/>
      <p:bldP spid="12" grpId="0" animBg="1"/>
      <p:bldP spid="13" grpId="0"/>
      <p:bldP spid="14" grpId="0"/>
      <p:bldP spid="15" grpId="0"/>
      <p:bldP spid="16" grpId="0" animBg="1"/>
      <p:bldP spid="41" grpId="0" animBg="1"/>
      <p:bldP spid="43" grpId="0"/>
      <p:bldP spid="46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20000" y="211613"/>
            <a:ext cx="10800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r-BE" sz="3200" dirty="0">
                <a:solidFill>
                  <a:srgbClr val="002060"/>
                </a:solidFill>
              </a:rPr>
              <a:t>Circuit électrique, source, charge et conducteurs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AD6-227C-42B4-8569-17DC9645FED8}" type="slidenum">
              <a:rPr lang="fr-BE" smtClean="0"/>
              <a:t>9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720000" y="921600"/>
            <a:ext cx="10800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/>
              <a:t>Un circuit électrique est principalement constitué d’une source, de conducteurs et d’une charge.  La charge peut être constituée de plusieurs composants.</a:t>
            </a:r>
          </a:p>
          <a:p>
            <a:r>
              <a:rPr lang="fr-BE" sz="3200" dirty="0"/>
              <a:t>Le circuit établit un chemin sans interruption pour qu’un courant puisse y circuler.  Circuit fermé.</a:t>
            </a:r>
          </a:p>
          <a:p>
            <a:r>
              <a:rPr lang="fr-BE" sz="3200" dirty="0"/>
              <a:t>Pour comprendre le circuit, il suffit de suivre le chemin parcouru par le courant.  (Suivre les fils et passer par les bornes des composants).</a:t>
            </a:r>
          </a:p>
          <a:p>
            <a:r>
              <a:rPr lang="fr-BE" sz="3200" dirty="0"/>
              <a:t>Si le circuit est interrompu (par un interrupteur), le courant ne passe plus et la charge n’est plus alimentée.  Circuit ouvert.</a:t>
            </a:r>
          </a:p>
          <a:p>
            <a:r>
              <a:rPr lang="fr-BE" sz="3200" dirty="0"/>
              <a:t>Un circuit électrique est représenté par un schéma avec des symboles normalisés.</a:t>
            </a:r>
          </a:p>
        </p:txBody>
      </p:sp>
    </p:spTree>
    <p:extLst>
      <p:ext uri="{BB962C8B-B14F-4D97-AF65-F5344CB8AC3E}">
        <p14:creationId xmlns:p14="http://schemas.microsoft.com/office/powerpoint/2010/main" val="267675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5708</TotalTime>
  <Words>608</Words>
  <Application>Microsoft Office PowerPoint</Application>
  <PresentationFormat>Grand écran</PresentationFormat>
  <Paragraphs>154</Paragraphs>
  <Slides>18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JFMA</dc:creator>
  <cp:lastModifiedBy>JEAN-FRANCOIS FLAMEE</cp:lastModifiedBy>
  <cp:revision>693</cp:revision>
  <dcterms:created xsi:type="dcterms:W3CDTF">2016-04-28T14:17:02Z</dcterms:created>
  <dcterms:modified xsi:type="dcterms:W3CDTF">2023-03-12T15:36:01Z</dcterms:modified>
</cp:coreProperties>
</file>