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427" r:id="rId3"/>
    <p:sldId id="258" r:id="rId4"/>
    <p:sldId id="257" r:id="rId5"/>
    <p:sldId id="41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C4CC2-1DE2-4B49-9363-3A70F30D638B}" type="datetimeFigureOut">
              <a:rPr lang="fr-BE" smtClean="0"/>
              <a:t>12-03-23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1DEED-DBAC-4ECD-9618-107A8FC981D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6106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DEED-DBAC-4ECD-9618-107A8FC981DB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22821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DEED-DBAC-4ECD-9618-107A8FC981DB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3596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DEED-DBAC-4ECD-9618-107A8FC981DB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6517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0AD6-3498-420E-8351-0A4BAEE98496}" type="datetime1">
              <a:rPr lang="fr-BE" smtClean="0"/>
              <a:t>12-03-23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280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3618-4FE2-4338-AE17-CA1FC344674A}" type="datetime1">
              <a:rPr lang="fr-BE" smtClean="0"/>
              <a:t>12-03-23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446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0C8C-9605-4BE0-9211-D93366AD021D}" type="datetime1">
              <a:rPr lang="fr-BE" smtClean="0"/>
              <a:t>12-03-23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5225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2AD8-A45E-47AA-A116-8A4C23B2CB08}" type="datetime1">
              <a:rPr lang="fr-BE" smtClean="0"/>
              <a:t>12-03-23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8077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7FFB-2251-4718-BB74-666A30F6A0FB}" type="datetime1">
              <a:rPr lang="fr-BE" smtClean="0"/>
              <a:t>12-03-23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6690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2A09-428C-47EB-A8CE-89F30DA4B4BC}" type="datetime1">
              <a:rPr lang="fr-BE" smtClean="0"/>
              <a:t>12-03-23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11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DC8A-DA2E-4E73-85DC-2E0521EF72C0}" type="datetime1">
              <a:rPr lang="fr-BE" smtClean="0"/>
              <a:t>12-03-23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8812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EDF8-EC3D-42E1-9D0F-A67CC97BB35E}" type="datetime1">
              <a:rPr lang="fr-BE" smtClean="0"/>
              <a:t>12-03-23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1753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BCD7-4F91-4632-B6E7-8A0A11B6BCAA}" type="datetime1">
              <a:rPr lang="fr-BE" smtClean="0"/>
              <a:t>12-03-23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4734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271-61CA-4356-BF71-0C70E756A7A9}" type="datetime1">
              <a:rPr lang="fr-BE" smtClean="0"/>
              <a:t>12-03-23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4609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7FC4-7CA6-4EE3-BB8D-761D5F8F4A4A}" type="datetime1">
              <a:rPr lang="fr-BE" smtClean="0"/>
              <a:t>12-03-23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535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DD3CD-F733-4A9D-97D3-4E26F97B4C07}" type="datetime1">
              <a:rPr lang="fr-BE" smtClean="0"/>
              <a:t>12-03-23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3147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3110545"/>
            <a:ext cx="10800000" cy="304698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r-BE" sz="3200" dirty="0">
                <a:solidFill>
                  <a:srgbClr val="002060"/>
                </a:solidFill>
              </a:rPr>
              <a:t>Cours Radioamateurs 2023 – Préparation à l’examen IBPT</a:t>
            </a:r>
          </a:p>
          <a:p>
            <a:r>
              <a:rPr lang="fr-BE" sz="3200" dirty="0">
                <a:solidFill>
                  <a:srgbClr val="002060"/>
                </a:solidFill>
              </a:rPr>
              <a:t>Licence de base : classe C ou ON3</a:t>
            </a:r>
          </a:p>
          <a:p>
            <a:r>
              <a:rPr lang="fr-BE" sz="3200" b="1" u="sng" dirty="0">
                <a:solidFill>
                  <a:srgbClr val="002060"/>
                </a:solidFill>
              </a:rPr>
              <a:t>Chapitres 16 à 18 Propagation</a:t>
            </a:r>
            <a:r>
              <a:rPr lang="fr-BE" sz="3200" u="sng" dirty="0">
                <a:solidFill>
                  <a:srgbClr val="002060"/>
                </a:solidFill>
              </a:rPr>
              <a:t> : </a:t>
            </a:r>
            <a:r>
              <a:rPr lang="fr-BE" sz="3200" b="1" u="sng" dirty="0">
                <a:solidFill>
                  <a:srgbClr val="002060"/>
                </a:solidFill>
              </a:rPr>
              <a:t>Savoir et connaître</a:t>
            </a:r>
          </a:p>
          <a:p>
            <a:endParaRPr lang="fr-BE" sz="3200" dirty="0">
              <a:solidFill>
                <a:srgbClr val="002060"/>
              </a:solidFill>
            </a:endParaRPr>
          </a:p>
          <a:p>
            <a:r>
              <a:rPr lang="fr-BE" sz="3200" dirty="0">
                <a:solidFill>
                  <a:srgbClr val="002060"/>
                </a:solidFill>
              </a:rPr>
              <a:t>UBA LIEGE : ON5VL  site Internet https://on5vl.org</a:t>
            </a:r>
          </a:p>
          <a:p>
            <a:endParaRPr lang="fr-BE" sz="3200" dirty="0">
              <a:solidFill>
                <a:srgbClr val="00206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1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805712F-1C1E-E0AD-EDC6-3BC9A83A14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95250"/>
            <a:ext cx="10800000" cy="254824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476" y="3600000"/>
            <a:ext cx="1409524" cy="242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9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801686"/>
            <a:ext cx="10800000" cy="501675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r>
              <a:rPr lang="fr-BE" sz="3200" b="1" dirty="0">
                <a:solidFill>
                  <a:srgbClr val="002060"/>
                </a:solidFill>
              </a:rPr>
              <a:t>Savoir et connaître : </a:t>
            </a:r>
            <a:r>
              <a:rPr lang="fr-BE" sz="3200" b="1" u="sng" dirty="0">
                <a:solidFill>
                  <a:srgbClr val="002060"/>
                </a:solidFill>
              </a:rPr>
              <a:t>Propagation HF, VHF, UHF</a:t>
            </a: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654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32D6244-1FDB-B611-11FB-D66111D9CBD0}"/>
              </a:ext>
            </a:extLst>
          </p:cNvPr>
          <p:cNvSpPr txBox="1"/>
          <p:nvPr/>
        </p:nvSpPr>
        <p:spPr>
          <a:xfrm>
            <a:off x="399826" y="329170"/>
            <a:ext cx="11392347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BE" dirty="0"/>
          </a:p>
          <a:p>
            <a:r>
              <a:rPr lang="fr-BE" sz="2400" dirty="0"/>
              <a:t>6a.1 Savoir que les ondes radio se propagent en </a:t>
            </a:r>
            <a:r>
              <a:rPr lang="fr-BE" sz="2400" b="1" dirty="0"/>
              <a:t>ligne droite</a:t>
            </a:r>
            <a:r>
              <a:rPr lang="fr-BE" sz="2400" dirty="0"/>
              <a:t>, mais qu'elles peuvent être réfractées ou réfléchies. </a:t>
            </a:r>
          </a:p>
          <a:p>
            <a:endParaRPr lang="fr-BE" sz="2400" dirty="0"/>
          </a:p>
          <a:p>
            <a:r>
              <a:rPr lang="fr-BE" sz="2400" dirty="0"/>
              <a:t>6a.2 Savoir que les ondes radio </a:t>
            </a:r>
            <a:r>
              <a:rPr lang="fr-BE" sz="2400" b="1" dirty="0"/>
              <a:t>s'atténuent</a:t>
            </a:r>
            <a:r>
              <a:rPr lang="fr-BE" sz="2400" dirty="0"/>
              <a:t> lorsqu'elles se propagent. </a:t>
            </a:r>
          </a:p>
          <a:p>
            <a:endParaRPr lang="fr-BE" sz="2400" dirty="0"/>
          </a:p>
          <a:p>
            <a:r>
              <a:rPr lang="fr-BE" sz="2400" dirty="0"/>
              <a:t>6b.1 Savoir que l'ionosphère comporte des </a:t>
            </a:r>
            <a:r>
              <a:rPr lang="fr-BE" sz="2400" b="1" u="sng" dirty="0"/>
              <a:t>couches gazeuses</a:t>
            </a:r>
            <a:r>
              <a:rPr lang="fr-BE" sz="2400" dirty="0"/>
              <a:t> </a:t>
            </a:r>
            <a:r>
              <a:rPr lang="fr-BE" sz="2400" b="1" u="sng" dirty="0">
                <a:solidFill>
                  <a:srgbClr val="FF0000"/>
                </a:solidFill>
              </a:rPr>
              <a:t>ionisées</a:t>
            </a:r>
            <a:r>
              <a:rPr lang="fr-BE" sz="2400" dirty="0"/>
              <a:t> à des hauteurs situées entre </a:t>
            </a:r>
            <a:r>
              <a:rPr lang="fr-BE" sz="2400" b="1" dirty="0"/>
              <a:t>70 km et 400 km</a:t>
            </a:r>
            <a:r>
              <a:rPr lang="fr-BE" sz="2400" dirty="0"/>
              <a:t>. </a:t>
            </a:r>
          </a:p>
          <a:p>
            <a:endParaRPr lang="fr-BE" sz="2400" dirty="0"/>
          </a:p>
          <a:p>
            <a:r>
              <a:rPr lang="fr-BE" sz="2400" dirty="0"/>
              <a:t>6b.2 Savoir qu'en HF presque toutes les communications ont lieu par </a:t>
            </a:r>
            <a:r>
              <a:rPr lang="fr-BE" sz="2400" b="1" dirty="0"/>
              <a:t>réflexion dans l'ionosphère</a:t>
            </a:r>
            <a:r>
              <a:rPr lang="fr-BE" sz="2400" dirty="0"/>
              <a:t>. </a:t>
            </a:r>
          </a:p>
          <a:p>
            <a:endParaRPr lang="fr-BE" sz="2400" dirty="0"/>
          </a:p>
          <a:p>
            <a:r>
              <a:rPr lang="fr-BE" sz="2400" dirty="0"/>
              <a:t>Savoir qu'en HF on peut avoir une propagation des ondes radio dans le monde entier, mais que ceci </a:t>
            </a:r>
            <a:r>
              <a:rPr lang="fr-BE" sz="2400" b="1" dirty="0"/>
              <a:t>dépend de la manière dont l'ionosphère réfléchit les ondes vers la terre</a:t>
            </a:r>
            <a:r>
              <a:rPr lang="fr-BE" sz="2400" dirty="0"/>
              <a:t>. </a:t>
            </a:r>
          </a:p>
          <a:p>
            <a:endParaRPr lang="fr-BE" sz="2400" dirty="0"/>
          </a:p>
          <a:p>
            <a:r>
              <a:rPr lang="fr-BE" sz="2400" dirty="0"/>
              <a:t>Savoir que ceci dépend de la </a:t>
            </a:r>
            <a:r>
              <a:rPr lang="fr-BE" sz="2400" b="1" dirty="0"/>
              <a:t>fréquence</a:t>
            </a:r>
            <a:r>
              <a:rPr lang="fr-BE" sz="2400" dirty="0"/>
              <a:t>, du moment du </a:t>
            </a:r>
            <a:r>
              <a:rPr lang="fr-BE" sz="2400" b="1" dirty="0"/>
              <a:t>cycle</a:t>
            </a:r>
            <a:r>
              <a:rPr lang="fr-BE" sz="2400" dirty="0"/>
              <a:t> des taches solaires, de la </a:t>
            </a:r>
            <a:r>
              <a:rPr lang="fr-BE" sz="2400" b="1" dirty="0"/>
              <a:t>saison</a:t>
            </a:r>
            <a:r>
              <a:rPr lang="fr-BE" sz="2400" dirty="0"/>
              <a:t> et de l’ </a:t>
            </a:r>
            <a:r>
              <a:rPr lang="fr-BE" sz="2400" b="1" dirty="0"/>
              <a:t>heure</a:t>
            </a:r>
            <a:r>
              <a:rPr lang="fr-BE" sz="2400" dirty="0"/>
              <a:t> du jour. 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1917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32D6244-1FDB-B611-11FB-D66111D9CBD0}"/>
              </a:ext>
            </a:extLst>
          </p:cNvPr>
          <p:cNvSpPr txBox="1"/>
          <p:nvPr/>
        </p:nvSpPr>
        <p:spPr>
          <a:xfrm>
            <a:off x="399826" y="329170"/>
            <a:ext cx="11392347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BE" dirty="0"/>
          </a:p>
          <a:p>
            <a:r>
              <a:rPr lang="fr-BE" sz="2400" dirty="0"/>
              <a:t>6a.3 Savoir que pour les bandes VHF et UHF, les </a:t>
            </a:r>
            <a:r>
              <a:rPr lang="fr-BE" sz="2400" b="1" dirty="0"/>
              <a:t>collines</a:t>
            </a:r>
            <a:r>
              <a:rPr lang="fr-BE" sz="2400" dirty="0"/>
              <a:t> produisent des zones d'ombres et que les ondes radio s'affaiblissent en pénétrant dans les </a:t>
            </a:r>
            <a:r>
              <a:rPr lang="fr-BE" sz="2400" b="1" dirty="0"/>
              <a:t>bâtiments</a:t>
            </a:r>
            <a:r>
              <a:rPr lang="fr-BE" sz="2400" dirty="0"/>
              <a:t>, mais qu'une vitre laisse passer les ondes radio. </a:t>
            </a:r>
          </a:p>
          <a:p>
            <a:endParaRPr lang="fr-BE" sz="2400" dirty="0"/>
          </a:p>
          <a:p>
            <a:r>
              <a:rPr lang="fr-BE" sz="2400" dirty="0"/>
              <a:t>6a.4 Savoir que la couverture en VHF/UHF dépend de la </a:t>
            </a:r>
            <a:r>
              <a:rPr lang="fr-BE" sz="2400" b="1" dirty="0"/>
              <a:t>hauteur des antennes </a:t>
            </a:r>
            <a:r>
              <a:rPr lang="fr-BE" sz="2400" dirty="0"/>
              <a:t>et de la </a:t>
            </a:r>
            <a:r>
              <a:rPr lang="fr-BE" sz="2400" b="1" dirty="0"/>
              <a:t>visibilité directe </a:t>
            </a:r>
            <a:r>
              <a:rPr lang="fr-BE" sz="2400" dirty="0"/>
              <a:t>entre les antennes ainsi que de la </a:t>
            </a:r>
            <a:r>
              <a:rPr lang="fr-BE" sz="2400" b="1" dirty="0"/>
              <a:t>puissance de l'émetteur</a:t>
            </a:r>
            <a:r>
              <a:rPr lang="fr-BE" sz="2400" dirty="0"/>
              <a:t>. </a:t>
            </a:r>
          </a:p>
          <a:p>
            <a:endParaRPr lang="fr-BE" sz="2400" dirty="0"/>
          </a:p>
          <a:p>
            <a:r>
              <a:rPr lang="fr-BE" sz="2400" dirty="0"/>
              <a:t>Savoir qu'il est préférable de placer les antennes plus en </a:t>
            </a:r>
            <a:r>
              <a:rPr lang="fr-BE" sz="2400" b="1" dirty="0"/>
              <a:t>hauteur</a:t>
            </a:r>
            <a:r>
              <a:rPr lang="fr-BE" sz="2400" dirty="0"/>
              <a:t>, plutôt que d'utiliser plus de puissance, parce que ceci améliore à la fois l'émission et la réception. </a:t>
            </a:r>
          </a:p>
          <a:p>
            <a:endParaRPr lang="fr-BE" sz="2400" dirty="0"/>
          </a:p>
          <a:p>
            <a:r>
              <a:rPr lang="fr-BE" sz="2400" dirty="0"/>
              <a:t>Savoir que des </a:t>
            </a:r>
            <a:r>
              <a:rPr lang="fr-BE" sz="2400" b="1" dirty="0"/>
              <a:t>antennes extérieures </a:t>
            </a:r>
            <a:r>
              <a:rPr lang="fr-BE" sz="2400" dirty="0"/>
              <a:t>ont de meilleures performances que des antennes intérieures. </a:t>
            </a:r>
          </a:p>
          <a:p>
            <a:endParaRPr lang="fr-BE" sz="2400" dirty="0"/>
          </a:p>
          <a:p>
            <a:r>
              <a:rPr lang="fr-BE" sz="2400" dirty="0"/>
              <a:t>6a.5 Savoir que la couverture en VHF/UHF </a:t>
            </a:r>
            <a:r>
              <a:rPr lang="fr-BE" sz="2400" b="1" dirty="0"/>
              <a:t>diminue lorsque la fréquence augmente</a:t>
            </a:r>
            <a:r>
              <a:rPr lang="fr-BE" sz="2400" dirty="0"/>
              <a:t>, et qu'en général, la couverture des ondes VHF/UHF ne va pas beaucoup plus loin que la </a:t>
            </a:r>
            <a:r>
              <a:rPr lang="fr-BE" sz="2400" b="1" dirty="0"/>
              <a:t>ligne d'horizon. </a:t>
            </a:r>
          </a:p>
        </p:txBody>
      </p:sp>
    </p:spTree>
    <p:extLst>
      <p:ext uri="{BB962C8B-B14F-4D97-AF65-F5344CB8AC3E}">
        <p14:creationId xmlns:p14="http://schemas.microsoft.com/office/powerpoint/2010/main" val="122448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924796"/>
            <a:ext cx="10800000" cy="477053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r>
              <a:rPr lang="fr-BE" sz="8000" b="1" dirty="0">
                <a:solidFill>
                  <a:srgbClr val="002060"/>
                </a:solidFill>
              </a:rPr>
              <a:t>		FIN</a:t>
            </a:r>
            <a:endParaRPr lang="fr-BE" sz="8000" b="1" u="sng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r>
              <a:rPr lang="fr-BE" sz="3200" dirty="0">
                <a:solidFill>
                  <a:srgbClr val="002060"/>
                </a:solidFill>
              </a:rPr>
              <a:t>Merci pour votre attention.</a:t>
            </a:r>
          </a:p>
          <a:p>
            <a:r>
              <a:rPr lang="fr-BE" sz="3200" dirty="0">
                <a:solidFill>
                  <a:srgbClr val="002060"/>
                </a:solidFill>
              </a:rPr>
              <a:t>Bonne chance pour votre ON3.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2017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5861</TotalTime>
  <Words>355</Words>
  <Application>Microsoft Office PowerPoint</Application>
  <PresentationFormat>Grand écran</PresentationFormat>
  <Paragraphs>49</Paragraphs>
  <Slides>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JFMA</dc:creator>
  <cp:lastModifiedBy>JEAN-FRANCOIS FLAMEE</cp:lastModifiedBy>
  <cp:revision>703</cp:revision>
  <dcterms:created xsi:type="dcterms:W3CDTF">2016-04-28T14:17:02Z</dcterms:created>
  <dcterms:modified xsi:type="dcterms:W3CDTF">2023-03-12T14:19:08Z</dcterms:modified>
</cp:coreProperties>
</file>