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7"/>
  </p:notesMasterIdLst>
  <p:sldIdLst>
    <p:sldId id="307" r:id="rId2"/>
    <p:sldId id="270" r:id="rId3"/>
    <p:sldId id="303" r:id="rId4"/>
    <p:sldId id="287" r:id="rId5"/>
    <p:sldId id="288" r:id="rId6"/>
    <p:sldId id="317" r:id="rId7"/>
    <p:sldId id="310" r:id="rId8"/>
    <p:sldId id="280" r:id="rId9"/>
    <p:sldId id="274" r:id="rId10"/>
    <p:sldId id="286" r:id="rId11"/>
    <p:sldId id="328" r:id="rId12"/>
    <p:sldId id="344" r:id="rId13"/>
    <p:sldId id="272" r:id="rId14"/>
    <p:sldId id="279" r:id="rId15"/>
    <p:sldId id="281" r:id="rId16"/>
    <p:sldId id="282" r:id="rId17"/>
    <p:sldId id="321" r:id="rId18"/>
    <p:sldId id="322" r:id="rId19"/>
    <p:sldId id="273" r:id="rId20"/>
    <p:sldId id="330" r:id="rId21"/>
    <p:sldId id="329" r:id="rId22"/>
    <p:sldId id="283" r:id="rId23"/>
    <p:sldId id="284" r:id="rId24"/>
    <p:sldId id="275" r:id="rId25"/>
    <p:sldId id="323" r:id="rId26"/>
    <p:sldId id="332" r:id="rId27"/>
    <p:sldId id="333" r:id="rId28"/>
    <p:sldId id="348" r:id="rId29"/>
    <p:sldId id="289" r:id="rId30"/>
    <p:sldId id="290" r:id="rId31"/>
    <p:sldId id="312" r:id="rId32"/>
    <p:sldId id="324" r:id="rId33"/>
    <p:sldId id="345" r:id="rId34"/>
    <p:sldId id="325" r:id="rId35"/>
    <p:sldId id="305" r:id="rId36"/>
    <p:sldId id="277" r:id="rId37"/>
    <p:sldId id="327" r:id="rId38"/>
    <p:sldId id="316" r:id="rId39"/>
    <p:sldId id="292" r:id="rId40"/>
    <p:sldId id="293" r:id="rId41"/>
    <p:sldId id="300" r:id="rId42"/>
    <p:sldId id="311" r:id="rId43"/>
    <p:sldId id="326" r:id="rId44"/>
    <p:sldId id="318" r:id="rId45"/>
    <p:sldId id="268" r:id="rId46"/>
    <p:sldId id="271" r:id="rId47"/>
    <p:sldId id="278" r:id="rId48"/>
    <p:sldId id="331" r:id="rId49"/>
    <p:sldId id="319" r:id="rId50"/>
    <p:sldId id="334" r:id="rId51"/>
    <p:sldId id="338" r:id="rId52"/>
    <p:sldId id="335" r:id="rId53"/>
    <p:sldId id="336" r:id="rId54"/>
    <p:sldId id="337" r:id="rId55"/>
    <p:sldId id="320" r:id="rId56"/>
    <p:sldId id="339" r:id="rId57"/>
    <p:sldId id="306" r:id="rId58"/>
    <p:sldId id="340" r:id="rId59"/>
    <p:sldId id="341" r:id="rId60"/>
    <p:sldId id="342" r:id="rId61"/>
    <p:sldId id="343" r:id="rId62"/>
    <p:sldId id="346" r:id="rId63"/>
    <p:sldId id="347" r:id="rId64"/>
    <p:sldId id="297" r:id="rId65"/>
    <p:sldId id="294" r:id="rId6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CORNELIS" initials="PC" lastIdx="1" clrIdx="0">
    <p:extLst>
      <p:ext uri="{19B8F6BF-5375-455C-9EA6-DF929625EA0E}">
        <p15:presenceInfo xmlns:p15="http://schemas.microsoft.com/office/powerpoint/2012/main" userId="Pierre CORNE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88140" autoAdjust="0"/>
  </p:normalViewPr>
  <p:slideViewPr>
    <p:cSldViewPr snapToGrid="0">
      <p:cViewPr varScale="1">
        <p:scale>
          <a:sx n="79" d="100"/>
          <a:sy n="79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B53D2A2-24F9-4874-88A9-061316C88042}" type="datetimeFigureOut">
              <a:rPr lang="fr-BE" smtClean="0"/>
              <a:t>23-02-23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5D3C308-5D0B-4338-B1B3-BC58012C10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41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19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3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3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282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01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14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238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39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23C11-59B2-0FD0-6602-F432F3610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C2768B-ACE3-9C02-DE3C-C54202A2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8C637-C3E5-76EF-2167-C7DD0FC1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98C5-2B34-4AF9-9064-B8FE5145E7AA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4ECFE-4263-485E-2074-958C1EF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29EA9-E342-7270-E1E7-A703D8A5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192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BED50-B168-5082-E08F-B34E7E6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952F10-6E5F-5449-6E29-F73342B4D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72EED-2287-5189-DDFB-9B8C4921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3CE-769D-4E8C-BA78-D3152D448AD4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C65C9-816B-5FA2-0375-3792EEDA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6E401-15DA-979E-ED9E-3696B61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15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A4306B-EE03-1802-DFBC-3BD360A29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684E01-2630-DC87-B4C6-376FC42D8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5C7AA-B347-6E59-905C-CBB73DDB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EFEA-5807-45C5-BB99-D6937C6AE45C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10D89-6BC4-63D2-3F78-50896D46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2E504-8684-DC39-9F0B-B66E9137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9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9C62C-8605-A8BD-A523-E5172E17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200D8C-49AD-BD74-2D6D-95BC3A5A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ACBA1-EE24-C20C-073C-D5B90516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8DBA-CE25-48F2-A2FB-22CE58F3E598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43F00-2737-F859-259D-E56AE663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FD462-AF9C-9848-9327-D3A5C2EF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42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7B88E-6B21-3A0C-C448-6C83C7F1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DBF74-C8C5-5054-47B5-F3973479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96EBD-2C91-141E-56DF-0AC9C2BF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7DA2-F447-44AD-ABED-56BA5C2B03D3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DC516-DE81-F85C-87EA-0DD9648C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A0494-135B-5874-8345-D6942BA4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6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D718F-66A5-3981-E200-69B0175E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099C5-C99A-BE0A-D34F-3ED2FD2B1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66B5E4-F644-AE47-8283-BC3882EDB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7AA71-BF48-6D3A-E617-FB4722F6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80B-632C-4FEF-BE9A-C1379CA721B8}" type="datetime1">
              <a:rPr lang="fr-BE" smtClean="0"/>
              <a:t>23-02-23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9BF0AA-9B78-AFF3-82B9-D20F0A56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66BD02-303B-C0DB-89AF-3A625D3F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82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7480E-5ADB-DAEB-C6CE-836E013D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D1EBF-3248-A781-8F54-462F393AF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AF01E0-F1AD-A209-9A80-18E7E7EE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EF6FEB-89E7-96E5-6C42-70DF5A818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E06127-9260-69D9-6C85-E0C413CF2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8B9A5F-F907-ECB7-0BC5-440C6432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3A8-3BFA-4835-A215-BC0249216394}" type="datetime1">
              <a:rPr lang="fr-BE" smtClean="0"/>
              <a:t>23-02-23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78678C-1CF7-FBE3-4542-4A561BEB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90298F-E12F-1B95-BC85-747F5F9D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33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0B62A-1C00-822D-151B-4AE4310E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1E52B0-58DA-3910-30EC-D39DDEC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4800-E871-49AC-A673-2EABD67C7BA8}" type="datetime1">
              <a:rPr lang="fr-BE" smtClean="0"/>
              <a:t>23-02-23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BCD38-186F-6181-A365-C0917007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07DAAF-CE9A-7418-BF26-F4E4F59D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3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432018-2622-53D5-280D-949B14F8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9C22-BF83-4DF0-94DA-9920E0431029}" type="datetime1">
              <a:rPr lang="fr-BE" smtClean="0"/>
              <a:t>23-02-23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CAA381-CA9E-D3E9-A99F-CD512257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172D8A-2A6B-19E6-3142-15FD411B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8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BCC1D-A240-847D-E237-3E66319F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2C9B5-FF9F-FE01-1F4C-6B15032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27B34D-976B-BCAE-0588-E48EFDE32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D2275B-7394-38EE-D51A-44A46419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88DD-3016-4019-B33F-C2F248E0FCBA}" type="datetime1">
              <a:rPr lang="fr-BE" smtClean="0"/>
              <a:t>23-02-23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79683-73CB-0521-73CE-7E0B2662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D3F396-FBDC-0BAC-7A61-18E5C6B9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032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EDCF8-14B6-C23D-E12B-2C9068D7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062DC0-501B-957E-B343-FBC56DECA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A4ECEE-ED3F-9A0E-F8D5-85A1AE51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D7B6F5-0F96-A386-B7CD-14F3925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BA56-912E-4B5F-A6EB-0D44BB677DC9}" type="datetime1">
              <a:rPr lang="fr-BE" smtClean="0"/>
              <a:t>23-02-23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94AE50-BC77-A1FA-DE28-2A1714C2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15CB02-7B7A-BEF0-E706-58AB0EA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708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BE4F55-A6C3-572A-6A1A-C56B877B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4866A-E1B6-2009-DC45-432F435A7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F50E1-B910-C85E-6580-FC3186C9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3244-1C9A-431D-B63F-604CB578E0C5}" type="datetime1">
              <a:rPr lang="fr-BE" smtClean="0"/>
              <a:t>23-02-23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3827-796F-05F7-2CF2-A8C9ED5EA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81D1F-347F-5F83-2EEC-189E7A91B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584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2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eg"/><Relationship Id="rId4" Type="http://schemas.openxmlformats.org/officeDocument/2006/relationships/image" Target="../media/image7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Petits rappels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FCD66E-BF9F-4E16-2C43-921AD6141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927637"/>
            <a:ext cx="7486650" cy="3705225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ED68F1-EA78-A3B9-4FE9-DEDDA6E1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10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356F2A-D4F1-D96F-6C8E-09CB817F8B6D}"/>
              </a:ext>
            </a:extLst>
          </p:cNvPr>
          <p:cNvSpPr txBox="1"/>
          <p:nvPr/>
        </p:nvSpPr>
        <p:spPr>
          <a:xfrm>
            <a:off x="445008" y="873395"/>
            <a:ext cx="869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Cas particulier : On utilise un coupleur d’antenne automatique … </a:t>
            </a:r>
          </a:p>
        </p:txBody>
      </p:sp>
    </p:spTree>
    <p:extLst>
      <p:ext uri="{BB962C8B-B14F-4D97-AF65-F5344CB8AC3E}">
        <p14:creationId xmlns:p14="http://schemas.microsoft.com/office/powerpoint/2010/main" val="242793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ED68F1-EA78-A3B9-4FE9-DEDDA6E1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11</a:t>
            </a:fld>
            <a:endParaRPr lang="fr-BE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70D15CD-A520-C179-56A6-1D3C40020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3" y="2290031"/>
            <a:ext cx="5863077" cy="358439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805D683-DAE3-F115-A19A-E2D6D33A628A}"/>
              </a:ext>
            </a:extLst>
          </p:cNvPr>
          <p:cNvSpPr txBox="1"/>
          <p:nvPr/>
        </p:nvSpPr>
        <p:spPr>
          <a:xfrm>
            <a:off x="1499616" y="13491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= un long fil de 20 m ou de 40 m et un transfo 1:7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6C4AA3-F445-66A8-4A88-8AE84A332560}"/>
              </a:ext>
            </a:extLst>
          </p:cNvPr>
          <p:cNvSpPr txBox="1"/>
          <p:nvPr/>
        </p:nvSpPr>
        <p:spPr>
          <a:xfrm>
            <a:off x="268224" y="3871467"/>
            <a:ext cx="34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L’impédance est « à peu près correcte » pour quelques bandes radioamateurs. </a:t>
            </a:r>
          </a:p>
          <a:p>
            <a:r>
              <a:rPr lang="fr-BE" dirty="0"/>
              <a:t>Par exemple :</a:t>
            </a:r>
          </a:p>
          <a:p>
            <a:r>
              <a:rPr lang="fr-BE" dirty="0"/>
              <a:t>fil de 20 m pour 40, 20, 15 et 10 m</a:t>
            </a:r>
          </a:p>
          <a:p>
            <a:r>
              <a:rPr lang="fr-BE" dirty="0"/>
              <a:t>fil de 40 m pour 80, 40, 20, 17, 15, 12 et 10 m </a:t>
            </a:r>
          </a:p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A3221A-8573-BC09-776F-4D950E2837CC}"/>
              </a:ext>
            </a:extLst>
          </p:cNvPr>
          <p:cNvSpPr txBox="1"/>
          <p:nvPr/>
        </p:nvSpPr>
        <p:spPr>
          <a:xfrm>
            <a:off x="530352" y="521906"/>
            <a:ext cx="869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Cas particulier : la HWEF ou Half </a:t>
            </a:r>
            <a:r>
              <a:rPr lang="fr-BE" sz="2400" b="1" dirty="0" err="1">
                <a:solidFill>
                  <a:schemeClr val="accent5">
                    <a:lumMod val="75000"/>
                  </a:schemeClr>
                </a:solidFill>
              </a:rPr>
              <a:t>Wave</a:t>
            </a: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 End Fed</a:t>
            </a:r>
          </a:p>
        </p:txBody>
      </p:sp>
    </p:spTree>
    <p:extLst>
      <p:ext uri="{BB962C8B-B14F-4D97-AF65-F5344CB8AC3E}">
        <p14:creationId xmlns:p14="http://schemas.microsoft.com/office/powerpoint/2010/main" val="353880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ED68F1-EA78-A3B9-4FE9-DEDDA6E1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12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A3221A-8573-BC09-776F-4D950E2837CC}"/>
              </a:ext>
            </a:extLst>
          </p:cNvPr>
          <p:cNvSpPr txBox="1"/>
          <p:nvPr/>
        </p:nvSpPr>
        <p:spPr>
          <a:xfrm>
            <a:off x="530352" y="521906"/>
            <a:ext cx="869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Cas particulier : la HWEF ou Half </a:t>
            </a:r>
            <a:r>
              <a:rPr lang="fr-BE" sz="2400" b="1" dirty="0" err="1">
                <a:solidFill>
                  <a:schemeClr val="accent5">
                    <a:lumMod val="75000"/>
                  </a:schemeClr>
                </a:solidFill>
              </a:rPr>
              <a:t>Wave</a:t>
            </a: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 End Fed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8BD38B-F95C-0242-C69C-B550D28F4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8" y="1234802"/>
            <a:ext cx="2723800" cy="4870317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8D5B64AA-94DD-DF89-D4F3-B5F187C44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89" y="2908178"/>
            <a:ext cx="3855863" cy="3448173"/>
          </a:xfrm>
        </p:spPr>
      </p:pic>
    </p:spTree>
    <p:extLst>
      <p:ext uri="{BB962C8B-B14F-4D97-AF65-F5344CB8AC3E}">
        <p14:creationId xmlns:p14="http://schemas.microsoft.com/office/powerpoint/2010/main" val="353034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AE5FB-6BDF-C1F3-815D-06A3C3CB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0908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2. Le dipôle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A92C9E-165E-E7FD-208C-D8A2C984B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140" y="1353965"/>
            <a:ext cx="6143026" cy="2719914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434797-464B-2C69-E4B8-FD015E35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13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0A26E3-53AE-E2E6-63D6-7CF952FAF72A}"/>
              </a:ext>
            </a:extLst>
          </p:cNvPr>
          <p:cNvSpPr txBox="1"/>
          <p:nvPr/>
        </p:nvSpPr>
        <p:spPr>
          <a:xfrm>
            <a:off x="792480" y="5521147"/>
            <a:ext cx="7886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Quelle est la longueur d’un dipôle pour la bande des 40m ?</a:t>
            </a:r>
          </a:p>
          <a:p>
            <a:r>
              <a:rPr lang="fr-FR" sz="2000" dirty="0"/>
              <a:t>(plus précisément 7,100 MHz)</a:t>
            </a:r>
          </a:p>
          <a:p>
            <a:r>
              <a:rPr lang="fr-FR" sz="2000" dirty="0"/>
              <a:t>L = </a:t>
            </a:r>
            <a:r>
              <a:rPr lang="fr-FR" sz="2000" dirty="0">
                <a:sym typeface="Symbol" panose="05050102010706020507" pitchFamily="18" charset="2"/>
              </a:rPr>
              <a:t> / 2      = 300 / 7,100 = 42,25 m   donc /2 = 21,12 m</a:t>
            </a:r>
          </a:p>
          <a:p>
            <a:r>
              <a:rPr lang="fr-FR" dirty="0">
                <a:sym typeface="Symbol" panose="05050102010706020507" pitchFamily="18" charset="2"/>
              </a:rPr>
              <a:t>         </a:t>
            </a:r>
            <a:endParaRPr lang="fr-BE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D9DE94D5-3D38-10EE-E730-3A58F3FA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5977"/>
              </p:ext>
            </p:extLst>
          </p:nvPr>
        </p:nvGraphicFramePr>
        <p:xfrm>
          <a:off x="5796534" y="1225363"/>
          <a:ext cx="2718816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9408">
                  <a:extLst>
                    <a:ext uri="{9D8B030D-6E8A-4147-A177-3AD203B41FA5}">
                      <a16:colId xmlns:a16="http://schemas.microsoft.com/office/drawing/2014/main" val="3180109572"/>
                    </a:ext>
                  </a:extLst>
                </a:gridCol>
                <a:gridCol w="1359408">
                  <a:extLst>
                    <a:ext uri="{9D8B030D-6E8A-4147-A177-3AD203B41FA5}">
                      <a16:colId xmlns:a16="http://schemas.microsoft.com/office/drawing/2014/main" val="91812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ym typeface="Symbol" panose="05050102010706020507" pitchFamily="18" charset="2"/>
                        </a:rPr>
                        <a:t>/2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6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3,5 à 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2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7,0 à 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10,0 à 10,15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2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14,0 à 14,35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6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21,0 à 21,45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7,5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9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28,0 à 29,7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2823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ABDB440-552A-7620-C0AC-9F7832ACBC74}"/>
              </a:ext>
            </a:extLst>
          </p:cNvPr>
          <p:cNvSpPr txBox="1"/>
          <p:nvPr/>
        </p:nvSpPr>
        <p:spPr>
          <a:xfrm>
            <a:off x="1834896" y="4447418"/>
            <a:ext cx="547420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>
                <a:sym typeface="Symbol" panose="05050102010706020507" pitchFamily="18" charset="2"/>
              </a:rPr>
              <a:t>longueur d’onde :</a:t>
            </a:r>
            <a:r>
              <a:rPr lang="fr-BE" sz="2400" b="1" dirty="0">
                <a:sym typeface="Symbol" panose="05050102010706020507" pitchFamily="18" charset="2"/>
              </a:rPr>
              <a:t>  (m) = 300 / f (MHz)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23182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1D5BE-51C4-D77C-E553-C4F52897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815462"/>
            <a:ext cx="4951305" cy="1325563"/>
          </a:xfrm>
        </p:spPr>
        <p:txBody>
          <a:bodyPr>
            <a:normAutofit/>
          </a:bodyPr>
          <a:lstStyle/>
          <a:p>
            <a:r>
              <a:rPr lang="fr-BE" sz="3200" dirty="0"/>
              <a:t>Formes de dipôles filaires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355705-4997-528D-290F-024D16D65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4" y="128333"/>
            <a:ext cx="4951305" cy="6832624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939852-19C9-BC18-4F2B-1337932B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682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51448-4144-021B-95FC-0C2BAD29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961316"/>
            <a:ext cx="7886700" cy="744346"/>
          </a:xfrm>
        </p:spPr>
        <p:txBody>
          <a:bodyPr>
            <a:normAutofit/>
          </a:bodyPr>
          <a:lstStyle/>
          <a:p>
            <a:r>
              <a:rPr lang="fr-BE" sz="3200" dirty="0"/>
              <a:t>Dipôle replié ou trombone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CC6321-ADBE-26B2-DDF9-E3C0C049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15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97CA70-B0AB-D693-ED72-E3486EC0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7" y="1236047"/>
            <a:ext cx="9144000" cy="12931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1643C5-FF43-7B3A-ED21-5D9DB74E7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8" y="3804927"/>
            <a:ext cx="4342799" cy="272476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C4D0A56-C8C8-BE94-D481-C42AA6CB8B38}"/>
              </a:ext>
            </a:extLst>
          </p:cNvPr>
          <p:cNvSpPr txBox="1">
            <a:spLocks/>
          </p:cNvSpPr>
          <p:nvPr/>
        </p:nvSpPr>
        <p:spPr>
          <a:xfrm>
            <a:off x="781050" y="328306"/>
            <a:ext cx="7886700" cy="74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/>
              <a:t>Dipôle en tube</a:t>
            </a:r>
          </a:p>
        </p:txBody>
      </p:sp>
    </p:spTree>
    <p:extLst>
      <p:ext uri="{BB962C8B-B14F-4D97-AF65-F5344CB8AC3E}">
        <p14:creationId xmlns:p14="http://schemas.microsoft.com/office/powerpoint/2010/main" val="21656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BC6CA-CA59-9E4C-A65D-EDA1E6E8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Polarisation Verticale et Horizontale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F796E3-1CF6-A19C-A95B-238657CB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067719"/>
            <a:ext cx="6543675" cy="386715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E6B36-278C-6E57-5233-18EED90C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677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92D4C-104F-B8CE-9270-8F3B7A11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Diagramme de rayonnement d’un dipôle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EDFA9-86CB-A3E5-CCE5-517F9A85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17</a:t>
            </a:fld>
            <a:endParaRPr lang="fr-BE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E4143B5-C5F4-681E-3464-68CF25E1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55" y="1500949"/>
            <a:ext cx="7305957" cy="46115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FE0EDA-39F7-087B-44FD-4C2EC001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" y="2750594"/>
            <a:ext cx="468630" cy="190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25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92D4C-104F-B8CE-9270-8F3B7A1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4635"/>
          </a:xfrm>
        </p:spPr>
        <p:txBody>
          <a:bodyPr/>
          <a:lstStyle/>
          <a:p>
            <a:r>
              <a:rPr lang="fr-BE" dirty="0"/>
              <a:t>Diagramme de rayonnement d’un dipôle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EDFA9-86CB-A3E5-CCE5-517F9A85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18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ABC789-603C-1570-4033-0D10AB2D5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20" y="4267218"/>
            <a:ext cx="2043317" cy="20433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C77B74F-FA7A-0429-5A84-13CBB27BD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50" y="2009388"/>
            <a:ext cx="1946695" cy="1952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30753A-0C8E-2578-4BE2-726F4CC35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50" y="4267218"/>
            <a:ext cx="2148438" cy="21349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97EF4E-363D-1FD0-E4A1-D2A6BAB43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99" y="2033626"/>
            <a:ext cx="2135161" cy="21520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0904E2-44AD-DC69-7D3B-7EF105E943DD}"/>
              </a:ext>
            </a:extLst>
          </p:cNvPr>
          <p:cNvSpPr txBox="1"/>
          <p:nvPr/>
        </p:nvSpPr>
        <p:spPr>
          <a:xfrm>
            <a:off x="2986534" y="1231392"/>
            <a:ext cx="552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Plan horizontal (azimut)          Plan vertical (élévation)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07C2EA-8AAE-607D-7D6B-A421C76459E1}"/>
              </a:ext>
            </a:extLst>
          </p:cNvPr>
          <p:cNvSpPr txBox="1"/>
          <p:nvPr/>
        </p:nvSpPr>
        <p:spPr>
          <a:xfrm>
            <a:off x="451104" y="2588466"/>
            <a:ext cx="191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Dipôle horizontal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E4868B-46D0-0EA4-2BC0-C9FA14806413}"/>
              </a:ext>
            </a:extLst>
          </p:cNvPr>
          <p:cNvSpPr txBox="1"/>
          <p:nvPr/>
        </p:nvSpPr>
        <p:spPr>
          <a:xfrm>
            <a:off x="451104" y="5150026"/>
            <a:ext cx="191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Dipôle vertical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27E926-AECB-2CF4-33C3-3E04B8D41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" y="3223031"/>
            <a:ext cx="2755864" cy="6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91C6A4-36E3-D058-9690-C0D81CD31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9" y="3962185"/>
            <a:ext cx="665265" cy="271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85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9F8CC-F6B9-50D2-FB67-79DA98E9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3386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3. L’antenne quart d’onde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D8328A-5F5B-E77B-3255-A5EED6A9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19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E30DCF-716A-AA00-CDB4-4AA7A7B1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3" y="1553086"/>
            <a:ext cx="7492937" cy="49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C8FB4-2701-3D22-E7E8-C3E15E0E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C’est quoi radioamateurs ?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9796656-EEE4-DE6E-1455-531446BD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759446" cy="316090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UIT Genève : Règlement des Radiocommunications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Article 1.56 </a:t>
            </a:r>
            <a:r>
              <a:rPr lang="fr-FR" b="1" dirty="0"/>
              <a:t>service d'amateur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Service de radiocommunication ayant pour objet l'instruction individuelle,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l'</a:t>
            </a:r>
            <a:r>
              <a:rPr lang="fr-FR" b="1" u="sng" dirty="0"/>
              <a:t>intercommunication</a:t>
            </a:r>
            <a:r>
              <a:rPr lang="fr-FR" dirty="0"/>
              <a:t>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et les études techniques, effectué par des amateurs, c'est-à-dire par des personnes dûment autorisées, s'intéressant à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FR" b="1" u="sng" dirty="0"/>
              <a:t>technique de la radioélectricité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à titre uniquement personnel et sans intérêt pécuniaire.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A449E-FD1F-62EA-1A69-49CAFC50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2CEDBB-8C66-0F27-9657-4AAF78F9DA4C}"/>
              </a:ext>
            </a:extLst>
          </p:cNvPr>
          <p:cNvSpPr txBox="1"/>
          <p:nvPr/>
        </p:nvSpPr>
        <p:spPr>
          <a:xfrm>
            <a:off x="628650" y="5254140"/>
            <a:ext cx="81008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u="sng" dirty="0"/>
              <a:t>intercommunication</a:t>
            </a:r>
            <a:r>
              <a:rPr lang="fr-BE" b="1" dirty="0"/>
              <a:t> </a:t>
            </a:r>
            <a:r>
              <a:rPr lang="fr-BE" dirty="0"/>
              <a:t>=  </a:t>
            </a:r>
            <a:r>
              <a:rPr lang="fr-BE" dirty="0">
                <a:solidFill>
                  <a:schemeClr val="accent1"/>
                </a:solidFill>
              </a:rPr>
              <a:t>communiquer avec d’autres radioamateurs, faire des QSO, du DX, des concours, des </a:t>
            </a:r>
            <a:r>
              <a:rPr lang="fr-BE" dirty="0" err="1">
                <a:solidFill>
                  <a:schemeClr val="accent1"/>
                </a:solidFill>
              </a:rPr>
              <a:t>fielddays</a:t>
            </a:r>
            <a:r>
              <a:rPr lang="fr-BE" dirty="0">
                <a:solidFill>
                  <a:schemeClr val="accent1"/>
                </a:solidFill>
              </a:rPr>
              <a:t>, des expéditions, </a:t>
            </a:r>
            <a:r>
              <a:rPr lang="fr-BE" dirty="0" err="1">
                <a:solidFill>
                  <a:schemeClr val="accent1"/>
                </a:solidFill>
              </a:rPr>
              <a:t>etc</a:t>
            </a:r>
            <a:r>
              <a:rPr lang="fr-BE" dirty="0">
                <a:solidFill>
                  <a:schemeClr val="accent1"/>
                </a:solidFill>
              </a:rPr>
              <a:t> … </a:t>
            </a:r>
          </a:p>
          <a:p>
            <a:r>
              <a:rPr lang="fr-BE" b="1" dirty="0">
                <a:solidFill>
                  <a:srgbClr val="FF0000"/>
                </a:solidFill>
              </a:rPr>
              <a:t>s’intéresser à la </a:t>
            </a:r>
            <a:r>
              <a:rPr lang="fr-BE" b="1" u="sng" dirty="0"/>
              <a:t>technique de la radioélectricité  </a:t>
            </a:r>
            <a:r>
              <a:rPr lang="fr-BE" b="1" dirty="0">
                <a:solidFill>
                  <a:srgbClr val="FF0000"/>
                </a:solidFill>
              </a:rPr>
              <a:t>=  comprendre le pourquoi et le comment çà marche</a:t>
            </a:r>
          </a:p>
        </p:txBody>
      </p:sp>
    </p:spTree>
    <p:extLst>
      <p:ext uri="{BB962C8B-B14F-4D97-AF65-F5344CB8AC3E}">
        <p14:creationId xmlns:p14="http://schemas.microsoft.com/office/powerpoint/2010/main" val="20047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9F8CC-F6B9-50D2-FB67-79DA98E9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673846" cy="1325563"/>
          </a:xfrm>
        </p:spPr>
        <p:txBody>
          <a:bodyPr/>
          <a:lstStyle/>
          <a:p>
            <a:r>
              <a:rPr lang="fr-BE" b="1" dirty="0"/>
              <a:t>Diagramme de rayonnement dans le plan vertical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D8328A-5F5B-E77B-3255-A5EED6A9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20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BB4874-A20F-758D-423A-E3CAF6171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14" y="3840409"/>
            <a:ext cx="3421399" cy="177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B46097-D59A-B444-A341-BDB16E7B0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14" y="1797173"/>
            <a:ext cx="3455229" cy="17750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A488AC-6CC5-E6B4-8985-62B6C485B08F}"/>
              </a:ext>
            </a:extLst>
          </p:cNvPr>
          <p:cNvSpPr txBox="1"/>
          <p:nvPr/>
        </p:nvSpPr>
        <p:spPr>
          <a:xfrm>
            <a:off x="1243584" y="2474976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Sol parfait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ACB177-8C3E-4A14-3AA9-E80E982D91F8}"/>
              </a:ext>
            </a:extLst>
          </p:cNvPr>
          <p:cNvSpPr txBox="1"/>
          <p:nvPr/>
        </p:nvSpPr>
        <p:spPr>
          <a:xfrm>
            <a:off x="1450848" y="45232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Sol réel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CC167C-8411-67AF-7ECB-C4AE8DAADB91}"/>
              </a:ext>
            </a:extLst>
          </p:cNvPr>
          <p:cNvSpPr txBox="1"/>
          <p:nvPr/>
        </p:nvSpPr>
        <p:spPr>
          <a:xfrm>
            <a:off x="6457950" y="45693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Angle de départ </a:t>
            </a:r>
            <a:r>
              <a:rPr lang="fr-BE" dirty="0">
                <a:sym typeface="Symbol" panose="05050102010706020507" pitchFamily="18" charset="2"/>
              </a:rPr>
              <a:t> 27°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6A12C1-C21B-B9FB-64EB-F2D78B44B9D6}"/>
              </a:ext>
            </a:extLst>
          </p:cNvPr>
          <p:cNvSpPr txBox="1"/>
          <p:nvPr/>
        </p:nvSpPr>
        <p:spPr>
          <a:xfrm>
            <a:off x="1682496" y="5949696"/>
            <a:ext cx="6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La polarisation est toujours verticale ! </a:t>
            </a:r>
          </a:p>
        </p:txBody>
      </p:sp>
    </p:spTree>
    <p:extLst>
      <p:ext uri="{BB962C8B-B14F-4D97-AF65-F5344CB8AC3E}">
        <p14:creationId xmlns:p14="http://schemas.microsoft.com/office/powerpoint/2010/main" val="389432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4C10B3-6CC2-D30D-2321-509833D4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21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1EBCB6-E33F-B77F-9C81-B35CA5D4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49" y="136524"/>
            <a:ext cx="364820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07382B-46DC-F22F-F63D-B36C2F33CC4F}"/>
              </a:ext>
            </a:extLst>
          </p:cNvPr>
          <p:cNvSpPr txBox="1"/>
          <p:nvPr/>
        </p:nvSpPr>
        <p:spPr>
          <a:xfrm>
            <a:off x="950976" y="1489722"/>
            <a:ext cx="501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Avantage : un peu plus de gain – environ 2 dB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6AE013-2D32-9905-94A7-382C2E74A21A}"/>
              </a:ext>
            </a:extLst>
          </p:cNvPr>
          <p:cNvSpPr txBox="1"/>
          <p:nvPr/>
        </p:nvSpPr>
        <p:spPr>
          <a:xfrm>
            <a:off x="530352" y="521906"/>
            <a:ext cx="467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Cas particulier : l’antenne 5/8 </a:t>
            </a: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</a:t>
            </a:r>
            <a:endParaRPr lang="fr-BE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9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2664C62-484F-CEAE-720B-61707A621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9" y="770454"/>
            <a:ext cx="1522968" cy="435133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0C26DD-8BB0-EB05-8384-9AFEF0D9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22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A4BF4F-2AA5-45FD-421E-A817CBAAB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06" y="2251102"/>
            <a:ext cx="2801496" cy="37368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64E7FA-B655-31A0-D6BC-C1ACB04CA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00" y="2615954"/>
            <a:ext cx="1333500" cy="381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B9DE35-6879-7E43-4ACE-1766E3306E56}"/>
              </a:ext>
            </a:extLst>
          </p:cNvPr>
          <p:cNvSpPr txBox="1"/>
          <p:nvPr/>
        </p:nvSpPr>
        <p:spPr>
          <a:xfrm>
            <a:off x="1341120" y="5121792"/>
            <a:ext cx="131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HF-2V</a:t>
            </a:r>
          </a:p>
          <a:p>
            <a:r>
              <a:rPr lang="fr-FR" dirty="0"/>
              <a:t>40 et 80 m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E27180-CD0C-ACDF-FE57-89AEA7AFC5EA}"/>
              </a:ext>
            </a:extLst>
          </p:cNvPr>
          <p:cNvSpPr txBox="1"/>
          <p:nvPr/>
        </p:nvSpPr>
        <p:spPr>
          <a:xfrm>
            <a:off x="3486912" y="6087546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HY-GAIN 14AVQ</a:t>
            </a:r>
          </a:p>
          <a:p>
            <a:r>
              <a:rPr lang="fr-FR" dirty="0"/>
              <a:t>20 m , 15 m , 10 m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7ACC35-39E9-868C-955D-F655E22D4A87}"/>
              </a:ext>
            </a:extLst>
          </p:cNvPr>
          <p:cNvSpPr txBox="1"/>
          <p:nvPr/>
        </p:nvSpPr>
        <p:spPr>
          <a:xfrm>
            <a:off x="6786645" y="1927936"/>
            <a:ext cx="189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DIAMOND X-510</a:t>
            </a:r>
            <a:br>
              <a:rPr lang="fr-FR" dirty="0"/>
            </a:br>
            <a:r>
              <a:rPr lang="fr-FR" dirty="0"/>
              <a:t>2m et 70 cm</a:t>
            </a:r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F265FA-D75A-C56D-2866-02BE44B458E5}"/>
              </a:ext>
            </a:extLst>
          </p:cNvPr>
          <p:cNvSpPr txBox="1"/>
          <p:nvPr/>
        </p:nvSpPr>
        <p:spPr>
          <a:xfrm>
            <a:off x="3870960" y="685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Exemples : Antennes verticales </a:t>
            </a:r>
          </a:p>
        </p:txBody>
      </p:sp>
    </p:spTree>
    <p:extLst>
      <p:ext uri="{BB962C8B-B14F-4D97-AF65-F5344CB8AC3E}">
        <p14:creationId xmlns:p14="http://schemas.microsoft.com/office/powerpoint/2010/main" val="50142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6A591A-8419-6160-3903-4DF96A53C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0" y="3491436"/>
            <a:ext cx="3224864" cy="2579891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275ADE-9362-7B42-C94D-0B5A2FCB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23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3BEBD8-9A6B-40C9-70AF-523007746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85" y="3703536"/>
            <a:ext cx="2738120" cy="27381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9D83B2-8E64-8E60-4AEC-3E6465BF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6" y="188581"/>
            <a:ext cx="919947" cy="59626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B2603B-37A8-90EB-41BF-8768F9B8E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8" y="835972"/>
            <a:ext cx="2703250" cy="27032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BF86166-E69B-2E23-1AFE-9E8541A67615}"/>
              </a:ext>
            </a:extLst>
          </p:cNvPr>
          <p:cNvSpPr txBox="1"/>
          <p:nvPr/>
        </p:nvSpPr>
        <p:spPr>
          <a:xfrm>
            <a:off x="365760" y="615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NR-770</a:t>
            </a:r>
          </a:p>
          <a:p>
            <a:r>
              <a:rPr lang="fr-FR" dirty="0"/>
              <a:t>2 m et 70 cm 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28B481-25BA-21E4-99D4-D7275FCAFD0E}"/>
              </a:ext>
            </a:extLst>
          </p:cNvPr>
          <p:cNvSpPr txBox="1"/>
          <p:nvPr/>
        </p:nvSpPr>
        <p:spPr>
          <a:xfrm>
            <a:off x="5708578" y="1690761"/>
            <a:ext cx="313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Symbol" panose="05050102010706020507" pitchFamily="18" charset="2"/>
              </a:rPr>
              <a:t>  </a:t>
            </a:r>
            <a:r>
              <a:rPr lang="fr-BE" dirty="0"/>
              <a:t>Fixation avec perçage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BE0E6E-A4BC-0BF6-D3E8-6635084DDC1D}"/>
              </a:ext>
            </a:extLst>
          </p:cNvPr>
          <p:cNvSpPr txBox="1"/>
          <p:nvPr/>
        </p:nvSpPr>
        <p:spPr>
          <a:xfrm>
            <a:off x="2273729" y="6152058"/>
            <a:ext cx="357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Fixation avec base magnétique   </a:t>
            </a:r>
            <a:r>
              <a:rPr lang="fr-BE" dirty="0">
                <a:sym typeface="Symbol" panose="05050102010706020507" pitchFamily="18" charset="2"/>
              </a:rPr>
              <a:t>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556A46-715F-709B-F42B-0028CEEF2BB5}"/>
              </a:ext>
            </a:extLst>
          </p:cNvPr>
          <p:cNvSpPr txBox="1"/>
          <p:nvPr/>
        </p:nvSpPr>
        <p:spPr>
          <a:xfrm>
            <a:off x="6344006" y="3169890"/>
            <a:ext cx="235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Fixation avec pince  </a:t>
            </a:r>
            <a:r>
              <a:rPr lang="fr-BE" dirty="0">
                <a:sym typeface="Symbol" panose="05050102010706020507" pitchFamily="18" charset="2"/>
              </a:rPr>
              <a:t>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01FB9E-2912-1AB6-6A4B-17B06A062BF0}"/>
              </a:ext>
            </a:extLst>
          </p:cNvPr>
          <p:cNvSpPr txBox="1"/>
          <p:nvPr/>
        </p:nvSpPr>
        <p:spPr>
          <a:xfrm>
            <a:off x="1687199" y="228640"/>
            <a:ext cx="728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Exemples : Antennes quart d’onde ou 5/8 </a:t>
            </a:r>
            <a:r>
              <a:rPr lang="fr-BE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</a:t>
            </a:r>
            <a:r>
              <a:rPr lang="fr-BE" sz="2400" b="1" dirty="0">
                <a:solidFill>
                  <a:schemeClr val="accent1"/>
                </a:solidFill>
              </a:rPr>
              <a:t> pour voiture </a:t>
            </a:r>
          </a:p>
        </p:txBody>
      </p:sp>
    </p:spTree>
    <p:extLst>
      <p:ext uri="{BB962C8B-B14F-4D97-AF65-F5344CB8AC3E}">
        <p14:creationId xmlns:p14="http://schemas.microsoft.com/office/powerpoint/2010/main" val="420280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D0D22-9218-0F30-CEED-9B94FA64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4. L’antenne Yagi 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C1C4DD9F-CA2E-CBC1-D2E1-A5C3EDFB5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301081"/>
            <a:ext cx="4781550" cy="340042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214483-084A-8B43-DF74-7C1789A8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491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D0D22-9218-0F30-CEED-9B94FA64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L’antenne Yagi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214483-084A-8B43-DF74-7C1789A8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25</a:t>
            </a:fld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BDBA75-10A3-2333-9B45-7DA3DEA9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85" y="445325"/>
            <a:ext cx="6423715" cy="609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88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95B85-CC11-B82C-8FC3-EE13DCB1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26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2D630E-333A-92B2-34E7-D7732883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4" y="365126"/>
            <a:ext cx="2538775" cy="25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254A61-2CFE-BD2E-21DA-F92CFA7BC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2" y="1867292"/>
            <a:ext cx="2521226" cy="25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9C9E03-EC3F-B76B-73DC-6B0EF706A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96" y="2767564"/>
            <a:ext cx="2521225" cy="25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FD9751-7CDD-EE23-053F-6257E966EB42}"/>
              </a:ext>
            </a:extLst>
          </p:cNvPr>
          <p:cNvSpPr txBox="1"/>
          <p:nvPr/>
        </p:nvSpPr>
        <p:spPr>
          <a:xfrm>
            <a:off x="1121664" y="4050950"/>
            <a:ext cx="188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 éléments </a:t>
            </a:r>
          </a:p>
          <a:p>
            <a:r>
              <a:rPr lang="fr-BE" dirty="0"/>
              <a:t>bande 20 m </a:t>
            </a:r>
          </a:p>
          <a:p>
            <a:r>
              <a:rPr lang="fr-BE" dirty="0"/>
              <a:t>gain : 8,2 </a:t>
            </a:r>
            <a:r>
              <a:rPr lang="fr-BE" dirty="0" err="1"/>
              <a:t>dBi</a:t>
            </a:r>
            <a:endParaRPr lang="fr-BE" dirty="0"/>
          </a:p>
          <a:p>
            <a:r>
              <a:rPr lang="fr-BE" dirty="0"/>
              <a:t>AV/AR : 24 dB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4F9A51-E08B-B3ED-94C0-E416373BF48C}"/>
              </a:ext>
            </a:extLst>
          </p:cNvPr>
          <p:cNvSpPr txBox="1"/>
          <p:nvPr/>
        </p:nvSpPr>
        <p:spPr>
          <a:xfrm>
            <a:off x="3507930" y="4705645"/>
            <a:ext cx="188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 éléments</a:t>
            </a:r>
          </a:p>
          <a:p>
            <a:r>
              <a:rPr lang="fr-BE" dirty="0"/>
              <a:t>bande 2m</a:t>
            </a:r>
          </a:p>
          <a:p>
            <a:r>
              <a:rPr lang="fr-BE" dirty="0"/>
              <a:t>gain : 12,6 </a:t>
            </a:r>
            <a:r>
              <a:rPr lang="fr-BE" dirty="0" err="1"/>
              <a:t>dBi</a:t>
            </a:r>
            <a:endParaRPr lang="fr-BE" dirty="0"/>
          </a:p>
          <a:p>
            <a:r>
              <a:rPr lang="fr-BE" dirty="0"/>
              <a:t>AV/AR : 19,2 dB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064DB2-1177-0699-8C4E-0810CB379985}"/>
              </a:ext>
            </a:extLst>
          </p:cNvPr>
          <p:cNvSpPr txBox="1"/>
          <p:nvPr/>
        </p:nvSpPr>
        <p:spPr>
          <a:xfrm>
            <a:off x="6245245" y="5487881"/>
            <a:ext cx="217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15 éléments</a:t>
            </a:r>
          </a:p>
          <a:p>
            <a:r>
              <a:rPr lang="fr-BE" dirty="0"/>
              <a:t>bande  70 cm</a:t>
            </a:r>
          </a:p>
          <a:p>
            <a:r>
              <a:rPr lang="fr-BE" dirty="0"/>
              <a:t>gain : 12,7 </a:t>
            </a:r>
            <a:r>
              <a:rPr lang="fr-BE" dirty="0" err="1"/>
              <a:t>dBi</a:t>
            </a:r>
            <a:endParaRPr lang="fr-BE" dirty="0"/>
          </a:p>
          <a:p>
            <a:r>
              <a:rPr lang="fr-BE" dirty="0"/>
              <a:t>AV/AR : 22,2 dB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BC46AF-E6EE-E2C3-3D04-A1825CFAE39D}"/>
              </a:ext>
            </a:extLst>
          </p:cNvPr>
          <p:cNvSpPr txBox="1"/>
          <p:nvPr/>
        </p:nvSpPr>
        <p:spPr>
          <a:xfrm>
            <a:off x="3870960" y="685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Exemples : Antennes </a:t>
            </a:r>
            <a:r>
              <a:rPr lang="fr-BE" sz="2400" b="1" dirty="0" err="1">
                <a:solidFill>
                  <a:schemeClr val="accent1"/>
                </a:solidFill>
              </a:rPr>
              <a:t>yagi</a:t>
            </a:r>
            <a:r>
              <a:rPr lang="fr-BE" sz="24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67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4AA996-4721-BC45-6D84-E0117E2A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27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820426-9689-6F18-2513-A0C801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3" y="1253331"/>
            <a:ext cx="770020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B1C9452-2D85-AB33-D1B5-F6F7FB379197}"/>
              </a:ext>
            </a:extLst>
          </p:cNvPr>
          <p:cNvSpPr txBox="1"/>
          <p:nvPr/>
        </p:nvSpPr>
        <p:spPr>
          <a:xfrm>
            <a:off x="902208" y="491234"/>
            <a:ext cx="413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Polarisation des antennes </a:t>
            </a:r>
            <a:r>
              <a:rPr lang="fr-BE" sz="2000" dirty="0" err="1"/>
              <a:t>yagi</a:t>
            </a:r>
            <a:endParaRPr lang="fr-BE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3F8139-55CC-8100-4617-632066F63F4E}"/>
              </a:ext>
            </a:extLst>
          </p:cNvPr>
          <p:cNvSpPr txBox="1"/>
          <p:nvPr/>
        </p:nvSpPr>
        <p:spPr>
          <a:xfrm>
            <a:off x="3340608" y="5997434"/>
            <a:ext cx="338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Identique au dipôle</a:t>
            </a:r>
          </a:p>
        </p:txBody>
      </p:sp>
    </p:spTree>
    <p:extLst>
      <p:ext uri="{BB962C8B-B14F-4D97-AF65-F5344CB8AC3E}">
        <p14:creationId xmlns:p14="http://schemas.microsoft.com/office/powerpoint/2010/main" val="339880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95B85-CC11-B82C-8FC3-EE13DCB1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28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BC46AF-E6EE-E2C3-3D04-A1825CFAE39D}"/>
              </a:ext>
            </a:extLst>
          </p:cNvPr>
          <p:cNvSpPr txBox="1"/>
          <p:nvPr/>
        </p:nvSpPr>
        <p:spPr>
          <a:xfrm>
            <a:off x="532382" y="195592"/>
            <a:ext cx="6638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Cas particulier : élément à « trappes »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F1A95B-6592-1FBA-2713-B2954F51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730480"/>
            <a:ext cx="8485632" cy="32730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BDF165-A735-EA3E-7EB7-E399FB655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6" y="4076732"/>
            <a:ext cx="7724547" cy="9782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58F974-1ED0-869C-0EFC-3E16D3AFE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9" y="5129936"/>
            <a:ext cx="6836143" cy="15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C185C-D927-C575-C2F4-F03E71FD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026F1C-6FDB-C8F5-BD4B-21A351BC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" y="350757"/>
            <a:ext cx="5715000" cy="4286250"/>
          </a:xfr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ED6CFB5-4B9C-8A2F-4F12-FD4323D0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29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E8CD08-C42D-DB73-DF3A-85CCEBB56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91" y="2150388"/>
            <a:ext cx="5502303" cy="4130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23BD60-A872-8D32-1B39-1209FA4702A3}"/>
              </a:ext>
            </a:extLst>
          </p:cNvPr>
          <p:cNvSpPr txBox="1"/>
          <p:nvPr/>
        </p:nvSpPr>
        <p:spPr>
          <a:xfrm>
            <a:off x="628650" y="4651376"/>
            <a:ext cx="32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OPTIBEAM 16 </a:t>
            </a:r>
            <a:r>
              <a:rPr lang="fr-FR" dirty="0" err="1"/>
              <a:t>él</a:t>
            </a:r>
            <a:r>
              <a:rPr lang="fr-FR" dirty="0"/>
              <a:t>. 5 bandes  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F010ED-034A-5DE6-9D2E-3EBAF6A5F103}"/>
              </a:ext>
            </a:extLst>
          </p:cNvPr>
          <p:cNvSpPr txBox="1"/>
          <p:nvPr/>
        </p:nvSpPr>
        <p:spPr>
          <a:xfrm>
            <a:off x="3840480" y="6346682"/>
            <a:ext cx="403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FRITZEL FB 33 : 3 éléments , 3 bandes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47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C8FB4-2701-3D22-E7E8-C3E15E0E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4465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Quelles sont les fréquences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A449E-FD1F-62EA-1A69-49CAFC50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BE978A-36A6-5F1F-88EC-4BE27B54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4" y="1909392"/>
            <a:ext cx="8034096" cy="32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36B92-CD0B-5FC4-42A7-2A968539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/>
          <a:p>
            <a:r>
              <a:rPr lang="fr-BE" dirty="0"/>
              <a:t>Yagi VHF et UHF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12B49B-0F6D-FF63-80D6-E8E568326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4621"/>
            <a:ext cx="2476500" cy="1905000"/>
          </a:xfr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AA1BC4E-90AD-1667-CDB9-792BC70F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30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64002F-1ED6-1BE3-E3B7-9292F929D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47" y="2063565"/>
            <a:ext cx="4762500" cy="251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919CEB-3A60-234B-475C-1E15C15AB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5" y="365126"/>
            <a:ext cx="3514725" cy="1295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D91481B-29A0-EC81-80A1-6E1BCA2DD419}"/>
              </a:ext>
            </a:extLst>
          </p:cNvPr>
          <p:cNvSpPr txBox="1"/>
          <p:nvPr/>
        </p:nvSpPr>
        <p:spPr>
          <a:xfrm>
            <a:off x="414285" y="1694233"/>
            <a:ext cx="2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TONNA 9 </a:t>
            </a:r>
            <a:r>
              <a:rPr lang="fr-FR" dirty="0" err="1"/>
              <a:t>él</a:t>
            </a:r>
            <a:r>
              <a:rPr lang="fr-FR" dirty="0"/>
              <a:t>. , bande 2 m 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A0B7F-63D3-D472-2508-7737E58828E5}"/>
              </a:ext>
            </a:extLst>
          </p:cNvPr>
          <p:cNvSpPr txBox="1"/>
          <p:nvPr/>
        </p:nvSpPr>
        <p:spPr>
          <a:xfrm>
            <a:off x="2079392" y="4762831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FLEXAYAGI 16 el. , bande 70 cm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C0B6D6-310F-A9D9-2968-09CBCC194DF9}"/>
              </a:ext>
            </a:extLst>
          </p:cNvPr>
          <p:cNvSpPr txBox="1"/>
          <p:nvPr/>
        </p:nvSpPr>
        <p:spPr>
          <a:xfrm>
            <a:off x="6457950" y="6538913"/>
            <a:ext cx="243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Bi-bande 2 m + 70 cm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99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C5F24-249C-9392-C26A-FF59B34D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5578"/>
          </a:xfrm>
        </p:spPr>
        <p:txBody>
          <a:bodyPr/>
          <a:lstStyle/>
          <a:p>
            <a:r>
              <a:rPr lang="fr-BE" dirty="0"/>
              <a:t>Retour sur la </a:t>
            </a:r>
            <a:r>
              <a:rPr lang="fr-BE" b="1" u="sng" dirty="0"/>
              <a:t>polarisation</a:t>
            </a:r>
            <a:r>
              <a:rPr lang="fr-BE" dirty="0"/>
              <a:t>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7FABBE2-D0B0-4DAB-159A-AB5517286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1313258"/>
            <a:ext cx="4053078" cy="239526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D9D80D-E162-AAC7-AC57-09A86D05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31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D5C0E9-A33C-22AF-4F8B-EE566D4D0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98" y="3735529"/>
            <a:ext cx="4283334" cy="24262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EDA750C-93BB-8179-7D94-D9FB716E73F7}"/>
              </a:ext>
            </a:extLst>
          </p:cNvPr>
          <p:cNvSpPr txBox="1"/>
          <p:nvPr/>
        </p:nvSpPr>
        <p:spPr>
          <a:xfrm>
            <a:off x="518922" y="4440829"/>
            <a:ext cx="382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>
                <a:solidFill>
                  <a:schemeClr val="accent1"/>
                </a:solidFill>
              </a:rPr>
              <a:t>Savoir qu’une antenne disposée </a:t>
            </a:r>
            <a:r>
              <a:rPr lang="fr-BE" sz="2000" b="1" i="1" u="sng" dirty="0">
                <a:solidFill>
                  <a:schemeClr val="accent1"/>
                </a:solidFill>
              </a:rPr>
              <a:t>horizontalement</a:t>
            </a:r>
            <a:r>
              <a:rPr lang="fr-BE" sz="2000" b="1" i="1" dirty="0">
                <a:solidFill>
                  <a:schemeClr val="accent1"/>
                </a:solidFill>
              </a:rPr>
              <a:t> produit des ondes polarisées </a:t>
            </a:r>
            <a:r>
              <a:rPr lang="fr-BE" sz="2000" b="1" i="1" u="sng" dirty="0">
                <a:solidFill>
                  <a:schemeClr val="accent1"/>
                </a:solidFill>
              </a:rPr>
              <a:t>horizontalement</a:t>
            </a:r>
            <a:r>
              <a:rPr lang="fr-BE" sz="2000" b="1" i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44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12180962-9BDC-D996-D41B-394E135BA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Puissance Apparente Rayonnée</a:t>
            </a:r>
            <a:endParaRPr lang="fr-BE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D85C5-0FFF-7B26-98EC-8DCAB64E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33738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b="1" dirty="0">
                <a:ea typeface="SimSun" panose="02010600030101010101" pitchFamily="2" charset="-122"/>
                <a:cs typeface="Times New Roman" panose="02020603050405020304" pitchFamily="18" charset="0"/>
              </a:rPr>
              <a:t>PAR  =  puissance de l'émetteur  x  gain d'antenne</a:t>
            </a:r>
            <a:endParaRPr lang="fr-BE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sz="1800" dirty="0"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sz="2400" dirty="0">
                <a:ea typeface="SimSun" panose="02010600030101010101" pitchFamily="2" charset="-122"/>
                <a:cs typeface="Times New Roman" panose="02020603050405020304" pitchFamily="18" charset="0"/>
              </a:rPr>
              <a:t>La PAR peut être considérée comme la puissance qu'il faudrait mettre sur une antenne omnidirectionnelle pour obtenir le même résultat du côté récepteur.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sz="2400" dirty="0"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sz="2400" dirty="0">
                <a:ea typeface="SimSun" panose="02010600030101010101" pitchFamily="2" charset="-122"/>
                <a:cs typeface="Times New Roman" panose="02020603050405020304" pitchFamily="18" charset="0"/>
              </a:rPr>
              <a:t>Exemple : On a un émetteur de 10 W et une antenne dont le gain est de 5 (5 fois) . Quelle est la PAR ? Réponse : 10 W x 5 = 50 W PAR.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BE19CD-77CA-5DD6-4906-E9760D3D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97396-C6A8-4EFB-BB78-34C1863D3004}" type="slidenum">
              <a:rPr lang="fr-BE"/>
              <a:pPr>
                <a:defRPr/>
              </a:pPr>
              <a:t>32</a:t>
            </a:fld>
            <a:endParaRPr lang="fr-BE"/>
          </a:p>
        </p:txBody>
      </p:sp>
      <p:sp>
        <p:nvSpPr>
          <p:cNvPr id="50181" name="ZoneTexte 4">
            <a:extLst>
              <a:ext uri="{FF2B5EF4-FFF2-40B4-BE49-F238E27FC236}">
                <a16:creationId xmlns:a16="http://schemas.microsoft.com/office/drawing/2014/main" id="{54D7415E-2EAE-6EE3-0D39-FFBA1799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648325"/>
            <a:ext cx="744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BE" altLang="fr-FR" sz="2000" b="1">
                <a:solidFill>
                  <a:schemeClr val="accent1"/>
                </a:solidFill>
              </a:rPr>
              <a:t>Savoir que la PAR = puissance de l’émetteur x gain de l’antenne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12180962-9BDC-D996-D41B-394E135BA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823"/>
            <a:ext cx="7886700" cy="634618"/>
          </a:xfrm>
        </p:spPr>
        <p:txBody>
          <a:bodyPr/>
          <a:lstStyle/>
          <a:p>
            <a:r>
              <a:rPr lang="fr-FR" altLang="fr-FR" dirty="0"/>
              <a:t>Caractéristiques des antennes</a:t>
            </a:r>
            <a:endParaRPr lang="fr-BE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BE19CD-77CA-5DD6-4906-E9760D3D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97396-C6A8-4EFB-BB78-34C1863D3004}" type="slidenum">
              <a:rPr lang="fr-BE"/>
              <a:pPr>
                <a:defRPr/>
              </a:pPr>
              <a:t>33</a:t>
            </a:fld>
            <a:endParaRPr lang="fr-BE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91DBBD0-2C33-4971-A0CD-2C34DC17F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252164"/>
              </p:ext>
            </p:extLst>
          </p:nvPr>
        </p:nvGraphicFramePr>
        <p:xfrm>
          <a:off x="170687" y="656441"/>
          <a:ext cx="8802625" cy="601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233">
                  <a:extLst>
                    <a:ext uri="{9D8B030D-6E8A-4147-A177-3AD203B41FA5}">
                      <a16:colId xmlns:a16="http://schemas.microsoft.com/office/drawing/2014/main" val="2402687853"/>
                    </a:ext>
                  </a:extLst>
                </a:gridCol>
                <a:gridCol w="2045817">
                  <a:extLst>
                    <a:ext uri="{9D8B030D-6E8A-4147-A177-3AD203B41FA5}">
                      <a16:colId xmlns:a16="http://schemas.microsoft.com/office/drawing/2014/main" val="3160139762"/>
                    </a:ext>
                  </a:extLst>
                </a:gridCol>
                <a:gridCol w="1760525">
                  <a:extLst>
                    <a:ext uri="{9D8B030D-6E8A-4147-A177-3AD203B41FA5}">
                      <a16:colId xmlns:a16="http://schemas.microsoft.com/office/drawing/2014/main" val="3408895014"/>
                    </a:ext>
                  </a:extLst>
                </a:gridCol>
                <a:gridCol w="1760525">
                  <a:extLst>
                    <a:ext uri="{9D8B030D-6E8A-4147-A177-3AD203B41FA5}">
                      <a16:colId xmlns:a16="http://schemas.microsoft.com/office/drawing/2014/main" val="2124684171"/>
                    </a:ext>
                  </a:extLst>
                </a:gridCol>
                <a:gridCol w="1760525">
                  <a:extLst>
                    <a:ext uri="{9D8B030D-6E8A-4147-A177-3AD203B41FA5}">
                      <a16:colId xmlns:a16="http://schemas.microsoft.com/office/drawing/2014/main" val="860362940"/>
                    </a:ext>
                  </a:extLst>
                </a:gridCol>
              </a:tblGrid>
              <a:tr h="522889"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Long fil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Dipôle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Quart d’onde</a:t>
                      </a:r>
                    </a:p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(« 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ground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plane 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Yagi</a:t>
                      </a:r>
                    </a:p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« directive » ou « 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652104"/>
                  </a:ext>
                </a:extLst>
              </a:tr>
              <a:tr h="853134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distribution du courant et de la 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Courant nul aux extrémités.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Tension maximum aux extrémités.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236061"/>
                  </a:ext>
                </a:extLst>
              </a:tr>
              <a:tr h="740422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résistance de</a:t>
                      </a:r>
                      <a:br>
                        <a:rPr lang="fr-B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rayonnement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Grande (dépend de la longueur, de la hauteur et de la fréquence)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Théoriquement </a:t>
                      </a:r>
                      <a:br>
                        <a:rPr lang="fr-B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73 ohms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Théoriquement </a:t>
                      </a:r>
                      <a:br>
                        <a:rPr lang="fr-B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36 ohms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Selon la construction mais généralement 50 ohms.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58592"/>
                  </a:ext>
                </a:extLst>
              </a:tr>
              <a:tr h="907614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diagramme de rayonnement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Très long fil → multiples lobes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Très bas par rapport au sol→ vers le ciel (NVIS)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Forme de « donut »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(voir détails …)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En pratique angle de départ 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27°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Forme du diagramme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(voir détails)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Gain et Rapport avant/arrière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304319"/>
                  </a:ext>
                </a:extLst>
              </a:tr>
              <a:tr h="553163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gain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(pris comme référence)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Selon le nombre d’éléments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64187"/>
                  </a:ext>
                </a:extLst>
              </a:tr>
              <a:tr h="1045778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polarisation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V si le dipôle est vertical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H si le dipôle est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horizontal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TOUJOURS VERTICALE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V si l’antenne est verticale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H si l’antenne est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horizontale</a:t>
                      </a:r>
                    </a:p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69235"/>
                  </a:ext>
                </a:extLst>
              </a:tr>
              <a:tr h="853134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formes particulières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… en fil ou en tube</a:t>
                      </a: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Dipôle replié (« trombone 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5/8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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7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345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D23AE-DB5A-F4E0-E3B9-79D5CB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53418" y="2722659"/>
            <a:ext cx="2856407" cy="483472"/>
          </a:xfrm>
        </p:spPr>
        <p:txBody>
          <a:bodyPr>
            <a:normAutofit fontScale="90000"/>
          </a:bodyPr>
          <a:lstStyle/>
          <a:p>
            <a:r>
              <a:rPr lang="fr-BE" dirty="0"/>
              <a:t>Petite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96135-E641-DE5F-EA7D-411EF27F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34</a:t>
            </a:fld>
            <a:endParaRPr lang="fr-BE"/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7F3A0C8E-7D71-C122-DC7B-EFDE1D451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83612"/>
              </p:ext>
            </p:extLst>
          </p:nvPr>
        </p:nvGraphicFramePr>
        <p:xfrm>
          <a:off x="1018794" y="0"/>
          <a:ext cx="8125206" cy="6867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5206">
                  <a:extLst>
                    <a:ext uri="{9D8B030D-6E8A-4147-A177-3AD203B41FA5}">
                      <a16:colId xmlns:a16="http://schemas.microsoft.com/office/drawing/2014/main" val="74091052"/>
                    </a:ext>
                  </a:extLst>
                </a:gridCol>
              </a:tblGrid>
              <a:tr h="1170431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5b.1 Savoir qu'une antenne sert à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convertir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des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signaux électriques en ondes radio et vice-versa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 que la polarisation des ondes correspond à la direction de l'antenne : une antenne disposée horizontalement génère des ondes polarisées horizontalement. 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73573"/>
                  </a:ext>
                </a:extLst>
              </a:tr>
              <a:tr h="1419317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5b.2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Reconnaitre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l'antenne dipôle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/2, l'antenne </a:t>
                      </a:r>
                      <a:r>
                        <a:rPr lang="fr-FR" sz="16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ground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-plane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/4, l'antenne Yagi, l'antenne long fil et l'antenne 5/8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Savoir que les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dimensions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des antennes HF et VHF sont différentes parce qu'elles dépendent de la longueur d'onde, bien qu'elles fonctionnent selon les mêmes principes.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Savoir qu'un dipôle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/2 possède une longueur physique pratiquement égale à la demi-onde de la fréquence du signal. </a:t>
                      </a:r>
                    </a:p>
                    <a:p>
                      <a:pPr algn="l"/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98701"/>
                  </a:ext>
                </a:extLst>
              </a:tr>
              <a:tr h="354829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5c.1 Savoir qu'une antenne verticale λ/2, une antenne </a:t>
                      </a:r>
                      <a:r>
                        <a:rPr lang="fr-FR" sz="16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ground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-plane et une antenne 5/8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sont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omnidirectionnelles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</a:t>
                      </a:r>
                    </a:p>
                    <a:p>
                      <a:pPr algn="l"/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62571"/>
                  </a:ext>
                </a:extLst>
              </a:tr>
              <a:tr h="354829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5c.2 Savoir qu'une antenne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Yagi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est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directionnelle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et que son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gain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est la conséquence de la focalisation du rayonnement. </a:t>
                      </a:r>
                    </a:p>
                    <a:p>
                      <a:pPr algn="l"/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191095"/>
                  </a:ext>
                </a:extLst>
              </a:tr>
              <a:tr h="354829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5c.3 Savoir que la PAR (ERP) est le produit de la puissance fournie à l'antenne par le gain de l'antenne. </a:t>
                      </a:r>
                    </a:p>
                    <a:p>
                      <a:pPr algn="l"/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654977"/>
                  </a:ext>
                </a:extLst>
              </a:tr>
              <a:tr h="106448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5c.4 Savoir que le système d'antenne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doit être approprié à la fréquence d'émission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Savoir que lorsque l'antenne n'est pas conçue pour la fréquence utilisée, elle ne sera pas adaptée à l'émetteur et ne fonctionnera donc pas efficacement. 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560355"/>
                  </a:ext>
                </a:extLst>
              </a:tr>
              <a:tr h="709659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5c.5 Savoir que dans les bandes HF, lorsqu'une antenne n'est pas conçue pour la fréquence utilisée, une </a:t>
                      </a:r>
                      <a:r>
                        <a:rPr lang="fr-F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boîte de couplage </a:t>
                      </a:r>
                      <a:r>
                        <a:rPr lang="fr-FR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(ou coupleur d'antenne ou ATU) fait en sorte que l'émetteur fournit sa puissance au système d'antenne. </a:t>
                      </a:r>
                      <a:endParaRPr lang="fr-BE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1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14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12 : La question du ROS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35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F79D42F-073E-9D9D-0C9C-4837F3A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36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76AF51-1A42-875F-6920-EE4F1D79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7" y="136524"/>
            <a:ext cx="8018156" cy="67214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D917859-B985-0823-1FFA-F6A559D3D26A}"/>
              </a:ext>
            </a:extLst>
          </p:cNvPr>
          <p:cNvSpPr txBox="1"/>
          <p:nvPr/>
        </p:nvSpPr>
        <p:spPr>
          <a:xfrm>
            <a:off x="5888736" y="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une ligne infinie ….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29A15C-A1C3-97C2-2297-3EC6B252446E}"/>
              </a:ext>
            </a:extLst>
          </p:cNvPr>
          <p:cNvSpPr txBox="1"/>
          <p:nvPr/>
        </p:nvSpPr>
        <p:spPr>
          <a:xfrm>
            <a:off x="5980176" y="155269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une ligne finie …. </a:t>
            </a:r>
          </a:p>
        </p:txBody>
      </p:sp>
    </p:spTree>
    <p:extLst>
      <p:ext uri="{BB962C8B-B14F-4D97-AF65-F5344CB8AC3E}">
        <p14:creationId xmlns:p14="http://schemas.microsoft.com/office/powerpoint/2010/main" val="2956329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F79D42F-073E-9D9D-0C9C-4837F3A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37</a:t>
            </a:fld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C6F34E-67A6-1395-225F-830F6B57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914171"/>
            <a:ext cx="8302752" cy="544218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EF2A772-C799-6133-C8D0-B1D36F35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/>
          <a:lstStyle/>
          <a:p>
            <a:r>
              <a:rPr lang="fr-BE" b="1" dirty="0">
                <a:latin typeface="+mn-lt"/>
              </a:rPr>
              <a:t>Définition du ROS </a:t>
            </a:r>
          </a:p>
        </p:txBody>
      </p:sp>
    </p:spTree>
    <p:extLst>
      <p:ext uri="{BB962C8B-B14F-4D97-AF65-F5344CB8AC3E}">
        <p14:creationId xmlns:p14="http://schemas.microsoft.com/office/powerpoint/2010/main" val="4172578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46209-FCDD-6CF1-9752-AA17CD38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01" y="668667"/>
            <a:ext cx="7886700" cy="2760333"/>
          </a:xfrm>
        </p:spPr>
        <p:txBody>
          <a:bodyPr>
            <a:normAutofit fontScale="90000"/>
          </a:bodyPr>
          <a:lstStyle/>
          <a:p>
            <a:r>
              <a:rPr lang="fr-BE" dirty="0"/>
              <a:t>Attention : 2 dénominations </a:t>
            </a:r>
            <a:br>
              <a:rPr lang="fr-BE" dirty="0"/>
            </a:br>
            <a:br>
              <a:rPr lang="fr-BE" dirty="0"/>
            </a:br>
            <a:r>
              <a:rPr lang="fr-BE" dirty="0"/>
              <a:t>                  </a:t>
            </a:r>
            <a:r>
              <a:rPr lang="fr-BE" b="1" dirty="0"/>
              <a:t>Rapport</a:t>
            </a:r>
            <a:r>
              <a:rPr lang="fr-BE" dirty="0"/>
              <a:t> d’ondes stationnaires </a:t>
            </a:r>
            <a:r>
              <a:rPr lang="fr-BE" b="1" dirty="0"/>
              <a:t>ROS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et              </a:t>
            </a:r>
            <a:r>
              <a:rPr lang="fr-BE" b="1" dirty="0"/>
              <a:t>Taux</a:t>
            </a:r>
            <a:r>
              <a:rPr lang="fr-BE" dirty="0"/>
              <a:t> d’ondes stationnaires  ( ????) </a:t>
            </a:r>
            <a:br>
              <a:rPr lang="fr-BE" dirty="0"/>
            </a:br>
            <a:br>
              <a:rPr lang="fr-BE" dirty="0"/>
            </a:br>
            <a:r>
              <a:rPr lang="fr-BE" dirty="0"/>
              <a:t>en anglais Standing </a:t>
            </a:r>
            <a:r>
              <a:rPr lang="fr-BE" dirty="0" err="1"/>
              <a:t>Wave</a:t>
            </a:r>
            <a:r>
              <a:rPr lang="fr-BE" dirty="0"/>
              <a:t> Ratio ou </a:t>
            </a:r>
            <a:r>
              <a:rPr lang="fr-BE" b="1" dirty="0"/>
              <a:t>SWR</a:t>
            </a:r>
            <a:r>
              <a:rPr lang="fr-BE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F79D42F-073E-9D9D-0C9C-4837F3A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38</a:t>
            </a:fld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8806B0-310E-C648-FD7B-85C8C320FF96}"/>
              </a:ext>
            </a:extLst>
          </p:cNvPr>
          <p:cNvSpPr txBox="1"/>
          <p:nvPr/>
        </p:nvSpPr>
        <p:spPr>
          <a:xfrm>
            <a:off x="2517448" y="4250341"/>
            <a:ext cx="4301405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u="sng" dirty="0"/>
              <a:t>ROS</a:t>
            </a:r>
          </a:p>
          <a:p>
            <a:r>
              <a:rPr lang="fr-FR" sz="2400" b="1" dirty="0">
                <a:solidFill>
                  <a:srgbClr val="00B050"/>
                </a:solidFill>
              </a:rPr>
              <a:t>&lt; 1,5 : bon</a:t>
            </a:r>
            <a:r>
              <a:rPr lang="fr-FR" dirty="0"/>
              <a:t> </a:t>
            </a:r>
            <a:endParaRPr lang="fr-FR" sz="2400" b="1" dirty="0">
              <a:solidFill>
                <a:srgbClr val="00B050"/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2   : attention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&gt; 2   : il faut faire </a:t>
            </a:r>
            <a:r>
              <a:rPr lang="fr-FR" sz="2400" b="1" dirty="0" err="1">
                <a:solidFill>
                  <a:srgbClr val="FF0000"/>
                </a:solidFill>
              </a:rPr>
              <a:t>qque</a:t>
            </a:r>
            <a:r>
              <a:rPr lang="fr-FR" sz="2400" b="1" dirty="0">
                <a:solidFill>
                  <a:srgbClr val="FF0000"/>
                </a:solidFill>
              </a:rPr>
              <a:t> chose</a:t>
            </a:r>
          </a:p>
          <a:p>
            <a:r>
              <a:rPr lang="fr-BE" sz="2400" b="1" dirty="0">
                <a:solidFill>
                  <a:srgbClr val="FF0000"/>
                </a:solidFill>
              </a:rPr>
              <a:t> &gt; 3   : !!!!  STOP !!! </a:t>
            </a:r>
          </a:p>
        </p:txBody>
      </p:sp>
    </p:spTree>
    <p:extLst>
      <p:ext uri="{BB962C8B-B14F-4D97-AF65-F5344CB8AC3E}">
        <p14:creationId xmlns:p14="http://schemas.microsoft.com/office/powerpoint/2010/main" val="21445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34F10-E018-812E-28C4-3B2326F1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370" y="426637"/>
            <a:ext cx="3077718" cy="1325563"/>
          </a:xfrm>
        </p:spPr>
        <p:txBody>
          <a:bodyPr/>
          <a:lstStyle/>
          <a:p>
            <a:r>
              <a:rPr lang="fr-BE" strike="sngStrike" dirty="0"/>
              <a:t>TOS-mètre </a:t>
            </a:r>
            <a:br>
              <a:rPr lang="fr-BE" dirty="0"/>
            </a:br>
            <a:r>
              <a:rPr lang="fr-BE" dirty="0"/>
              <a:t>ROS-mètre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EA50DDB-ED25-2CD8-F582-2D2440C52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40" y="2064937"/>
            <a:ext cx="2984102" cy="214189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1BEF97-CC7C-ED8E-F3B6-6B382898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39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E63D3-7E61-802C-9055-52F185BF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11" y="4206836"/>
            <a:ext cx="3402789" cy="2101222"/>
          </a:xfrm>
          <a:prstGeom prst="rect">
            <a:avLst/>
          </a:prstGeo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C6063AC6-B8FA-CFCD-235D-54F89AC59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6637"/>
            <a:ext cx="2800350" cy="16383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0B24420-2827-E85E-720B-E639DD41214D}"/>
              </a:ext>
            </a:extLst>
          </p:cNvPr>
          <p:cNvSpPr txBox="1"/>
          <p:nvPr/>
        </p:nvSpPr>
        <p:spPr>
          <a:xfrm>
            <a:off x="390144" y="5257447"/>
            <a:ext cx="504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Savoir qu’un ROS-mètre indique si le système d’antenne (= câble + antenne) est adapté. </a:t>
            </a:r>
          </a:p>
        </p:txBody>
      </p:sp>
    </p:spTree>
    <p:extLst>
      <p:ext uri="{BB962C8B-B14F-4D97-AF65-F5344CB8AC3E}">
        <p14:creationId xmlns:p14="http://schemas.microsoft.com/office/powerpoint/2010/main" val="125305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83186-703F-1662-1F8A-631E24BA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673846" cy="532768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Quelle est la puissance maximum en HF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489DA4-88EE-4EC5-EC77-3AE36529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6" y="1448218"/>
            <a:ext cx="2385855" cy="84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400" dirty="0"/>
              <a:t>25 Watts </a:t>
            </a:r>
          </a:p>
          <a:p>
            <a:pPr marL="0" indent="0">
              <a:buNone/>
            </a:pPr>
            <a:endParaRPr lang="fr-BE" sz="440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8BB6BB4-911F-2668-6CFC-5DD38C97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71E2C1-E323-8F88-47FC-C586995E5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5" y="998819"/>
            <a:ext cx="4749486" cy="301592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01EAB2D-BCCC-D496-B375-D59FAE933147}"/>
              </a:ext>
            </a:extLst>
          </p:cNvPr>
          <p:cNvSpPr/>
          <p:nvPr/>
        </p:nvSpPr>
        <p:spPr>
          <a:xfrm>
            <a:off x="6331868" y="2403396"/>
            <a:ext cx="945927" cy="1060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6E310B-4710-634B-3274-11CB70EC1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1" y="4014743"/>
            <a:ext cx="7228889" cy="2787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100142-AF29-132C-A573-5682DECAB525}"/>
              </a:ext>
            </a:extLst>
          </p:cNvPr>
          <p:cNvSpPr txBox="1"/>
          <p:nvPr/>
        </p:nvSpPr>
        <p:spPr>
          <a:xfrm>
            <a:off x="437389" y="3729153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IC-7300   </a:t>
            </a:r>
            <a:r>
              <a:rPr lang="fr-BE" dirty="0">
                <a:sym typeface="Symbol" panose="05050102010706020507" pitchFamily="18" charset="2"/>
              </a:rPr>
              <a:t>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264C41-4249-BB76-E4D8-7434A307FC2C}"/>
              </a:ext>
            </a:extLst>
          </p:cNvPr>
          <p:cNvSpPr txBox="1"/>
          <p:nvPr/>
        </p:nvSpPr>
        <p:spPr>
          <a:xfrm>
            <a:off x="2628197" y="2749098"/>
            <a:ext cx="13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IC-7600   →</a:t>
            </a:r>
          </a:p>
        </p:txBody>
      </p:sp>
    </p:spTree>
    <p:extLst>
      <p:ext uri="{BB962C8B-B14F-4D97-AF65-F5344CB8AC3E}">
        <p14:creationId xmlns:p14="http://schemas.microsoft.com/office/powerpoint/2010/main" val="38132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C5E88-F265-CEE4-CCA7-D36BB028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« corriger » le ROS ? </a:t>
            </a: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A7DCB34-A148-DAA7-B5DA-93442A2B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7575"/>
            <a:ext cx="8515350" cy="2969641"/>
          </a:xfrm>
        </p:spPr>
        <p:txBody>
          <a:bodyPr/>
          <a:lstStyle/>
          <a:p>
            <a:r>
              <a:rPr lang="fr-FR" dirty="0"/>
              <a:t>régler la longueur des éléments de l‘antenne</a:t>
            </a:r>
          </a:p>
          <a:p>
            <a:endParaRPr lang="fr-FR" dirty="0"/>
          </a:p>
          <a:p>
            <a:r>
              <a:rPr lang="fr-FR" dirty="0"/>
              <a:t>utiliser un </a:t>
            </a:r>
            <a:r>
              <a:rPr lang="fr-FR" dirty="0" err="1"/>
              <a:t>balun</a:t>
            </a:r>
            <a:r>
              <a:rPr lang="fr-FR" dirty="0"/>
              <a:t> avec un rapport adapté à la situation</a:t>
            </a:r>
            <a:br>
              <a:rPr lang="fr-FR" dirty="0"/>
            </a:br>
            <a:r>
              <a:rPr lang="fr-FR" dirty="0"/>
              <a:t>(c-à-d au type d’antenne). </a:t>
            </a:r>
            <a:r>
              <a:rPr lang="fr-FR" dirty="0" err="1"/>
              <a:t>Exple</a:t>
            </a:r>
            <a:r>
              <a:rPr lang="fr-FR" dirty="0"/>
              <a:t> : </a:t>
            </a:r>
            <a:r>
              <a:rPr lang="fr-FR" dirty="0" err="1"/>
              <a:t>balun</a:t>
            </a:r>
            <a:r>
              <a:rPr lang="fr-FR" dirty="0"/>
              <a:t> 1:2 ou 1:4 ou 1:6 ou …</a:t>
            </a:r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b="1" dirty="0" err="1"/>
              <a:t>balun</a:t>
            </a:r>
            <a:r>
              <a:rPr lang="fr-FR" b="1" dirty="0"/>
              <a:t> 1:1 </a:t>
            </a:r>
            <a:r>
              <a:rPr lang="fr-FR" dirty="0"/>
              <a:t>sert à symétriser l’antenne (exemple : dipôle) et à le rendre compatible avec une ligne asymétrique (câble coaxial). Voir plus loin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FEDB6C-DD91-5C6B-E7F4-41092D02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0153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C5E88-F265-CEE4-CCA7-D36BB028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942"/>
            <a:ext cx="7886700" cy="865911"/>
          </a:xfrm>
        </p:spPr>
        <p:txBody>
          <a:bodyPr/>
          <a:lstStyle/>
          <a:p>
            <a:r>
              <a:rPr lang="fr-FR" dirty="0"/>
              <a:t>Comment « corriger » le ROS ? </a:t>
            </a: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A7DCB34-A148-DAA7-B5DA-93442A2B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972"/>
            <a:ext cx="8649462" cy="4351338"/>
          </a:xfrm>
        </p:spPr>
        <p:txBody>
          <a:bodyPr/>
          <a:lstStyle/>
          <a:p>
            <a:r>
              <a:rPr lang="fr-FR" dirty="0"/>
              <a:t>utiliser un coupleur d’antennes (en décamétrique) ou « </a:t>
            </a:r>
            <a:r>
              <a:rPr lang="fr-FR" dirty="0" err="1"/>
              <a:t>antenna</a:t>
            </a:r>
            <a:r>
              <a:rPr lang="fr-FR" dirty="0"/>
              <a:t> tuner ». 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FEDB6C-DD91-5C6B-E7F4-41092D02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158CFC-C204-3051-D4BB-A032C495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26768"/>
            <a:ext cx="3208801" cy="1454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BAAFE7-BCB3-DD1D-8B55-647E329B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" y="4071213"/>
            <a:ext cx="3065613" cy="219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5EE57F-9DE5-AE02-12C9-C12976941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23" y="4039663"/>
            <a:ext cx="6174577" cy="25950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EAECBB-9A2B-6345-195D-916B1D845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51" y="1781464"/>
            <a:ext cx="2325641" cy="20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F2C4E-2600-E47A-DE7E-CD6F2409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771382" cy="1325563"/>
          </a:xfrm>
        </p:spPr>
        <p:txBody>
          <a:bodyPr/>
          <a:lstStyle/>
          <a:p>
            <a:r>
              <a:rPr lang="fr-BE" dirty="0"/>
              <a:t>Antenne factice ou « </a:t>
            </a:r>
            <a:r>
              <a:rPr lang="fr-BE" dirty="0" err="1"/>
              <a:t>dummy</a:t>
            </a:r>
            <a:r>
              <a:rPr lang="fr-BE" dirty="0"/>
              <a:t> </a:t>
            </a:r>
            <a:r>
              <a:rPr lang="fr-BE" dirty="0" err="1"/>
              <a:t>load</a:t>
            </a:r>
            <a:r>
              <a:rPr lang="fr-BE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A6F90-4BD7-4C25-7323-BC223245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75126" cy="463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Presque toujours  50 </a:t>
            </a:r>
            <a:r>
              <a:rPr lang="el-GR" dirty="0"/>
              <a:t>Ω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0D6F10-0DF3-AFEC-E7F8-6400EECE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42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160812-EC97-DC24-2BC0-B7EF5270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89" y="2692381"/>
            <a:ext cx="2076122" cy="2076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6CE565-9783-A03A-3860-931C6450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6" y="2421188"/>
            <a:ext cx="2943292" cy="29432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9A2245-22F1-A460-1CEC-3237C543D1A3}"/>
              </a:ext>
            </a:extLst>
          </p:cNvPr>
          <p:cNvSpPr txBox="1"/>
          <p:nvPr/>
        </p:nvSpPr>
        <p:spPr>
          <a:xfrm>
            <a:off x="865632" y="5507989"/>
            <a:ext cx="7886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>
                <a:solidFill>
                  <a:srgbClr val="FF0000"/>
                </a:solidFill>
              </a:rPr>
              <a:t>Savoir : Permet de faire fonctionner l’émetteur sans émettre</a:t>
            </a:r>
          </a:p>
          <a:p>
            <a:r>
              <a:rPr lang="fr-BE" sz="2000" b="1" i="1" dirty="0">
                <a:solidFill>
                  <a:srgbClr val="FF0000"/>
                </a:solidFill>
              </a:rPr>
              <a:t>= sans rayonner</a:t>
            </a:r>
          </a:p>
          <a:p>
            <a:r>
              <a:rPr lang="fr-BE" sz="2000" b="1" i="1" dirty="0">
                <a:solidFill>
                  <a:srgbClr val="FF0000"/>
                </a:solidFill>
              </a:rPr>
              <a:t> (pour mesurer la puissance par exemple) </a:t>
            </a:r>
          </a:p>
          <a:p>
            <a:r>
              <a:rPr lang="fr-BE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2169C5-4526-BE95-970D-61701E463C52}"/>
              </a:ext>
            </a:extLst>
          </p:cNvPr>
          <p:cNvSpPr txBox="1"/>
          <p:nvPr/>
        </p:nvSpPr>
        <p:spPr>
          <a:xfrm>
            <a:off x="6995252" y="2505164"/>
            <a:ext cx="166106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000" b="1" dirty="0"/>
              <a:t>ROS &lt;</a:t>
            </a:r>
            <a:r>
              <a:rPr lang="fr-BE" sz="2000" b="1" dirty="0">
                <a:sym typeface="Symbol" panose="05050102010706020507" pitchFamily="18" charset="2"/>
              </a:rPr>
              <a:t>  1.2 : 1 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201403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D23AE-DB5A-F4E0-E3B9-79D5CB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4" y="586486"/>
            <a:ext cx="7886700" cy="483472"/>
          </a:xfrm>
        </p:spPr>
        <p:txBody>
          <a:bodyPr>
            <a:normAutofit fontScale="90000"/>
          </a:bodyPr>
          <a:lstStyle/>
          <a:p>
            <a:r>
              <a:rPr lang="fr-BE" dirty="0"/>
              <a:t>Petite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96135-E641-DE5F-EA7D-411EF27F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43</a:t>
            </a:fld>
            <a:endParaRPr lang="fr-BE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C30F978-8DB9-AFC3-EF45-22B89E5C6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38795"/>
              </p:ext>
            </p:extLst>
          </p:nvPr>
        </p:nvGraphicFramePr>
        <p:xfrm>
          <a:off x="531114" y="1583150"/>
          <a:ext cx="7886700" cy="3739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375082091"/>
                    </a:ext>
                  </a:extLst>
                </a:gridCol>
              </a:tblGrid>
              <a:tr h="1246442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5e.1 Savoir qu'un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TOS mètre (SWR-mètre) 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indique si le système d'antenne est adapté à l'émetteur et si la puissance réfléchie vers l'émetteur est minimale. </a:t>
                      </a:r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325646"/>
                  </a:ext>
                </a:extLst>
              </a:tr>
              <a:tr h="1246442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5e.2 Savoir qu'une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valeur élevée du TOS (SWR) 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mesurée près de l'émetteur est causée par un problème au niveau de l'antenne ou du câble coaxial et non de l'émetteur.  </a:t>
                      </a:r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204176"/>
                  </a:ext>
                </a:extLst>
              </a:tr>
              <a:tr h="1246442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5f.1 Savoir qu'une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antenne factice 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fr-FR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dummy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load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) est une résistance blindée connectée en lieu et place du système d'antenne qui permet de faire fonctionner l'émetteur sans émettre de signal. </a:t>
                      </a:r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20238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D2175B4-1A3F-A1BC-139D-19588F6A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52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9998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13 : Les lignes de transmissions (feeder)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44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34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962C9-65AE-FE0F-218C-B57652E5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85"/>
            <a:ext cx="7886700" cy="1325563"/>
          </a:xfrm>
        </p:spPr>
        <p:txBody>
          <a:bodyPr/>
          <a:lstStyle/>
          <a:p>
            <a:r>
              <a:rPr lang="fr-BE" b="1" dirty="0"/>
              <a:t>Type de lignes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745F8E-880A-992E-C682-57DB7592C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2" y="1120485"/>
            <a:ext cx="4048125" cy="1333500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75B014-BF31-3531-02A2-DDE645C9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45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F98C5D-240C-A15F-33C3-362624847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64" y="2639050"/>
            <a:ext cx="3548130" cy="1828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7AA521-5A49-05CB-F0EC-23BEE0E42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7" y="4430120"/>
            <a:ext cx="6205491" cy="25372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FF0308-F1D5-FE1C-CFFC-A1A8D59A1BE0}"/>
              </a:ext>
            </a:extLst>
          </p:cNvPr>
          <p:cNvSpPr txBox="1"/>
          <p:nvPr/>
        </p:nvSpPr>
        <p:spPr>
          <a:xfrm>
            <a:off x="628650" y="2388928"/>
            <a:ext cx="412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câble coaxial ou « coax » : 50 </a:t>
            </a:r>
            <a:r>
              <a:rPr lang="el-GR" b="1" dirty="0"/>
              <a:t>Ω</a:t>
            </a:r>
            <a:r>
              <a:rPr lang="fr-FR" b="1" dirty="0"/>
              <a:t> </a:t>
            </a:r>
            <a:r>
              <a:rPr lang="fr-BE" b="1" dirty="0"/>
              <a:t> ou 75 </a:t>
            </a:r>
            <a:r>
              <a:rPr lang="el-GR" b="1" dirty="0"/>
              <a:t>Ω</a:t>
            </a:r>
            <a:r>
              <a:rPr lang="fr-BE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13C3E9-095E-DC88-FE92-98813BAC92A6}"/>
              </a:ext>
            </a:extLst>
          </p:cNvPr>
          <p:cNvSpPr txBox="1"/>
          <p:nvPr/>
        </p:nvSpPr>
        <p:spPr>
          <a:xfrm>
            <a:off x="5433134" y="2272683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Twin</a:t>
            </a:r>
            <a:r>
              <a:rPr lang="fr-BE" b="1" dirty="0"/>
              <a:t> (150 à 450 </a:t>
            </a:r>
            <a:r>
              <a:rPr lang="el-GR" b="1" dirty="0"/>
              <a:t>Ω</a:t>
            </a:r>
            <a:r>
              <a:rPr lang="fr-FR" b="1" dirty="0"/>
              <a:t>)</a:t>
            </a:r>
            <a:endParaRPr lang="fr-BE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BC384B-7D9A-141E-EBD5-27D6284B6905}"/>
              </a:ext>
            </a:extLst>
          </p:cNvPr>
          <p:cNvSpPr txBox="1"/>
          <p:nvPr/>
        </p:nvSpPr>
        <p:spPr>
          <a:xfrm>
            <a:off x="5150624" y="6255955"/>
            <a:ext cx="26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échelle à grenouilles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C071A3-4CA4-6CB7-1401-3291553F72C8}"/>
              </a:ext>
            </a:extLst>
          </p:cNvPr>
          <p:cNvSpPr txBox="1"/>
          <p:nvPr/>
        </p:nvSpPr>
        <p:spPr>
          <a:xfrm>
            <a:off x="628650" y="3165253"/>
            <a:ext cx="36629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Savoir choisir le type de câble.</a:t>
            </a:r>
          </a:p>
          <a:p>
            <a:endParaRPr lang="fr-BE" sz="800" b="1" dirty="0">
              <a:solidFill>
                <a:schemeClr val="accent1"/>
              </a:solidFill>
            </a:endParaRPr>
          </a:p>
          <a:p>
            <a:r>
              <a:rPr lang="fr-BE" sz="2000" b="1" dirty="0">
                <a:solidFill>
                  <a:schemeClr val="accent1"/>
                </a:solidFill>
              </a:rPr>
              <a:t>C’est souvent du câble coaxial</a:t>
            </a:r>
            <a:r>
              <a:rPr lang="fr-BE" sz="2000" dirty="0"/>
              <a:t>.</a:t>
            </a:r>
          </a:p>
          <a:p>
            <a:endParaRPr lang="fr-BE" sz="800" b="1" dirty="0">
              <a:solidFill>
                <a:schemeClr val="accent1"/>
              </a:solidFill>
            </a:endParaRPr>
          </a:p>
          <a:p>
            <a:r>
              <a:rPr lang="fr-BE" sz="2000" b="1" dirty="0">
                <a:solidFill>
                  <a:schemeClr val="accent1"/>
                </a:solidFill>
              </a:rPr>
              <a:t>C’est souvent du 50 </a:t>
            </a:r>
            <a:r>
              <a:rPr lang="el-GR" sz="2000" b="1" dirty="0">
                <a:solidFill>
                  <a:schemeClr val="accent1"/>
                </a:solidFill>
              </a:rPr>
              <a:t>Ω</a:t>
            </a:r>
            <a:r>
              <a:rPr lang="fr-BE" sz="2000" dirty="0"/>
              <a:t>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1412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A8FAA-53D4-C0A2-3E7B-476551F0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907"/>
            <a:ext cx="7886700" cy="1325563"/>
          </a:xfrm>
        </p:spPr>
        <p:txBody>
          <a:bodyPr/>
          <a:lstStyle/>
          <a:p>
            <a:r>
              <a:rPr lang="fr-BE" b="1" dirty="0"/>
              <a:t>Connecteurs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61BEE9-D374-AAC7-B894-14A4735A5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3" y="1353934"/>
            <a:ext cx="2206248" cy="2075066"/>
          </a:xfr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FA17445-6F59-D12A-924F-E532AD3E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46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17862E-DD25-9E46-3DB8-1F9A46605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93" y="2525065"/>
            <a:ext cx="1875407" cy="1493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90E3FA-9677-B369-BDEB-84DF4C94D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1" y="2941659"/>
            <a:ext cx="2718209" cy="19365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7C58FC-7923-FABE-066E-5D736781F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54" y="4528472"/>
            <a:ext cx="1408176" cy="14325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C874F8-7CEC-38B3-F84B-FB6D25C4E4A2}"/>
              </a:ext>
            </a:extLst>
          </p:cNvPr>
          <p:cNvSpPr txBox="1"/>
          <p:nvPr/>
        </p:nvSpPr>
        <p:spPr>
          <a:xfrm>
            <a:off x="869116" y="3551068"/>
            <a:ext cx="164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PL-259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6B8DF0-0191-50E8-6ECC-077CB3571527}"/>
              </a:ext>
            </a:extLst>
          </p:cNvPr>
          <p:cNvSpPr txBox="1"/>
          <p:nvPr/>
        </p:nvSpPr>
        <p:spPr>
          <a:xfrm>
            <a:off x="3099136" y="4046837"/>
            <a:ext cx="134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BNC</a:t>
            </a:r>
            <a:endParaRPr lang="fr-BE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2D94AE-1E1D-6BED-3A30-A30F7199BDC0}"/>
              </a:ext>
            </a:extLst>
          </p:cNvPr>
          <p:cNvSpPr txBox="1"/>
          <p:nvPr/>
        </p:nvSpPr>
        <p:spPr>
          <a:xfrm>
            <a:off x="5537698" y="4779961"/>
            <a:ext cx="109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type  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765748-2E72-AB16-5978-6C2ED2BDE80C}"/>
              </a:ext>
            </a:extLst>
          </p:cNvPr>
          <p:cNvSpPr txBox="1"/>
          <p:nvPr/>
        </p:nvSpPr>
        <p:spPr>
          <a:xfrm>
            <a:off x="628650" y="5702037"/>
            <a:ext cx="45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>
                <a:solidFill>
                  <a:schemeClr val="accent1"/>
                </a:solidFill>
              </a:rPr>
              <a:t>Savoir utiliser le bon type de connecteur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258D4A-F29C-94FC-04DA-19FB144C1D6F}"/>
              </a:ext>
            </a:extLst>
          </p:cNvPr>
          <p:cNvSpPr txBox="1"/>
          <p:nvPr/>
        </p:nvSpPr>
        <p:spPr>
          <a:xfrm>
            <a:off x="7406640" y="595863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SMA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376214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C5B18-2E51-2CD2-A72F-94D17F2F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Montage des </a:t>
            </a:r>
            <a:br>
              <a:rPr lang="fr-BE" b="1" dirty="0"/>
            </a:br>
            <a:r>
              <a:rPr lang="fr-BE" b="1" dirty="0"/>
              <a:t>connecteurs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17BCE3-A699-8135-580F-FD3E3E53A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6" y="252314"/>
            <a:ext cx="4253556" cy="6312786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2F61A6-3A5A-80B2-CF4F-E36BBAB3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4822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D23AE-DB5A-F4E0-E3B9-79D5CB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4" y="586486"/>
            <a:ext cx="7886700" cy="483472"/>
          </a:xfrm>
        </p:spPr>
        <p:txBody>
          <a:bodyPr>
            <a:normAutofit fontScale="90000"/>
          </a:bodyPr>
          <a:lstStyle/>
          <a:p>
            <a:r>
              <a:rPr lang="fr-BE" dirty="0"/>
              <a:t>Petite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96135-E641-DE5F-EA7D-411EF27F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48</a:t>
            </a:fld>
            <a:endParaRPr lang="fr-B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D2175B4-1A3F-A1BC-139D-19588F6A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52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15F0CA6-27B8-4F0E-B921-DD09A4C82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30379"/>
              </p:ext>
            </p:extLst>
          </p:nvPr>
        </p:nvGraphicFramePr>
        <p:xfrm>
          <a:off x="628650" y="1992804"/>
          <a:ext cx="7886700" cy="264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047732114"/>
                    </a:ext>
                  </a:extLst>
                </a:gridCol>
              </a:tblGrid>
              <a:tr h="947610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5a.1 Savoir quel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type de câble 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est approprié pour le transport des signaux RF et que le câble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coaxial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est le plus utilisé en raison de ses propriétés de blindage. </a:t>
                      </a:r>
                    </a:p>
                    <a:p>
                      <a:pPr algn="l"/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294060"/>
                  </a:ext>
                </a:extLst>
              </a:tr>
              <a:tr h="1421416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5a.2 Savoir que les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connecteurs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pour la RF doivent correspondre à un type bien déterminé et que le blindage du câble doit être bien connecté de façon à minimiser les fuites vers l'intérieur ou vers l'extérieur du câble. Identifier les connecteurs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BNC et PL259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9065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05AEBA2-12AF-03AC-59BD-65E49C10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54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0288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14 : La question de symétrisation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49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5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83186-703F-1662-1F8A-631E24BA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66021"/>
            <a:ext cx="7886700" cy="726657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Quelle est la structure de l’indicatif ?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A20881-F1DE-1B84-432E-DB4718CA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</a:t>
            </a:fld>
            <a:endParaRPr lang="fr-BE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B436FDE-7938-2BDF-73AC-666AF559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78747"/>
              </p:ext>
            </p:extLst>
          </p:nvPr>
        </p:nvGraphicFramePr>
        <p:xfrm>
          <a:off x="2337698" y="4626520"/>
          <a:ext cx="4468602" cy="609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89534">
                  <a:extLst>
                    <a:ext uri="{9D8B030D-6E8A-4147-A177-3AD203B41FA5}">
                      <a16:colId xmlns:a16="http://schemas.microsoft.com/office/drawing/2014/main" val="1636404973"/>
                    </a:ext>
                  </a:extLst>
                </a:gridCol>
                <a:gridCol w="1489534">
                  <a:extLst>
                    <a:ext uri="{9D8B030D-6E8A-4147-A177-3AD203B41FA5}">
                      <a16:colId xmlns:a16="http://schemas.microsoft.com/office/drawing/2014/main" val="1859484332"/>
                    </a:ext>
                  </a:extLst>
                </a:gridCol>
                <a:gridCol w="1489534">
                  <a:extLst>
                    <a:ext uri="{9D8B030D-6E8A-4147-A177-3AD203B41FA5}">
                      <a16:colId xmlns:a16="http://schemas.microsoft.com/office/drawing/2014/main" val="1408646767"/>
                    </a:ext>
                  </a:extLst>
                </a:gridCol>
              </a:tblGrid>
              <a:tr h="25782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effectLst/>
                        </a:rPr>
                        <a:t>préfixe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effectLst/>
                        </a:rPr>
                        <a:t>suffixe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7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effectLst/>
                        </a:rPr>
                        <a:t>ON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effectLst/>
                        </a:rPr>
                        <a:t>Chiffre : 3 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effectLst/>
                        </a:rPr>
                        <a:t>1 à 3 lettres</a:t>
                      </a:r>
                      <a:endParaRPr lang="fr-BE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79644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12704301-47EE-C6B5-0343-B40A373B9823}"/>
              </a:ext>
            </a:extLst>
          </p:cNvPr>
          <p:cNvSpPr txBox="1">
            <a:spLocks/>
          </p:cNvSpPr>
          <p:nvPr/>
        </p:nvSpPr>
        <p:spPr>
          <a:xfrm>
            <a:off x="628650" y="498996"/>
            <a:ext cx="851535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 dirty="0">
                <a:solidFill>
                  <a:schemeClr val="accent1"/>
                </a:solidFill>
              </a:rPr>
              <a:t>Quelle est la puissance max. en VHF - UHF ?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1DCD812-A696-349D-835F-3BC3BBF50ECA}"/>
              </a:ext>
            </a:extLst>
          </p:cNvPr>
          <p:cNvSpPr txBox="1">
            <a:spLocks/>
          </p:cNvSpPr>
          <p:nvPr/>
        </p:nvSpPr>
        <p:spPr>
          <a:xfrm>
            <a:off x="3379072" y="1375040"/>
            <a:ext cx="2385855" cy="8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4400" dirty="0"/>
              <a:t>50 Watts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2323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5EDB3-A275-AFEF-9F7B-2BB3314F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1194"/>
          </a:xfrm>
        </p:spPr>
        <p:txBody>
          <a:bodyPr/>
          <a:lstStyle/>
          <a:p>
            <a:r>
              <a:rPr lang="fr-BE" dirty="0"/>
              <a:t>Symétrique et asymétrique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008451-4F5D-FE39-6A83-384F96A1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50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DE7110-B4DE-903C-F071-ABA0F1153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8" y="583752"/>
            <a:ext cx="7886700" cy="270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E14C09-11A4-E602-E254-B914C2A5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62989"/>
            <a:ext cx="3864675" cy="197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384717-C03F-E369-89DE-418C1B2F5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22" y="4659374"/>
            <a:ext cx="3297746" cy="18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9DB4CF-570E-3C36-5E9A-5EC54E242662}"/>
              </a:ext>
            </a:extLst>
          </p:cNvPr>
          <p:cNvSpPr txBox="1"/>
          <p:nvPr/>
        </p:nvSpPr>
        <p:spPr>
          <a:xfrm>
            <a:off x="1351218" y="3515100"/>
            <a:ext cx="6284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/>
              </a:rPr>
              <a:t>Connaitre la différence entre une antenne symétrique et une antenne asymétrique</a:t>
            </a:r>
            <a:endParaRPr lang="fr-B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29BC6F-9097-FD1E-6B73-81CF1B95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51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E64832-5F79-9E94-DDC5-340525AE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99" y="418782"/>
            <a:ext cx="6361215" cy="6020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780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C3A43B-DC20-F922-6383-F20EE5B0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52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C44278-5DB5-9334-E002-BD457D919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82452"/>
            <a:ext cx="6700266" cy="432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166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A91A49-2FB6-DF7F-29D9-CCA491E9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53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DF7764-87F7-36D6-CE8D-55FBD1C2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" y="49949"/>
            <a:ext cx="9115318" cy="271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36C42F-CC27-C48B-E657-FA8D5175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15" y="4331889"/>
            <a:ext cx="2081099" cy="16014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B50BA2-FEDA-1C83-0FAB-9A02DC458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52" y="2760716"/>
            <a:ext cx="3058204" cy="13312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DFDB0C-B327-0281-AB52-D94E54A362AA}"/>
              </a:ext>
            </a:extLst>
          </p:cNvPr>
          <p:cNvSpPr txBox="1"/>
          <p:nvPr/>
        </p:nvSpPr>
        <p:spPr>
          <a:xfrm>
            <a:off x="513588" y="6022003"/>
            <a:ext cx="7067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00B050"/>
                </a:solidFill>
                <a:effectLst/>
              </a:rPr>
              <a:t>Savoir qu'un </a:t>
            </a:r>
            <a:r>
              <a:rPr lang="fr-FR" sz="2000" b="1" dirty="0" err="1">
                <a:solidFill>
                  <a:srgbClr val="00B050"/>
                </a:solidFill>
                <a:effectLst/>
              </a:rPr>
              <a:t>balun</a:t>
            </a:r>
            <a:r>
              <a:rPr lang="fr-FR" sz="2000" b="1" dirty="0">
                <a:solidFill>
                  <a:srgbClr val="00B050"/>
                </a:solidFill>
                <a:effectLst/>
              </a:rPr>
              <a:t> doit être utilisé pour raccorder un dipôle HF à un câble coaxial (qui est un système asymétrique). </a:t>
            </a:r>
            <a:endParaRPr lang="fr-BE" sz="2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DFB2A1-A134-4C29-431D-75F5C819F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56" y="2760716"/>
            <a:ext cx="845125" cy="36792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A2029F-61A6-F702-C926-15BDD85E0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1" y="3053796"/>
            <a:ext cx="2214071" cy="258212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636A30C-2019-EEAD-5C5F-C112B808772B}"/>
              </a:ext>
            </a:extLst>
          </p:cNvPr>
          <p:cNvCxnSpPr/>
          <p:nvPr/>
        </p:nvCxnSpPr>
        <p:spPr>
          <a:xfrm flipH="1">
            <a:off x="2682240" y="2036064"/>
            <a:ext cx="731520" cy="7246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859BB8D-183E-049E-2B74-09DB66628970}"/>
              </a:ext>
            </a:extLst>
          </p:cNvPr>
          <p:cNvCxnSpPr/>
          <p:nvPr/>
        </p:nvCxnSpPr>
        <p:spPr>
          <a:xfrm flipH="1">
            <a:off x="5571744" y="2084832"/>
            <a:ext cx="390144" cy="52425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D6C4FF5-1CDE-97F2-E6C4-917D8646BB95}"/>
              </a:ext>
            </a:extLst>
          </p:cNvPr>
          <p:cNvCxnSpPr/>
          <p:nvPr/>
        </p:nvCxnSpPr>
        <p:spPr>
          <a:xfrm>
            <a:off x="8319882" y="2036064"/>
            <a:ext cx="0" cy="9875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B65FD5B8-2BD1-C415-A3DB-55530233F85B}"/>
              </a:ext>
            </a:extLst>
          </p:cNvPr>
          <p:cNvSpPr txBox="1"/>
          <p:nvPr/>
        </p:nvSpPr>
        <p:spPr>
          <a:xfrm>
            <a:off x="7195590" y="5107502"/>
            <a:ext cx="58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2908162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D23AE-DB5A-F4E0-E3B9-79D5CB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4" y="586486"/>
            <a:ext cx="7886700" cy="483472"/>
          </a:xfrm>
        </p:spPr>
        <p:txBody>
          <a:bodyPr>
            <a:normAutofit fontScale="90000"/>
          </a:bodyPr>
          <a:lstStyle/>
          <a:p>
            <a:r>
              <a:rPr lang="fr-BE" dirty="0"/>
              <a:t>Petite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96135-E641-DE5F-EA7D-411EF27F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54</a:t>
            </a:fld>
            <a:endParaRPr lang="fr-B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D2175B4-1A3F-A1BC-139D-19588F6A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52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5AEBA2-12AF-03AC-59BD-65E49C10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54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516908C-C9FA-0279-F4FF-66EC6CC32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17877"/>
              </p:ext>
            </p:extLst>
          </p:nvPr>
        </p:nvGraphicFramePr>
        <p:xfrm>
          <a:off x="999744" y="1835666"/>
          <a:ext cx="7480881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0881">
                  <a:extLst>
                    <a:ext uri="{9D8B030D-6E8A-4147-A177-3AD203B41FA5}">
                      <a16:colId xmlns:a16="http://schemas.microsoft.com/office/drawing/2014/main" val="2660507995"/>
                    </a:ext>
                  </a:extLst>
                </a:gridCol>
              </a:tblGrid>
              <a:tr h="1413590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5d.1 Connaitre la différence entre une antenne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symétrique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et une antenne </a:t>
                      </a:r>
                      <a:r>
                        <a:rPr lang="fr-FR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asymétrique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et </a:t>
                      </a:r>
                    </a:p>
                    <a:p>
                      <a:pPr algn="l"/>
                      <a:endParaRPr lang="fr-FR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Savoir qu'un </a:t>
                      </a:r>
                      <a:r>
                        <a:rPr lang="fr-FR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balun</a:t>
                      </a:r>
                      <a:r>
                        <a:rPr lang="fr-F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doit être utilisé pour raccorder un dipôle HF à un câble coaxial (qui est un système asymétrique). </a:t>
                      </a:r>
                      <a:endParaRPr lang="fr-B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8901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BCCFD27-B60A-ADB1-FEB4-A64FF902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94" y="49013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27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15 : Autres types de transfos et </a:t>
            </a:r>
            <a:r>
              <a:rPr lang="fr-BE" sz="2400" b="1" u="sng" dirty="0" err="1">
                <a:solidFill>
                  <a:srgbClr val="002060"/>
                </a:solidFill>
              </a:rPr>
              <a:t>baluns</a:t>
            </a:r>
            <a:endParaRPr lang="fr-BE" sz="2400" b="1" u="sng" dirty="0">
              <a:solidFill>
                <a:srgbClr val="002060"/>
              </a:solidFill>
            </a:endParaRP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55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1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15E0C06-D682-8F93-A8DA-4B6D1683C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" y="100700"/>
            <a:ext cx="8829541" cy="329247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E717D-2295-784F-E752-BE618031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56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6EBCEB-19B9-C8BF-B180-C3F86FF3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66" y="4318881"/>
            <a:ext cx="5967984" cy="20374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412438-76FA-5BA6-32CB-7B550C2C6187}"/>
              </a:ext>
            </a:extLst>
          </p:cNvPr>
          <p:cNvSpPr txBox="1"/>
          <p:nvPr/>
        </p:nvSpPr>
        <p:spPr>
          <a:xfrm>
            <a:off x="2462784" y="3577977"/>
            <a:ext cx="479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</a:rPr>
              <a:t>Ce n’est pas pour l’examen, mais bon à savoir !</a:t>
            </a:r>
          </a:p>
        </p:txBody>
      </p:sp>
    </p:spTree>
    <p:extLst>
      <p:ext uri="{BB962C8B-B14F-4D97-AF65-F5344CB8AC3E}">
        <p14:creationId xmlns:p14="http://schemas.microsoft.com/office/powerpoint/2010/main" val="3937110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2000" y="3187238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16 : Les ondes électromagnétiques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57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3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7D159A6-A400-C8DE-C0F9-5C9182640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3" y="1250177"/>
            <a:ext cx="7626433" cy="4632463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FF4BF0-E934-2516-E304-EE674C48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58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9C5C18-0A34-D5F1-E05B-DC2AB32E2A02}"/>
              </a:ext>
            </a:extLst>
          </p:cNvPr>
          <p:cNvSpPr txBox="1"/>
          <p:nvPr/>
        </p:nvSpPr>
        <p:spPr>
          <a:xfrm>
            <a:off x="518160" y="317627"/>
            <a:ext cx="810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Avant de parler de propagation des ondes </a:t>
            </a:r>
            <a:r>
              <a:rPr lang="fr-BE" sz="2000" b="1" dirty="0">
                <a:solidFill>
                  <a:schemeClr val="bg1">
                    <a:lumMod val="50000"/>
                  </a:schemeClr>
                </a:solidFill>
              </a:rPr>
              <a:t>électromagnétiques</a:t>
            </a:r>
          </a:p>
          <a:p>
            <a:pPr algn="r"/>
            <a:r>
              <a:rPr lang="fr-BE" sz="2000" b="1" dirty="0"/>
              <a:t>on va aborder les </a:t>
            </a:r>
            <a:r>
              <a:rPr lang="fr-BE" sz="2000" b="1" u="sng" dirty="0"/>
              <a:t>O</a:t>
            </a:r>
            <a:r>
              <a:rPr lang="fr-BE" sz="2000" b="1" dirty="0"/>
              <a:t>ndes </a:t>
            </a:r>
            <a:r>
              <a:rPr lang="fr-BE" sz="2000" b="1" u="sng" dirty="0" err="1"/>
              <a:t>E</a:t>
            </a:r>
            <a:r>
              <a:rPr lang="fr-BE" sz="2000" b="1" dirty="0" err="1"/>
              <a:t>lectro</a:t>
            </a:r>
            <a:r>
              <a:rPr lang="fr-BE" sz="2000" b="1" u="sng" dirty="0" err="1"/>
              <a:t>M</a:t>
            </a:r>
            <a:r>
              <a:rPr lang="fr-BE" sz="2000" b="1" dirty="0" err="1"/>
              <a:t>agnétiques</a:t>
            </a:r>
            <a:r>
              <a:rPr lang="fr-BE" sz="2000" b="1" dirty="0"/>
              <a:t> de façon plus générale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DEA72B-3327-175E-CBB2-588B8A0EF03B}"/>
              </a:ext>
            </a:extLst>
          </p:cNvPr>
          <p:cNvSpPr txBox="1"/>
          <p:nvPr/>
        </p:nvSpPr>
        <p:spPr>
          <a:xfrm>
            <a:off x="1201674" y="6138803"/>
            <a:ext cx="449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On va se focaliser sur 3,5 MHz à 440 MHz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05ABE33-EEFD-5D18-E0E9-94F6BB51E02F}"/>
              </a:ext>
            </a:extLst>
          </p:cNvPr>
          <p:cNvCxnSpPr/>
          <p:nvPr/>
        </p:nvCxnSpPr>
        <p:spPr>
          <a:xfrm>
            <a:off x="2755392" y="3828288"/>
            <a:ext cx="0" cy="2267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1BFF70D-9660-B13A-0A7B-3DAA704DF5D7}"/>
              </a:ext>
            </a:extLst>
          </p:cNvPr>
          <p:cNvCxnSpPr/>
          <p:nvPr/>
        </p:nvCxnSpPr>
        <p:spPr>
          <a:xfrm>
            <a:off x="3273552" y="3852672"/>
            <a:ext cx="0" cy="2267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98B9D5D-C385-E251-09D7-DB21DD1F2E8A}"/>
              </a:ext>
            </a:extLst>
          </p:cNvPr>
          <p:cNvCxnSpPr/>
          <p:nvPr/>
        </p:nvCxnSpPr>
        <p:spPr>
          <a:xfrm>
            <a:off x="2755392" y="6010656"/>
            <a:ext cx="518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13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F20B619-2612-D074-701B-2AD467E9C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23" y="1571133"/>
            <a:ext cx="6545390" cy="372331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3E77F5-835A-6248-8A9D-DB4BAFC6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59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86C8F7-8B28-981B-BCDE-293988EF9A51}"/>
              </a:ext>
            </a:extLst>
          </p:cNvPr>
          <p:cNvSpPr txBox="1"/>
          <p:nvPr/>
        </p:nvSpPr>
        <p:spPr>
          <a:xfrm>
            <a:off x="1560576" y="224898"/>
            <a:ext cx="602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Ondes </a:t>
            </a:r>
            <a:r>
              <a:rPr lang="fr-BE" sz="2000" dirty="0" err="1"/>
              <a:t>ElectroMagnétique</a:t>
            </a: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Il y a de l’Electro : champ Electrique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Il y a du Magnétique : champ Magnétique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Et il y a des Ondes …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346C44-2DCC-1764-E7C8-06BA83B1B453}"/>
              </a:ext>
            </a:extLst>
          </p:cNvPr>
          <p:cNvSpPr txBox="1"/>
          <p:nvPr/>
        </p:nvSpPr>
        <p:spPr>
          <a:xfrm>
            <a:off x="999744" y="5526822"/>
            <a:ext cx="770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Une onde électromagnétique c’est de l’énergie qui se propage à </a:t>
            </a:r>
            <a:r>
              <a:rPr lang="fr-BE" b="1" dirty="0"/>
              <a:t>300.000 km/s</a:t>
            </a:r>
          </a:p>
          <a:p>
            <a:endParaRPr lang="fr-BE" dirty="0"/>
          </a:p>
          <a:p>
            <a:r>
              <a:rPr lang="fr-BE" dirty="0"/>
              <a:t>En réalité 299.792.458 km/s </a:t>
            </a:r>
          </a:p>
        </p:txBody>
      </p:sp>
    </p:spTree>
    <p:extLst>
      <p:ext uri="{BB962C8B-B14F-4D97-AF65-F5344CB8AC3E}">
        <p14:creationId xmlns:p14="http://schemas.microsoft.com/office/powerpoint/2010/main" val="8613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11 : Les antennes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site Internet https://on5vl.org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6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3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C0DDF-82DB-ACF1-9332-307C6934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 s’il ne fallait retenir qu’une seule formule dans ce cours ….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3E0BBF-8B30-D679-42C8-A1DA9A8E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60</a:t>
            </a:fld>
            <a:endParaRPr lang="fr-BE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031FBDF-3709-5609-23E8-5C667F8F98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5909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BE" sz="3600" dirty="0">
                <a:sym typeface="Symbol" panose="05050102010706020507" pitchFamily="18" charset="2"/>
              </a:rPr>
              <a:t>longueur d’onde :</a:t>
            </a:r>
            <a:r>
              <a:rPr lang="fr-BE" sz="3600" b="1" dirty="0">
                <a:sym typeface="Symbol" panose="05050102010706020507" pitchFamily="18" charset="2"/>
              </a:rPr>
              <a:t>  (m) = 300 / f (MHz)</a:t>
            </a:r>
            <a:endParaRPr lang="fr-BE" sz="3600" b="1" dirty="0"/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CD22B24C-95C4-5DBD-B802-F621CA5A8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512104"/>
              </p:ext>
            </p:extLst>
          </p:nvPr>
        </p:nvGraphicFramePr>
        <p:xfrm>
          <a:off x="1480596" y="2813148"/>
          <a:ext cx="6006054" cy="3679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903519215"/>
                    </a:ext>
                  </a:extLst>
                </a:gridCol>
                <a:gridCol w="1133073">
                  <a:extLst>
                    <a:ext uri="{9D8B030D-6E8A-4147-A177-3AD203B41FA5}">
                      <a16:colId xmlns:a16="http://schemas.microsoft.com/office/drawing/2014/main" val="1813914433"/>
                    </a:ext>
                  </a:extLst>
                </a:gridCol>
                <a:gridCol w="1128886">
                  <a:extLst>
                    <a:ext uri="{9D8B030D-6E8A-4147-A177-3AD203B41FA5}">
                      <a16:colId xmlns:a16="http://schemas.microsoft.com/office/drawing/2014/main" val="2955348777"/>
                    </a:ext>
                  </a:extLst>
                </a:gridCol>
                <a:gridCol w="2429645">
                  <a:extLst>
                    <a:ext uri="{9D8B030D-6E8A-4147-A177-3AD203B41FA5}">
                      <a16:colId xmlns:a16="http://schemas.microsoft.com/office/drawing/2014/main" val="3156533679"/>
                    </a:ext>
                  </a:extLst>
                </a:gridCol>
              </a:tblGrid>
              <a:tr h="283056"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Fréquence (MHz)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Bande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39704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de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effectLst/>
                        </a:rPr>
                        <a:t>à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62592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3,500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3,800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80 m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Bandes décamétriques </a:t>
                      </a:r>
                      <a:r>
                        <a:rPr lang="fr-BE" sz="1600" b="1" dirty="0">
                          <a:effectLst/>
                        </a:rPr>
                        <a:t>basses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391193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7,100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40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899070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7,200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80345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10,110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10,150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2938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14,350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Bandes décamétriques </a:t>
                      </a:r>
                      <a:r>
                        <a:rPr lang="fr-BE" sz="1600" b="1" dirty="0">
                          <a:effectLst/>
                        </a:rPr>
                        <a:t>hautes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170881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21,000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21,450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15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8664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28,000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29,700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164100"/>
                  </a:ext>
                </a:extLst>
              </a:tr>
              <a:tr h="566111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144,000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146,000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 m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VHF </a:t>
                      </a:r>
                      <a:br>
                        <a:rPr lang="en-GB" sz="1600" b="0" dirty="0">
                          <a:effectLst/>
                        </a:rPr>
                      </a:br>
                      <a:r>
                        <a:rPr lang="en-GB" sz="1600" b="0" dirty="0" err="1">
                          <a:effectLst/>
                        </a:rPr>
                        <a:t>ou</a:t>
                      </a:r>
                      <a:r>
                        <a:rPr lang="en-GB" sz="1600" b="0" dirty="0">
                          <a:effectLst/>
                        </a:rPr>
                        <a:t> Very High Frequency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86941"/>
                  </a:ext>
                </a:extLst>
              </a:tr>
              <a:tr h="566111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430,000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440,000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70 cm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UHF </a:t>
                      </a:r>
                      <a:br>
                        <a:rPr lang="en-GB" sz="1600" b="0" dirty="0">
                          <a:effectLst/>
                        </a:rPr>
                      </a:br>
                      <a:r>
                        <a:rPr lang="en-GB" sz="1600" b="0" dirty="0" err="1">
                          <a:effectLst/>
                        </a:rPr>
                        <a:t>ou</a:t>
                      </a:r>
                      <a:r>
                        <a:rPr lang="en-GB" sz="1600" b="0" dirty="0">
                          <a:effectLst/>
                        </a:rPr>
                        <a:t> Ultra High Frequency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49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006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D1EF-3E72-8B19-EF58-730E6DE6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654368"/>
            <a:ext cx="7771638" cy="1137856"/>
          </a:xfrm>
        </p:spPr>
        <p:txBody>
          <a:bodyPr>
            <a:normAutofit fontScale="90000"/>
          </a:bodyPr>
          <a:lstStyle/>
          <a:p>
            <a:r>
              <a:rPr lang="fr-BE" dirty="0"/>
              <a:t>Les OEM se propagent en ligne droite </a:t>
            </a:r>
            <a:br>
              <a:rPr lang="fr-BE" dirty="0"/>
            </a:br>
            <a:br>
              <a:rPr lang="fr-BE" dirty="0"/>
            </a:br>
            <a:r>
              <a:rPr lang="fr-BE" dirty="0"/>
              <a:t> 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0F674-89C5-91E0-521C-E70D529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61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4AB26E-DDA4-7E03-60BB-99FC8126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013359"/>
            <a:ext cx="7571232" cy="39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5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D1EF-3E72-8B19-EF58-730E6DE6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2464"/>
            <a:ext cx="7771638" cy="1137856"/>
          </a:xfrm>
        </p:spPr>
        <p:txBody>
          <a:bodyPr>
            <a:normAutofit fontScale="90000"/>
          </a:bodyPr>
          <a:lstStyle/>
          <a:p>
            <a:r>
              <a:rPr lang="fr-BE" dirty="0"/>
              <a:t>Les OEM se propagent en ligne droite </a:t>
            </a:r>
            <a:br>
              <a:rPr lang="fr-BE" dirty="0"/>
            </a:br>
            <a:r>
              <a:rPr lang="fr-BE" dirty="0"/>
              <a:t>… mais … </a:t>
            </a:r>
            <a:br>
              <a:rPr lang="fr-BE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- phénomène de </a:t>
            </a:r>
            <a:r>
              <a:rPr lang="fr-BE" b="1" dirty="0"/>
              <a:t>réfraction</a:t>
            </a:r>
            <a:br>
              <a:rPr lang="fr-BE" dirty="0"/>
            </a:br>
            <a:r>
              <a:rPr lang="fr-BE" dirty="0"/>
              <a:t>- phénomène de </a:t>
            </a:r>
            <a:r>
              <a:rPr lang="fr-BE" b="1" dirty="0"/>
              <a:t>réflexion </a:t>
            </a:r>
            <a:br>
              <a:rPr lang="fr-BE" b="1" dirty="0"/>
            </a:br>
            <a:r>
              <a:rPr lang="fr-BE" b="1" dirty="0"/>
              <a:t>- </a:t>
            </a:r>
            <a:r>
              <a:rPr lang="fr-BE" dirty="0"/>
              <a:t>réfraction au travers de plusieurs couches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0F674-89C5-91E0-521C-E70D529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62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797172-456A-EF88-8E25-2753C957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6" y="3657556"/>
            <a:ext cx="3860864" cy="25281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858ED5-AC57-F93A-6F29-4F3ADD70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6" y="3486912"/>
            <a:ext cx="4384050" cy="24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D1EF-3E72-8B19-EF58-730E6DE6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81" y="593408"/>
            <a:ext cx="8381238" cy="1137856"/>
          </a:xfrm>
        </p:spPr>
        <p:txBody>
          <a:bodyPr>
            <a:normAutofit/>
          </a:bodyPr>
          <a:lstStyle/>
          <a:p>
            <a:r>
              <a:rPr lang="fr-BE" dirty="0"/>
              <a:t>Les OEM se s’atténuent lorsqu’elles se propagent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0F674-89C5-91E0-521C-E70D529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63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0352F7-C427-F151-DA5C-C135B49290E0}"/>
              </a:ext>
            </a:extLst>
          </p:cNvPr>
          <p:cNvSpPr txBox="1"/>
          <p:nvPr/>
        </p:nvSpPr>
        <p:spPr>
          <a:xfrm>
            <a:off x="1853184" y="5728027"/>
            <a:ext cx="6120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En fonction du carré de la distance …</a:t>
            </a:r>
            <a:br>
              <a:rPr lang="fr-BE" sz="2000" dirty="0"/>
            </a:br>
            <a:r>
              <a:rPr lang="fr-BE" sz="2000" dirty="0"/>
              <a:t>                    lorsque la distance est x2 , la puissance est :4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5E623A-C57B-A954-88C2-7F3848AF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35" y="1489119"/>
            <a:ext cx="4653929" cy="38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9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A90DC-BFC2-CFCB-99FC-715C6B96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Merci et bonne chance ! </a:t>
            </a:r>
            <a:endParaRPr lang="fr-BE" b="1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B4602AF-E99D-3D58-3F49-64BF0669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CAB195-87D6-C8FD-05B7-D3F311A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674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CB542-6BA6-6C8E-5560-E06105DE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77" y="95788"/>
            <a:ext cx="8673846" cy="980569"/>
          </a:xfrm>
        </p:spPr>
        <p:txBody>
          <a:bodyPr>
            <a:normAutofit/>
          </a:bodyPr>
          <a:lstStyle/>
          <a:p>
            <a:r>
              <a:rPr lang="fr-FR" b="1" dirty="0"/>
              <a:t>Le rêve … faire une petite DX-</a:t>
            </a:r>
            <a:r>
              <a:rPr lang="fr-FR" b="1" dirty="0" err="1"/>
              <a:t>pédition</a:t>
            </a:r>
            <a:endParaRPr lang="fr-BE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23F48C-DE51-8B3E-44B6-FEE210F5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1" y="1137224"/>
            <a:ext cx="7499983" cy="56249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BAA7D-8AEE-E631-1DFB-609CFEA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65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99F3F8-CDCF-4974-2641-AC1689B81999}"/>
              </a:ext>
            </a:extLst>
          </p:cNvPr>
          <p:cNvSpPr txBox="1"/>
          <p:nvPr/>
        </p:nvSpPr>
        <p:spPr>
          <a:xfrm>
            <a:off x="3124964" y="6301235"/>
            <a:ext cx="492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Quelles antennes pouvez-vous identifier ? 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4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0666-D352-1006-98F1-FA2D75F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7"/>
            <a:ext cx="9095232" cy="81749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Antennes</a:t>
            </a:r>
            <a:endParaRPr lang="fr-BE" b="1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2F523D-5B51-CA80-BED6-FE9224AA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86" y="1269774"/>
            <a:ext cx="8344662" cy="5261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dirty="0">
                <a:solidFill>
                  <a:schemeClr val="accent1"/>
                </a:solidFill>
              </a:rPr>
              <a:t>Une </a:t>
            </a:r>
            <a:r>
              <a:rPr lang="fr-BE" sz="2000" b="1" dirty="0">
                <a:solidFill>
                  <a:srgbClr val="0070C0"/>
                </a:solidFill>
              </a:rPr>
              <a:t>antenne</a:t>
            </a:r>
            <a:r>
              <a:rPr lang="fr-BE" sz="2000" b="1" dirty="0">
                <a:solidFill>
                  <a:schemeClr val="accent1"/>
                </a:solidFill>
              </a:rPr>
              <a:t> = un « truc » qui transforme du courant en ondes électromagnétiques ou vice-versa </a:t>
            </a: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fr-BE" sz="2000" b="1" dirty="0">
                <a:solidFill>
                  <a:srgbClr val="FF0000"/>
                </a:solidFill>
              </a:rPr>
              <a:t>Savoir  reconnaitre les types d’antennes </a:t>
            </a:r>
          </a:p>
          <a:p>
            <a:pPr marL="0" indent="0">
              <a:buNone/>
            </a:pPr>
            <a:endParaRPr lang="fr-B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2000" b="1" dirty="0">
                <a:solidFill>
                  <a:srgbClr val="00B050"/>
                </a:solidFill>
              </a:rPr>
              <a:t>Savoir que l’antenne doit être appropriée à la fréquence d’émission (= bande)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73E3B0-6D89-3A10-4FCD-4A58D318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7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4D3F32-D7DF-6836-38CF-D7D0DEBB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9" y="2952135"/>
            <a:ext cx="2610996" cy="13775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FFFFAB-0F27-493E-229C-B9A042D3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59" y="4253629"/>
            <a:ext cx="2582514" cy="18365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C11DC8-3904-B048-20CC-302D08510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8" y="2729270"/>
            <a:ext cx="2543175" cy="2743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59BFCA-6E8B-2604-F59B-692D8BD92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9" y="2015448"/>
            <a:ext cx="3780760" cy="17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0666-D352-1006-98F1-FA2D75F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6"/>
            <a:ext cx="9095232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Antennes</a:t>
            </a:r>
            <a:br>
              <a:rPr lang="fr-FR" b="1" dirty="0"/>
            </a:br>
            <a:r>
              <a:rPr lang="fr-FR" b="1" dirty="0"/>
              <a:t>oui MAIS pour quelle fréquence ? </a:t>
            </a:r>
            <a:endParaRPr lang="fr-BE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9899B2D-98EA-4847-93A1-CC8ED355B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965172"/>
          <a:ext cx="7886700" cy="3679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903519215"/>
                    </a:ext>
                  </a:extLst>
                </a:gridCol>
                <a:gridCol w="1133073">
                  <a:extLst>
                    <a:ext uri="{9D8B030D-6E8A-4147-A177-3AD203B41FA5}">
                      <a16:colId xmlns:a16="http://schemas.microsoft.com/office/drawing/2014/main" val="1813914433"/>
                    </a:ext>
                  </a:extLst>
                </a:gridCol>
                <a:gridCol w="1128886">
                  <a:extLst>
                    <a:ext uri="{9D8B030D-6E8A-4147-A177-3AD203B41FA5}">
                      <a16:colId xmlns:a16="http://schemas.microsoft.com/office/drawing/2014/main" val="2955348777"/>
                    </a:ext>
                  </a:extLst>
                </a:gridCol>
                <a:gridCol w="2429645">
                  <a:extLst>
                    <a:ext uri="{9D8B030D-6E8A-4147-A177-3AD203B41FA5}">
                      <a16:colId xmlns:a16="http://schemas.microsoft.com/office/drawing/2014/main" val="3156533679"/>
                    </a:ext>
                  </a:extLst>
                </a:gridCol>
                <a:gridCol w="844614">
                  <a:extLst>
                    <a:ext uri="{9D8B030D-6E8A-4147-A177-3AD203B41FA5}">
                      <a16:colId xmlns:a16="http://schemas.microsoft.com/office/drawing/2014/main" val="364689312"/>
                    </a:ext>
                  </a:extLst>
                </a:gridCol>
                <a:gridCol w="1036032">
                  <a:extLst>
                    <a:ext uri="{9D8B030D-6E8A-4147-A177-3AD203B41FA5}">
                      <a16:colId xmlns:a16="http://schemas.microsoft.com/office/drawing/2014/main" val="1784073881"/>
                    </a:ext>
                  </a:extLst>
                </a:gridCol>
              </a:tblGrid>
              <a:tr h="283056"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Fréquence (MHz)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Bande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dirty="0" err="1">
                          <a:effectLst/>
                        </a:rPr>
                        <a:t>Status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Puissance</a:t>
                      </a:r>
                    </a:p>
                    <a:p>
                      <a:pPr algn="ctr"/>
                      <a:r>
                        <a:rPr lang="fr-BE" sz="1600" dirty="0">
                          <a:effectLst/>
                        </a:rPr>
                        <a:t>(Watts)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39704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effectLst/>
                        </a:rPr>
                        <a:t>de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effectLst/>
                        </a:rPr>
                        <a:t>à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62592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3,500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3,800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80 m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Bandes décamétriques </a:t>
                      </a:r>
                      <a:r>
                        <a:rPr lang="fr-BE" sz="1600" b="1" dirty="0">
                          <a:effectLst/>
                        </a:rPr>
                        <a:t>basses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P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391193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7,100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40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PEX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899070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7,200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S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80345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10,110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10,150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30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S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32938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14,350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Bandes décamétriques </a:t>
                      </a:r>
                      <a:r>
                        <a:rPr lang="fr-BE" sz="1600" b="1" dirty="0">
                          <a:effectLst/>
                        </a:rPr>
                        <a:t>hautes</a:t>
                      </a:r>
                      <a:endParaRPr lang="fr-BE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PEX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170881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21,000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21,450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15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PEX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98664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28,000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29,700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10 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PEX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25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64100"/>
                  </a:ext>
                </a:extLst>
              </a:tr>
              <a:tr h="566111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144,000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146,000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2 m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VHF </a:t>
                      </a:r>
                      <a:br>
                        <a:rPr lang="en-GB" sz="1600" b="0" dirty="0">
                          <a:effectLst/>
                        </a:rPr>
                      </a:br>
                      <a:r>
                        <a:rPr lang="en-GB" sz="1600" b="0" dirty="0" err="1">
                          <a:effectLst/>
                        </a:rPr>
                        <a:t>ou</a:t>
                      </a:r>
                      <a:r>
                        <a:rPr lang="en-GB" sz="1600" b="0" dirty="0">
                          <a:effectLst/>
                        </a:rPr>
                        <a:t> Very High Frequency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PEX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86941"/>
                  </a:ext>
                </a:extLst>
              </a:tr>
              <a:tr h="566111">
                <a:tc>
                  <a:txBody>
                    <a:bodyPr/>
                    <a:lstStyle/>
                    <a:p>
                      <a:pPr algn="ctr"/>
                      <a:r>
                        <a:rPr lang="fr-BE" sz="1600" b="0">
                          <a:effectLst/>
                        </a:rPr>
                        <a:t>430,000</a:t>
                      </a:r>
                      <a:endParaRPr lang="fr-BE" sz="1600" b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440,000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70 cm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UHF </a:t>
                      </a:r>
                      <a:br>
                        <a:rPr lang="en-GB" sz="1600" b="0" dirty="0">
                          <a:effectLst/>
                        </a:rPr>
                      </a:br>
                      <a:r>
                        <a:rPr lang="en-GB" sz="1600" b="0" dirty="0" err="1">
                          <a:effectLst/>
                        </a:rPr>
                        <a:t>ou</a:t>
                      </a:r>
                      <a:r>
                        <a:rPr lang="en-GB" sz="1600" b="0" dirty="0">
                          <a:effectLst/>
                        </a:rPr>
                        <a:t> Ultra High Frequency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P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effectLst/>
                        </a:rPr>
                        <a:t>50</a:t>
                      </a:r>
                      <a:endParaRPr lang="fr-BE" sz="16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49732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73E3B0-6D89-3A10-4FCD-4A58D318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8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5AD657-A308-67C7-0D05-B38B9496A978}"/>
              </a:ext>
            </a:extLst>
          </p:cNvPr>
          <p:cNvSpPr txBox="1"/>
          <p:nvPr/>
        </p:nvSpPr>
        <p:spPr>
          <a:xfrm>
            <a:off x="1962912" y="6125518"/>
            <a:ext cx="547420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>
                <a:sym typeface="Symbol" panose="05050102010706020507" pitchFamily="18" charset="2"/>
              </a:rPr>
              <a:t>longueur d’onde :</a:t>
            </a:r>
            <a:r>
              <a:rPr lang="fr-BE" sz="2400" b="1" dirty="0">
                <a:sym typeface="Symbol" panose="05050102010706020507" pitchFamily="18" charset="2"/>
              </a:rPr>
              <a:t>  (m) = 300 / f (MHz)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8629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845BA-1A82-3AF3-24E3-41A6AD31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772406" cy="694123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accent1"/>
                </a:solidFill>
              </a:rPr>
              <a:t>1. L’antenne long fil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CE268B8-5A72-8571-5B13-44E5153BE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4932441"/>
            <a:ext cx="7486650" cy="156043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C0FB03-F4F4-BD3D-6410-03C44283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9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A45647-AF96-F618-18A7-8A2D3694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46291"/>
            <a:ext cx="7486650" cy="3486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28CE4B-A394-E527-FC0D-567265FB8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2" y="136524"/>
            <a:ext cx="2901298" cy="20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2373</Words>
  <Application>Microsoft Office PowerPoint</Application>
  <PresentationFormat>Affichage à l'écran (4:3)</PresentationFormat>
  <Paragraphs>464</Paragraphs>
  <Slides>65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Symbol</vt:lpstr>
      <vt:lpstr>Thème Office</vt:lpstr>
      <vt:lpstr>Présentation PowerPoint</vt:lpstr>
      <vt:lpstr>C’est quoi radioamateurs ? </vt:lpstr>
      <vt:lpstr>Quelles sont les fréquences ? </vt:lpstr>
      <vt:lpstr>Quelle est la puissance maximum en HF ?</vt:lpstr>
      <vt:lpstr>Quelle est la structure de l’indicatif ? </vt:lpstr>
      <vt:lpstr>Présentation PowerPoint</vt:lpstr>
      <vt:lpstr>Antennes</vt:lpstr>
      <vt:lpstr>Antennes oui MAIS pour quelle fréquence ? </vt:lpstr>
      <vt:lpstr>1. L’antenne long fil</vt:lpstr>
      <vt:lpstr>Présentation PowerPoint</vt:lpstr>
      <vt:lpstr>Présentation PowerPoint</vt:lpstr>
      <vt:lpstr>Présentation PowerPoint</vt:lpstr>
      <vt:lpstr>2. Le dipôle</vt:lpstr>
      <vt:lpstr>Formes de dipôles filaires</vt:lpstr>
      <vt:lpstr>Dipôle replié ou trombone</vt:lpstr>
      <vt:lpstr>Polarisation Verticale et Horizontale</vt:lpstr>
      <vt:lpstr>Diagramme de rayonnement d’un dipôle</vt:lpstr>
      <vt:lpstr>Diagramme de rayonnement d’un dipôle</vt:lpstr>
      <vt:lpstr>3. L’antenne quart d’onde</vt:lpstr>
      <vt:lpstr>Diagramme de rayonnement dans le plan vertical</vt:lpstr>
      <vt:lpstr>Présentation PowerPoint</vt:lpstr>
      <vt:lpstr>Présentation PowerPoint</vt:lpstr>
      <vt:lpstr>Présentation PowerPoint</vt:lpstr>
      <vt:lpstr>4. L’antenne Yagi </vt:lpstr>
      <vt:lpstr>L’antenne Yagi </vt:lpstr>
      <vt:lpstr>Présentation PowerPoint</vt:lpstr>
      <vt:lpstr>Présentation PowerPoint</vt:lpstr>
      <vt:lpstr>Présentation PowerPoint</vt:lpstr>
      <vt:lpstr>Présentation PowerPoint</vt:lpstr>
      <vt:lpstr>Yagi VHF et UHF</vt:lpstr>
      <vt:lpstr>Retour sur la polarisation </vt:lpstr>
      <vt:lpstr>Puissance Apparente Rayonnée</vt:lpstr>
      <vt:lpstr>Caractéristiques des antennes</vt:lpstr>
      <vt:lpstr>Petite révision</vt:lpstr>
      <vt:lpstr>Présentation PowerPoint</vt:lpstr>
      <vt:lpstr>Présentation PowerPoint</vt:lpstr>
      <vt:lpstr>Définition du ROS </vt:lpstr>
      <vt:lpstr>Attention : 2 dénominations                     Rapport d’ondes stationnaires ROS  et              Taux d’ondes stationnaires  ( ????)   en anglais Standing Wave Ratio ou SWR </vt:lpstr>
      <vt:lpstr>TOS-mètre  ROS-mètre</vt:lpstr>
      <vt:lpstr>Comment « corriger » le ROS ? </vt:lpstr>
      <vt:lpstr>Comment « corriger » le ROS ? </vt:lpstr>
      <vt:lpstr>Antenne factice ou « dummy load »</vt:lpstr>
      <vt:lpstr>Petite révision</vt:lpstr>
      <vt:lpstr>Présentation PowerPoint</vt:lpstr>
      <vt:lpstr>Type de lignes</vt:lpstr>
      <vt:lpstr>Connecteurs </vt:lpstr>
      <vt:lpstr>Montage des  connecteurs </vt:lpstr>
      <vt:lpstr>Petite révision</vt:lpstr>
      <vt:lpstr>Présentation PowerPoint</vt:lpstr>
      <vt:lpstr>Symétrique et asymétrique </vt:lpstr>
      <vt:lpstr>Présentation PowerPoint</vt:lpstr>
      <vt:lpstr>Présentation PowerPoint</vt:lpstr>
      <vt:lpstr>Présentation PowerPoint</vt:lpstr>
      <vt:lpstr>Petite révision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s’il ne fallait retenir qu’une seule formule dans ce cours …. </vt:lpstr>
      <vt:lpstr>Les OEM se propagent en ligne droite     </vt:lpstr>
      <vt:lpstr>Les OEM se propagent en ligne droite  … mais …    - phénomène de réfraction - phénomène de réflexion  - réfraction au travers de plusieurs couches </vt:lpstr>
      <vt:lpstr>Les OEM se s’atténuent lorsqu’elles se propagent</vt:lpstr>
      <vt:lpstr>Merci et bonne chance ! </vt:lpstr>
      <vt:lpstr>Le rêve … faire une petite DX-pédition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</dc:creator>
  <cp:lastModifiedBy>Pierre CORNELIS</cp:lastModifiedBy>
  <cp:revision>64</cp:revision>
  <cp:lastPrinted>2023-02-23T16:26:29Z</cp:lastPrinted>
  <dcterms:created xsi:type="dcterms:W3CDTF">2022-05-08T08:44:23Z</dcterms:created>
  <dcterms:modified xsi:type="dcterms:W3CDTF">2023-02-23T16:52:16Z</dcterms:modified>
</cp:coreProperties>
</file>