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0" r:id="rId3"/>
    <p:sldId id="418" r:id="rId4"/>
    <p:sldId id="423" r:id="rId5"/>
    <p:sldId id="394" r:id="rId6"/>
    <p:sldId id="424" r:id="rId7"/>
    <p:sldId id="425" r:id="rId8"/>
    <p:sldId id="426" r:id="rId9"/>
    <p:sldId id="41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C4CC2-1DE2-4B49-9363-3A70F30D638B}" type="datetimeFigureOut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DEED-DBAC-4ECD-9618-107A8FC981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10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82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9648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196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683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651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0AD6-3498-420E-8351-0A4BAEE98496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28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618-4FE2-4338-AE17-CA1FC344674A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4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0C8C-9605-4BE0-9211-D93366AD021D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25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2AD8-A45E-47AA-A116-8A4C23B2CB08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07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7FFB-2251-4718-BB74-666A30F6A0FB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690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2A09-428C-47EB-A8CE-89F30DA4B4BC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11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DC8A-DA2E-4E73-85DC-2E0521EF72C0}" type="datetime1">
              <a:rPr lang="fr-BE" smtClean="0"/>
              <a:t>12-03-23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81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EDF8-EC3D-42E1-9D0F-A67CC97BB35E}" type="datetime1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75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BCD7-4F91-4632-B6E7-8A0A11B6BCAA}" type="datetime1">
              <a:rPr lang="fr-BE" smtClean="0"/>
              <a:t>12-03-23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73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71-61CA-4356-BF71-0C70E756A7A9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609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7FC4-7CA6-4EE3-BB8D-761D5F8F4A4A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53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D3CD-F733-4A9D-97D3-4E26F97B4C07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147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3110545"/>
            <a:ext cx="108000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Cours Radioamateurs 2023 – Préparation à l’examen IBPT</a:t>
            </a:r>
          </a:p>
          <a:p>
            <a:r>
              <a:rPr lang="fr-BE" sz="3200" dirty="0">
                <a:solidFill>
                  <a:srgbClr val="002060"/>
                </a:solidFill>
              </a:rPr>
              <a:t>Licence de base : classe C ou ON3</a:t>
            </a:r>
          </a:p>
          <a:p>
            <a:r>
              <a:rPr lang="fr-BE" sz="3200" b="1" u="sng" dirty="0">
                <a:solidFill>
                  <a:srgbClr val="002060"/>
                </a:solidFill>
              </a:rPr>
              <a:t>Chapitres 16, 17, 18 : Résumé ondes et propagation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UBA LIEGE : ON5VL  site Internet https://on5vl.org</a:t>
            </a: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05712F-1C1E-E0AD-EDC6-3BC9A83A1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5250"/>
            <a:ext cx="10800000" cy="25482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476" y="3600000"/>
            <a:ext cx="1409524" cy="2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Chapitre 16 : </a:t>
            </a:r>
            <a:r>
              <a:rPr lang="fr-BE" sz="3200" b="1" u="sng" dirty="0">
                <a:solidFill>
                  <a:srgbClr val="002060"/>
                </a:solidFill>
              </a:rPr>
              <a:t>Ondes électromagnétiques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451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Ondes électromagnétiques en radiofréquence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3</a:t>
            </a:fld>
            <a:endParaRPr lang="fr-B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39F8BE-66DA-3C5E-EC7A-A2266C9684DA}"/>
              </a:ext>
            </a:extLst>
          </p:cNvPr>
          <p:cNvSpPr/>
          <p:nvPr/>
        </p:nvSpPr>
        <p:spPr>
          <a:xfrm>
            <a:off x="720000" y="921600"/>
            <a:ext cx="1080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Fréquence : ON3 → bandes de 3,5 MHz à 440 MHz</a:t>
            </a:r>
          </a:p>
          <a:p>
            <a:r>
              <a:rPr lang="fr-BE" sz="3200" dirty="0"/>
              <a:t>Vitesse de propagation : vitesse de la lumière dans le vide.</a:t>
            </a:r>
          </a:p>
          <a:p>
            <a:r>
              <a:rPr lang="fr-BE" sz="3200" dirty="0"/>
              <a:t>Longueur d’onde : </a:t>
            </a:r>
          </a:p>
          <a:p>
            <a:r>
              <a:rPr lang="fr-BE" sz="3200" dirty="0"/>
              <a:t>Se propagent en ligne droite.</a:t>
            </a:r>
          </a:p>
          <a:p>
            <a:r>
              <a:rPr lang="fr-BE" sz="3200" dirty="0"/>
              <a:t>S’atténuent selon le carré de la distance.</a:t>
            </a:r>
          </a:p>
          <a:p>
            <a:r>
              <a:rPr lang="fr-BE" sz="3200" dirty="0"/>
              <a:t>Réfraction, réflexion.</a:t>
            </a:r>
          </a:p>
          <a:p>
            <a:r>
              <a:rPr lang="fr-BE" sz="3200" dirty="0"/>
              <a:t>Modes de propagation en HF et en VHF/UHF.</a:t>
            </a: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0DA14A80-27F9-C2E8-1EE8-0FC446B27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642322"/>
              </p:ext>
            </p:extLst>
          </p:nvPr>
        </p:nvGraphicFramePr>
        <p:xfrm>
          <a:off x="4092330" y="1868732"/>
          <a:ext cx="2003670" cy="74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444240" progId="Equation.DSMT4">
                  <p:embed/>
                </p:oleObj>
              </mc:Choice>
              <mc:Fallback>
                <p:oleObj name="Equation" r:id="rId2" imgW="1193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92330" y="1868732"/>
                        <a:ext cx="2003670" cy="746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AB3A1FC7-260D-3FB7-DCCF-FF0A548B3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031" y="4461029"/>
            <a:ext cx="3979984" cy="218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6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Chapitre 17 : </a:t>
            </a:r>
            <a:r>
              <a:rPr lang="fr-BE" sz="3200" b="1" u="sng" dirty="0">
                <a:solidFill>
                  <a:srgbClr val="002060"/>
                </a:solidFill>
              </a:rPr>
              <a:t>Propagation en HF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96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Modes de propagation en HF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5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20000" y="921600"/>
            <a:ext cx="1080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Ondes de sol (onde directe, onde de surface).</a:t>
            </a:r>
          </a:p>
          <a:p>
            <a:r>
              <a:rPr lang="fr-BE" sz="3200" dirty="0"/>
              <a:t>Ondes réfléchies sur l’ionosphère.</a:t>
            </a:r>
          </a:p>
          <a:p>
            <a:r>
              <a:rPr lang="fr-BE" sz="3200" dirty="0"/>
              <a:t>Couches ionosphériques (entre 70 km et 400 km d’altitude) :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D : absorption pour f &lt; 10 MHz ; disparait pendant la nuit ;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E : réfraction ;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F : réflexion pour LUF &lt; f &lt; MUF ; angle critique.</a:t>
            </a:r>
          </a:p>
          <a:p>
            <a:r>
              <a:rPr lang="fr-BE" sz="3200" dirty="0"/>
              <a:t>Ondes courtes (décamétriques) → QSO avec le monde entier.</a:t>
            </a:r>
          </a:p>
          <a:p>
            <a:r>
              <a:rPr lang="fr-BE" sz="3200" dirty="0"/>
              <a:t>Propagation en fonction des saisons, de l’heure du jour.</a:t>
            </a:r>
          </a:p>
          <a:p>
            <a:r>
              <a:rPr lang="fr-BE" sz="3200" dirty="0"/>
              <a:t>Paramètres en fonction de l’activité solaire :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Cycle de 11 ans ;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Nombre de taches solaires.</a:t>
            </a:r>
          </a:p>
          <a:p>
            <a:r>
              <a:rPr lang="fr-BE" sz="3200" dirty="0"/>
              <a:t>Grey Line, NVIS, short </a:t>
            </a:r>
            <a:r>
              <a:rPr lang="fr-BE" sz="3200" dirty="0" err="1"/>
              <a:t>path</a:t>
            </a:r>
            <a:r>
              <a:rPr lang="fr-BE" sz="3200" dirty="0"/>
              <a:t>, long </a:t>
            </a:r>
            <a:r>
              <a:rPr lang="fr-BE" sz="3200" dirty="0" err="1"/>
              <a:t>path</a:t>
            </a:r>
            <a:r>
              <a:rPr lang="fr-B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75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Chapitre 18 : </a:t>
            </a:r>
            <a:r>
              <a:rPr lang="fr-BE" sz="3200" b="1" u="sng" dirty="0">
                <a:solidFill>
                  <a:srgbClr val="002060"/>
                </a:solidFill>
              </a:rPr>
              <a:t>Propagation en VHF/UHF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44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Modes de propagation en VHF/UHF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7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20000" y="921600"/>
            <a:ext cx="1080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Atténuation des ondes en VHF/UHF est supérieure à celle en HF.</a:t>
            </a:r>
          </a:p>
          <a:p>
            <a:r>
              <a:rPr lang="fr-BE" sz="3200" dirty="0"/>
              <a:t>Propagation à vue directe avec légère réfraction.</a:t>
            </a:r>
          </a:p>
          <a:p>
            <a:r>
              <a:rPr lang="fr-BE" sz="3200" dirty="0"/>
              <a:t>Horizon radioélectrique dépend de la hauteur des antennes par rapport au sol :</a:t>
            </a:r>
          </a:p>
          <a:p>
            <a:r>
              <a:rPr lang="fr-BE" sz="3200" dirty="0"/>
              <a:t>Réflexion sur obstacles (façades buildings, falaises) ;</a:t>
            </a:r>
          </a:p>
          <a:p>
            <a:r>
              <a:rPr lang="fr-BE" sz="3200" dirty="0"/>
              <a:t>Diffraction sur les arrêtes d’immeubles et sur les sommets des montagnes.</a:t>
            </a:r>
          </a:p>
          <a:p>
            <a:r>
              <a:rPr lang="fr-BE" sz="3200" dirty="0"/>
              <a:t>Ondes atténuées à l’intérieur des bâtiments (béton, briques) ;</a:t>
            </a:r>
          </a:p>
          <a:p>
            <a:r>
              <a:rPr lang="fr-BE" sz="3200" dirty="0"/>
              <a:t>Effet de cage de Faraday dû aux parties métalliques ;</a:t>
            </a:r>
          </a:p>
          <a:p>
            <a:r>
              <a:rPr lang="fr-BE" sz="3200" dirty="0"/>
              <a:t>Ondes peu atténuées par les vitres.</a:t>
            </a:r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25D69762-4409-BB4C-B654-5016515E2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022952"/>
              </p:ext>
            </p:extLst>
          </p:nvPr>
        </p:nvGraphicFramePr>
        <p:xfrm>
          <a:off x="3527669" y="2444096"/>
          <a:ext cx="3652724" cy="539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4880" imgH="330120" progId="Equation.DSMT4">
                  <p:embed/>
                </p:oleObj>
              </mc:Choice>
              <mc:Fallback>
                <p:oleObj name="Equation" r:id="rId2" imgW="22348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7669" y="2444096"/>
                        <a:ext cx="3652724" cy="539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2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Modes de propagation troposphérique en VHF/UHF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8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20000" y="921600"/>
            <a:ext cx="1080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Troposphère et phénomènes météorologiques.</a:t>
            </a:r>
          </a:p>
          <a:p>
            <a:r>
              <a:rPr lang="fr-BE" sz="3200" dirty="0"/>
              <a:t>Inversions de températures (à 1000 m sur épaisseur de 300 m) ;</a:t>
            </a:r>
          </a:p>
          <a:p>
            <a:r>
              <a:rPr lang="fr-BE" sz="3200" dirty="0"/>
              <a:t>L’épaisseur de la couche agit comme un guide d’onde (réfraction) → permet des QSO de 200 km jusqu’à 1500 km.</a:t>
            </a:r>
          </a:p>
          <a:p>
            <a:r>
              <a:rPr lang="fr-BE" sz="3200" dirty="0"/>
              <a:t>Interface entre zones de haute pression et de basse pression.</a:t>
            </a:r>
          </a:p>
          <a:p>
            <a:r>
              <a:rPr lang="fr-BE" sz="3200" dirty="0"/>
              <a:t>Zones de hautes pressions (été). </a:t>
            </a:r>
          </a:p>
          <a:p>
            <a:r>
              <a:rPr lang="fr-BE" sz="3200" dirty="0"/>
              <a:t>Propagation en VHF par réflexions sur couche E ou ES (en été)</a:t>
            </a:r>
          </a:p>
          <a:p>
            <a:r>
              <a:rPr lang="fr-BE" sz="3200" dirty="0"/>
              <a:t>→ permet des QSO jusqu’à 2000 km.</a:t>
            </a:r>
          </a:p>
          <a:p>
            <a:r>
              <a:rPr lang="fr-BE" sz="3200" dirty="0" err="1"/>
              <a:t>Tropo</a:t>
            </a:r>
            <a:r>
              <a:rPr lang="fr-BE" sz="3200" dirty="0"/>
              <a:t> </a:t>
            </a:r>
            <a:r>
              <a:rPr lang="fr-BE" sz="3200" dirty="0" err="1"/>
              <a:t>scatter</a:t>
            </a:r>
            <a:r>
              <a:rPr lang="fr-BE" sz="3200" dirty="0"/>
              <a:t>, </a:t>
            </a:r>
            <a:r>
              <a:rPr lang="fr-BE" sz="3200" dirty="0" err="1"/>
              <a:t>meteor</a:t>
            </a:r>
            <a:r>
              <a:rPr lang="fr-BE" sz="3200" dirty="0"/>
              <a:t> </a:t>
            </a:r>
            <a:r>
              <a:rPr lang="fr-BE" sz="3200" dirty="0" err="1"/>
              <a:t>scatter</a:t>
            </a:r>
            <a:r>
              <a:rPr lang="fr-BE" sz="3200" dirty="0"/>
              <a:t> (diffusion), aurores boréales.</a:t>
            </a:r>
          </a:p>
          <a:p>
            <a:r>
              <a:rPr lang="fr-BE" sz="3200" dirty="0"/>
              <a:t>Propagation transéquatoriale.</a:t>
            </a:r>
          </a:p>
          <a:p>
            <a:r>
              <a:rPr lang="fr-BE" sz="3200" dirty="0"/>
              <a:t>Réflexion EME.</a:t>
            </a:r>
          </a:p>
        </p:txBody>
      </p:sp>
    </p:spTree>
    <p:extLst>
      <p:ext uri="{BB962C8B-B14F-4D97-AF65-F5344CB8AC3E}">
        <p14:creationId xmlns:p14="http://schemas.microsoft.com/office/powerpoint/2010/main" val="112830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924796"/>
            <a:ext cx="10800000" cy="477053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8000" b="1" dirty="0">
                <a:solidFill>
                  <a:srgbClr val="002060"/>
                </a:solidFill>
              </a:rPr>
              <a:t>		FIN</a:t>
            </a:r>
            <a:endParaRPr lang="fr-BE" sz="8000" b="1" u="sng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Merci pour votre attention.</a:t>
            </a:r>
          </a:p>
          <a:p>
            <a:r>
              <a:rPr lang="fr-BE" sz="3200" dirty="0">
                <a:solidFill>
                  <a:srgbClr val="002060"/>
                </a:solidFill>
              </a:rPr>
              <a:t>Bonne chance pour votre ON3.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01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5882</TotalTime>
  <Words>459</Words>
  <Application>Microsoft Office PowerPoint</Application>
  <PresentationFormat>Grand écran</PresentationFormat>
  <Paragraphs>92</Paragraphs>
  <Slides>9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JFMA</dc:creator>
  <cp:lastModifiedBy>JEAN-FRANCOIS FLAMEE</cp:lastModifiedBy>
  <cp:revision>715</cp:revision>
  <dcterms:created xsi:type="dcterms:W3CDTF">2016-04-28T14:17:02Z</dcterms:created>
  <dcterms:modified xsi:type="dcterms:W3CDTF">2023-03-12T14:20:38Z</dcterms:modified>
</cp:coreProperties>
</file>