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30" r:id="rId3"/>
    <p:sldId id="358" r:id="rId4"/>
    <p:sldId id="359" r:id="rId5"/>
    <p:sldId id="360" r:id="rId6"/>
    <p:sldId id="361" r:id="rId7"/>
    <p:sldId id="362" r:id="rId8"/>
    <p:sldId id="363" r:id="rId9"/>
    <p:sldId id="365" r:id="rId10"/>
    <p:sldId id="364" r:id="rId11"/>
    <p:sldId id="366" r:id="rId12"/>
    <p:sldId id="367" r:id="rId13"/>
    <p:sldId id="368" r:id="rId14"/>
    <p:sldId id="369" r:id="rId15"/>
    <p:sldId id="370" r:id="rId16"/>
    <p:sldId id="329" r:id="rId17"/>
    <p:sldId id="327"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C4CC2-1DE2-4B49-9363-3A70F30D638B}" type="datetimeFigureOut">
              <a:rPr lang="fr-BE" smtClean="0"/>
              <a:t>12-04-17</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1DEED-DBAC-4ECD-9618-107A8FC981DB}" type="slidenum">
              <a:rPr lang="fr-BE" smtClean="0"/>
              <a:t>‹N°›</a:t>
            </a:fld>
            <a:endParaRPr lang="fr-BE"/>
          </a:p>
        </p:txBody>
      </p:sp>
    </p:spTree>
    <p:extLst>
      <p:ext uri="{BB962C8B-B14F-4D97-AF65-F5344CB8AC3E}">
        <p14:creationId xmlns:p14="http://schemas.microsoft.com/office/powerpoint/2010/main" val="216106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4311DEED-DBAC-4ECD-9618-107A8FC981DB}" type="slidenum">
              <a:rPr lang="fr-BE" smtClean="0"/>
              <a:t>1</a:t>
            </a:fld>
            <a:endParaRPr lang="fr-BE"/>
          </a:p>
        </p:txBody>
      </p:sp>
    </p:spTree>
    <p:extLst>
      <p:ext uri="{BB962C8B-B14F-4D97-AF65-F5344CB8AC3E}">
        <p14:creationId xmlns:p14="http://schemas.microsoft.com/office/powerpoint/2010/main" val="222282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1D1B0AD6-3498-420E-8351-0A4BAEE98496}" type="datetime1">
              <a:rPr lang="fr-BE" smtClean="0"/>
              <a:t>12-04-17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2522809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75D3618-4FE2-4338-AE17-CA1FC344674A}" type="datetime1">
              <a:rPr lang="fr-BE" smtClean="0"/>
              <a:t>12-04-17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31446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15B0C8C-9605-4BE0-9211-D93366AD021D}" type="datetime1">
              <a:rPr lang="fr-BE" smtClean="0"/>
              <a:t>12-04-17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65225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CCD42AD8-A45E-47AA-A116-8A4C23B2CB08}" type="datetime1">
              <a:rPr lang="fr-BE" smtClean="0"/>
              <a:t>12-04-17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68077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63A7FFB-2251-4718-BB74-666A30F6A0FB}" type="datetime1">
              <a:rPr lang="fr-BE" smtClean="0"/>
              <a:t>12-04-17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346690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D532A09-428C-47EB-A8CE-89F30DA4B4BC}" type="datetime1">
              <a:rPr lang="fr-BE" smtClean="0"/>
              <a:t>12-04-17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2711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683DC8A-DA2E-4E73-85DC-2E0521EF72C0}" type="datetime1">
              <a:rPr lang="fr-BE" smtClean="0"/>
              <a:t>12-04-17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188120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2C18EDF8-EC3D-42E1-9D0F-A67CC97BB35E}" type="datetime1">
              <a:rPr lang="fr-BE" smtClean="0"/>
              <a:t>12-04-17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221753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EBEBCD7-4F91-4632-B6E7-8A0A11B6BCAA}" type="datetime1">
              <a:rPr lang="fr-BE" smtClean="0"/>
              <a:t>12-04-17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294734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9E04271-61CA-4356-BF71-0C70E756A7A9}" type="datetime1">
              <a:rPr lang="fr-BE" smtClean="0"/>
              <a:t>12-04-17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354609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91E7FC4-7CA6-4EE3-BB8D-761D5F8F4A4A}" type="datetime1">
              <a:rPr lang="fr-BE" smtClean="0"/>
              <a:t>12-04-17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‹N°›</a:t>
            </a:fld>
            <a:endParaRPr lang="fr-BE"/>
          </a:p>
        </p:txBody>
      </p:sp>
    </p:spTree>
    <p:extLst>
      <p:ext uri="{BB962C8B-B14F-4D97-AF65-F5344CB8AC3E}">
        <p14:creationId xmlns:p14="http://schemas.microsoft.com/office/powerpoint/2010/main" val="1795350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DD3CD-F733-4A9D-97D3-4E26F97B4C07}" type="datetime1">
              <a:rPr lang="fr-BE" smtClean="0"/>
              <a:t>12-04-17</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9AAD6-227C-42B4-8569-17DC9645FED8}" type="slidenum">
              <a:rPr lang="fr-BE" smtClean="0"/>
              <a:t>‹N°›</a:t>
            </a:fld>
            <a:endParaRPr lang="fr-BE"/>
          </a:p>
        </p:txBody>
      </p:sp>
    </p:spTree>
    <p:extLst>
      <p:ext uri="{BB962C8B-B14F-4D97-AF65-F5344CB8AC3E}">
        <p14:creationId xmlns:p14="http://schemas.microsoft.com/office/powerpoint/2010/main" val="63147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26.jpg"/><Relationship Id="rId7" Type="http://schemas.openxmlformats.org/officeDocument/2006/relationships/oleObject" Target="../embeddings/oleObject2.bin"/><Relationship Id="rId12" Type="http://schemas.openxmlformats.org/officeDocument/2006/relationships/image" Target="../media/image25.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2.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24.wmf"/><Relationship Id="rId4" Type="http://schemas.openxmlformats.org/officeDocument/2006/relationships/image" Target="../media/image27.jpg"/><Relationship Id="rId9"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32.jpg"/><Relationship Id="rId7" Type="http://schemas.openxmlformats.org/officeDocument/2006/relationships/oleObject" Target="../embeddings/oleObject6.bin"/><Relationship Id="rId12" Type="http://schemas.openxmlformats.org/officeDocument/2006/relationships/image" Target="../media/image31.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8.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30.wmf"/><Relationship Id="rId4" Type="http://schemas.openxmlformats.org/officeDocument/2006/relationships/image" Target="../media/image27.jpg"/><Relationship Id="rId9"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2" Type="http://schemas.openxmlformats.org/officeDocument/2006/relationships/hyperlink" Target="http://on5vl.e-monsite.com/"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2400"/>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Abaque de Smith, un outil mystérieux ? 8</a:t>
            </a:r>
            <a:r>
              <a:rPr lang="fr-BE" sz="3200" baseline="30000" dirty="0" smtClean="0">
                <a:solidFill>
                  <a:srgbClr val="002060"/>
                </a:solidFill>
              </a:rPr>
              <a:t>ème</a:t>
            </a:r>
            <a:r>
              <a:rPr lang="fr-BE" sz="3200" dirty="0" smtClean="0">
                <a:solidFill>
                  <a:srgbClr val="002060"/>
                </a:solidFill>
              </a:rPr>
              <a:t> partie</a:t>
            </a:r>
          </a:p>
        </p:txBody>
      </p:sp>
      <p:sp>
        <p:nvSpPr>
          <p:cNvPr id="6" name="Espace réservé du numéro de diapositive 5"/>
          <p:cNvSpPr>
            <a:spLocks noGrp="1"/>
          </p:cNvSpPr>
          <p:nvPr>
            <p:ph type="sldNum" sz="quarter" idx="12"/>
          </p:nvPr>
        </p:nvSpPr>
        <p:spPr/>
        <p:txBody>
          <a:bodyPr/>
          <a:lstStyle/>
          <a:p>
            <a:fld id="{8A09AAD6-227C-42B4-8569-17DC9645FED8}" type="slidenum">
              <a:rPr lang="fr-BE" smtClean="0"/>
              <a:t>1</a:t>
            </a:fld>
            <a:endParaRPr lang="fr-BE"/>
          </a:p>
        </p:txBody>
      </p:sp>
      <p:sp>
        <p:nvSpPr>
          <p:cNvPr id="8" name="ZoneTexte 7"/>
          <p:cNvSpPr txBox="1"/>
          <p:nvPr/>
        </p:nvSpPr>
        <p:spPr>
          <a:xfrm>
            <a:off x="720000" y="1572860"/>
            <a:ext cx="10800000" cy="4524315"/>
          </a:xfrm>
          <a:prstGeom prst="rect">
            <a:avLst/>
          </a:prstGeom>
          <a:noFill/>
        </p:spPr>
        <p:txBody>
          <a:bodyPr wrap="square" rtlCol="0">
            <a:spAutoFit/>
          </a:bodyPr>
          <a:lstStyle/>
          <a:p>
            <a:r>
              <a:rPr lang="fr-BE" sz="3200" b="1" dirty="0" smtClean="0"/>
              <a:t>Avertissement et mesures conservatoires</a:t>
            </a:r>
          </a:p>
          <a:p>
            <a:endParaRPr lang="fr-BE" sz="3200" dirty="0" smtClean="0"/>
          </a:p>
          <a:p>
            <a:r>
              <a:rPr lang="fr-BE" sz="3200" dirty="0" smtClean="0"/>
              <a:t>Dans les exposés qui vous sont proposés, un certain nombre de figures ont été reprises de plusieurs auteurs.  Ces figures sont issues du domaine public (sauf rares exceptions) en provenance de différents sites Internet.  </a:t>
            </a:r>
            <a:r>
              <a:rPr lang="fr-BE" sz="3200" u="sng" dirty="0" smtClean="0"/>
              <a:t>Par respect pour les auteurs</a:t>
            </a:r>
            <a:r>
              <a:rPr lang="fr-BE" sz="3200" dirty="0" smtClean="0"/>
              <a:t> de ces figures, nous consacrons à chaque exposé une bibliographie en dernière page pour citer toutes les sources d’où proviennent les figures qui illustrent les exposés.</a:t>
            </a:r>
          </a:p>
        </p:txBody>
      </p:sp>
    </p:spTree>
    <p:extLst>
      <p:ext uri="{BB962C8B-B14F-4D97-AF65-F5344CB8AC3E}">
        <p14:creationId xmlns:p14="http://schemas.microsoft.com/office/powerpoint/2010/main" val="173292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Quelques exemples de bande passante des circuits « L »</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10</a:t>
            </a:fld>
            <a:endParaRPr lang="fr-BE"/>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6616" y="963096"/>
            <a:ext cx="4806768" cy="5575816"/>
          </a:xfrm>
          <a:prstGeom prst="rect">
            <a:avLst/>
          </a:prstGeom>
        </p:spPr>
      </p:pic>
    </p:spTree>
    <p:extLst>
      <p:ext uri="{BB962C8B-B14F-4D97-AF65-F5344CB8AC3E}">
        <p14:creationId xmlns:p14="http://schemas.microsoft.com/office/powerpoint/2010/main" val="210317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Manière de procéder pour constituer un circuit « L »</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11</a:t>
            </a:fld>
            <a:endParaRPr lang="fr-BE"/>
          </a:p>
        </p:txBody>
      </p:sp>
      <p:sp>
        <p:nvSpPr>
          <p:cNvPr id="13" name="ZoneTexte 12"/>
          <p:cNvSpPr txBox="1"/>
          <p:nvPr/>
        </p:nvSpPr>
        <p:spPr>
          <a:xfrm>
            <a:off x="720000" y="900000"/>
            <a:ext cx="10800000" cy="5262979"/>
          </a:xfrm>
          <a:prstGeom prst="rect">
            <a:avLst/>
          </a:prstGeom>
          <a:noFill/>
        </p:spPr>
        <p:txBody>
          <a:bodyPr wrap="square" rtlCol="0">
            <a:spAutoFit/>
          </a:bodyPr>
          <a:lstStyle/>
          <a:p>
            <a:r>
              <a:rPr lang="fr-BE" sz="2800" dirty="0" smtClean="0"/>
              <a:t>On part du point de l’impédance à adapter, c’est-à-dire à partir de la charge en sortie du circuit « L ».</a:t>
            </a:r>
          </a:p>
          <a:p>
            <a:r>
              <a:rPr lang="fr-BE" sz="2800" dirty="0" smtClean="0"/>
              <a:t>Ensuite, les deux réactances placées dans le réseau doivent nous donner un cheminement vers le centre de l’abaque (impédance de la ligne de transmission).</a:t>
            </a:r>
            <a:endParaRPr lang="fr-BE" sz="2800" dirty="0"/>
          </a:p>
          <a:p>
            <a:endParaRPr lang="fr-BE" sz="2800" dirty="0" smtClean="0"/>
          </a:p>
          <a:p>
            <a:r>
              <a:rPr lang="fr-BE" sz="2800" dirty="0" smtClean="0"/>
              <a:t>Lorsque l’impédance de la charge est plus grande que celle de la source (ligne de transmission), alors on commence par placer un composant en parallèle sur la charge pour constituer le circuit « L ».</a:t>
            </a:r>
          </a:p>
          <a:p>
            <a:endParaRPr lang="fr-BE" sz="2800" dirty="0"/>
          </a:p>
          <a:p>
            <a:r>
              <a:rPr lang="fr-BE" sz="2800" dirty="0" smtClean="0"/>
              <a:t>Lorsque l’impédance de la charge  est plus petite que celle de la source, alors on commence par placer un composant en série avec la charge.</a:t>
            </a:r>
          </a:p>
        </p:txBody>
      </p:sp>
    </p:spTree>
    <p:extLst>
      <p:ext uri="{BB962C8B-B14F-4D97-AF65-F5344CB8AC3E}">
        <p14:creationId xmlns:p14="http://schemas.microsoft.com/office/powerpoint/2010/main" val="3076639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57225" y="242390"/>
            <a:ext cx="10982325" cy="523220"/>
          </a:xfrm>
          <a:prstGeom prst="rect">
            <a:avLst/>
          </a:prstGeom>
          <a:solidFill>
            <a:srgbClr val="FFFF00">
              <a:alpha val="40000"/>
            </a:srgbClr>
          </a:solidFill>
          <a:ln>
            <a:solidFill>
              <a:srgbClr val="0070C0"/>
            </a:solidFill>
          </a:ln>
        </p:spPr>
        <p:txBody>
          <a:bodyPr wrap="square" rtlCol="0" anchor="ctr" anchorCtr="1">
            <a:spAutoFit/>
          </a:bodyPr>
          <a:lstStyle/>
          <a:p>
            <a:r>
              <a:rPr lang="fr-BE" sz="2800" dirty="0" smtClean="0">
                <a:solidFill>
                  <a:srgbClr val="002060"/>
                </a:solidFill>
              </a:rPr>
              <a:t>Par quel composant commencer du côté de la charge : parallèle ou série ?</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12</a:t>
            </a:fld>
            <a:endParaRPr lang="fr-BE"/>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387" y="1034266"/>
            <a:ext cx="7200000" cy="2638914"/>
          </a:xfrm>
          <a:prstGeom prst="rect">
            <a:avLst/>
          </a:prstGeom>
          <a:ln>
            <a:solidFill>
              <a:schemeClr val="accent1"/>
            </a:solidFill>
          </a:ln>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387" y="3941836"/>
            <a:ext cx="7200000" cy="2638914"/>
          </a:xfrm>
          <a:prstGeom prst="rect">
            <a:avLst/>
          </a:prstGeom>
          <a:ln>
            <a:solidFill>
              <a:schemeClr val="accent1"/>
            </a:solidFill>
          </a:ln>
        </p:spPr>
      </p:pic>
    </p:spTree>
    <p:extLst>
      <p:ext uri="{BB962C8B-B14F-4D97-AF65-F5344CB8AC3E}">
        <p14:creationId xmlns:p14="http://schemas.microsoft.com/office/powerpoint/2010/main" val="1116822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57225" y="211613"/>
            <a:ext cx="10982325"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11</a:t>
            </a:r>
            <a:r>
              <a:rPr lang="fr-BE" sz="3200" baseline="30000" dirty="0" smtClean="0">
                <a:solidFill>
                  <a:srgbClr val="002060"/>
                </a:solidFill>
              </a:rPr>
              <a:t>ème</a:t>
            </a:r>
            <a:r>
              <a:rPr lang="fr-BE" sz="3200" dirty="0" smtClean="0">
                <a:solidFill>
                  <a:srgbClr val="002060"/>
                </a:solidFill>
              </a:rPr>
              <a:t> pratique : adapter à 50</a:t>
            </a:r>
            <a:r>
              <a:rPr lang="el-GR" sz="3200" dirty="0" smtClean="0">
                <a:solidFill>
                  <a:srgbClr val="002060"/>
                </a:solidFill>
              </a:rPr>
              <a:t>Ω</a:t>
            </a:r>
            <a:r>
              <a:rPr lang="fr-BE" sz="3200" dirty="0" smtClean="0">
                <a:solidFill>
                  <a:srgbClr val="002060"/>
                </a:solidFill>
              </a:rPr>
              <a:t> une charge de 100</a:t>
            </a:r>
            <a:r>
              <a:rPr lang="el-GR" sz="3200" dirty="0" smtClean="0">
                <a:solidFill>
                  <a:srgbClr val="002060"/>
                </a:solidFill>
              </a:rPr>
              <a:t>Ω</a:t>
            </a:r>
            <a:r>
              <a:rPr lang="fr-BE" sz="3200" dirty="0" smtClean="0">
                <a:solidFill>
                  <a:srgbClr val="002060"/>
                </a:solidFill>
              </a:rPr>
              <a:t> + j 100</a:t>
            </a:r>
            <a:r>
              <a:rPr lang="el-GR" sz="3200" dirty="0" smtClean="0">
                <a:solidFill>
                  <a:srgbClr val="002060"/>
                </a:solidFill>
              </a:rPr>
              <a:t>Ω</a:t>
            </a:r>
            <a:r>
              <a:rPr lang="fr-BE" sz="3200" dirty="0" smtClean="0">
                <a:solidFill>
                  <a:srgbClr val="002060"/>
                </a:solidFill>
              </a:rPr>
              <a:t> </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13</a:t>
            </a:fld>
            <a:endParaRPr lang="fr-BE"/>
          </a:p>
        </p:txBody>
      </p:sp>
      <p:sp>
        <p:nvSpPr>
          <p:cNvPr id="6" name="ZoneTexte 5"/>
          <p:cNvSpPr txBox="1"/>
          <p:nvPr/>
        </p:nvSpPr>
        <p:spPr>
          <a:xfrm>
            <a:off x="748387" y="898126"/>
            <a:ext cx="10800000" cy="646331"/>
          </a:xfrm>
          <a:prstGeom prst="rect">
            <a:avLst/>
          </a:prstGeom>
          <a:noFill/>
        </p:spPr>
        <p:txBody>
          <a:bodyPr wrap="square" rtlCol="0">
            <a:spAutoFit/>
          </a:bodyPr>
          <a:lstStyle/>
          <a:p>
            <a:r>
              <a:rPr lang="fr-BE" dirty="0" smtClean="0"/>
              <a:t>Deux solutions sont compatibles dans les zones entourées d’une ligne vert clair. La 1</a:t>
            </a:r>
            <a:r>
              <a:rPr lang="fr-BE" baseline="30000" dirty="0" smtClean="0"/>
              <a:t>ère</a:t>
            </a:r>
            <a:r>
              <a:rPr lang="fr-BE" dirty="0" smtClean="0"/>
              <a:t> réactance nous amène sur un cercle à r (ou g) constante unitaire ; la 2</a:t>
            </a:r>
            <a:r>
              <a:rPr lang="fr-BE" baseline="30000" dirty="0" smtClean="0"/>
              <a:t>ème</a:t>
            </a:r>
            <a:r>
              <a:rPr lang="fr-BE" dirty="0" smtClean="0"/>
              <a:t> mène vers le centre de l’abaque pour l’adaptation parfaite à 50</a:t>
            </a:r>
            <a:r>
              <a:rPr lang="el-GR" dirty="0" smtClean="0"/>
              <a:t>Ω</a:t>
            </a:r>
            <a:r>
              <a:rPr lang="fr-BE" dirty="0" smtClean="0"/>
              <a:t>.</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000" y="1621094"/>
            <a:ext cx="10080000" cy="4917818"/>
          </a:xfrm>
          <a:prstGeom prst="rect">
            <a:avLst/>
          </a:prstGeom>
          <a:ln>
            <a:solidFill>
              <a:schemeClr val="accent1"/>
            </a:solidFill>
          </a:ln>
        </p:spPr>
      </p:pic>
      <p:sp>
        <p:nvSpPr>
          <p:cNvPr id="8" name="Ellipse 7"/>
          <p:cNvSpPr/>
          <p:nvPr/>
        </p:nvSpPr>
        <p:spPr>
          <a:xfrm>
            <a:off x="9882187" y="3279811"/>
            <a:ext cx="200025" cy="1952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à coins arrondis 8"/>
          <p:cNvSpPr>
            <a:spLocks noChangeAspect="1"/>
          </p:cNvSpPr>
          <p:nvPr/>
        </p:nvSpPr>
        <p:spPr>
          <a:xfrm>
            <a:off x="10092385" y="2460525"/>
            <a:ext cx="1067615" cy="433615"/>
          </a:xfrm>
          <a:prstGeom prst="wedgeRoundRectCallout">
            <a:avLst>
              <a:gd name="adj1" fmla="val -55716"/>
              <a:gd name="adj2" fmla="val 13345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b="1" baseline="-25000"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=2+j2</a:t>
            </a:r>
            <a:endParaRPr lang="fr-BE"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Ellipse 9"/>
          <p:cNvSpPr/>
          <p:nvPr/>
        </p:nvSpPr>
        <p:spPr>
          <a:xfrm>
            <a:off x="4700587" y="3279811"/>
            <a:ext cx="200025" cy="1952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à coins arrondis 10"/>
          <p:cNvSpPr>
            <a:spLocks noChangeAspect="1"/>
          </p:cNvSpPr>
          <p:nvPr/>
        </p:nvSpPr>
        <p:spPr>
          <a:xfrm>
            <a:off x="3127399" y="2722221"/>
            <a:ext cx="1067615" cy="433615"/>
          </a:xfrm>
          <a:prstGeom prst="wedgeRoundRectCallout">
            <a:avLst>
              <a:gd name="adj1" fmla="val 87032"/>
              <a:gd name="adj2" fmla="val 96115"/>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b="1" baseline="-25000"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=2+j2</a:t>
            </a:r>
            <a:endParaRPr lang="fr-BE"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Arc 11"/>
          <p:cNvSpPr/>
          <p:nvPr/>
        </p:nvSpPr>
        <p:spPr>
          <a:xfrm>
            <a:off x="2724150" y="2939028"/>
            <a:ext cx="2333624" cy="2371725"/>
          </a:xfrm>
          <a:prstGeom prst="arc">
            <a:avLst>
              <a:gd name="adj1" fmla="val 19288627"/>
              <a:gd name="adj2" fmla="val 3634199"/>
            </a:avLst>
          </a:prstGeom>
          <a:ln w="38100">
            <a:solidFill>
              <a:schemeClr val="accent6">
                <a:lumMod val="50000"/>
              </a:schemeClr>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3" name="Arc 12"/>
          <p:cNvSpPr/>
          <p:nvPr/>
        </p:nvSpPr>
        <p:spPr>
          <a:xfrm>
            <a:off x="3567096" y="2894140"/>
            <a:ext cx="2333624" cy="2371725"/>
          </a:xfrm>
          <a:prstGeom prst="arc">
            <a:avLst>
              <a:gd name="adj1" fmla="val 6492544"/>
              <a:gd name="adj2" fmla="val 10456807"/>
            </a:avLst>
          </a:prstGeom>
          <a:ln w="38100">
            <a:solidFill>
              <a:schemeClr val="accent6">
                <a:lumMod val="50000"/>
              </a:schemeClr>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4" name="Ellipse 13"/>
          <p:cNvSpPr/>
          <p:nvPr/>
        </p:nvSpPr>
        <p:spPr>
          <a:xfrm>
            <a:off x="4259307" y="5109196"/>
            <a:ext cx="200025" cy="1952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Ellipse 14"/>
          <p:cNvSpPr/>
          <p:nvPr/>
        </p:nvSpPr>
        <p:spPr>
          <a:xfrm>
            <a:off x="3467083" y="3982389"/>
            <a:ext cx="200025" cy="19522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à coins arrondis 15"/>
          <p:cNvSpPr>
            <a:spLocks noChangeAspect="1"/>
          </p:cNvSpPr>
          <p:nvPr/>
        </p:nvSpPr>
        <p:spPr>
          <a:xfrm>
            <a:off x="1827145" y="3548774"/>
            <a:ext cx="1067615" cy="433615"/>
          </a:xfrm>
          <a:prstGeom prst="wedgeRoundRectCallout">
            <a:avLst>
              <a:gd name="adj1" fmla="val 101307"/>
              <a:gd name="adj2" fmla="val 69755"/>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err="1"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b="1" baseline="-25000" dirty="0" err="1"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S</a:t>
            </a:r>
            <a:r>
              <a:rPr lang="fr-BE" b="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=1+j0</a:t>
            </a:r>
            <a:endParaRPr lang="fr-BE"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Arc 16"/>
          <p:cNvSpPr/>
          <p:nvPr/>
        </p:nvSpPr>
        <p:spPr>
          <a:xfrm>
            <a:off x="7906397" y="2932697"/>
            <a:ext cx="2333624" cy="2371725"/>
          </a:xfrm>
          <a:prstGeom prst="arc">
            <a:avLst>
              <a:gd name="adj1" fmla="val 17715999"/>
              <a:gd name="adj2" fmla="val 19287957"/>
            </a:avLst>
          </a:prstGeom>
          <a:ln w="381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8" name="Ellipse 17"/>
          <p:cNvSpPr/>
          <p:nvPr/>
        </p:nvSpPr>
        <p:spPr>
          <a:xfrm>
            <a:off x="9405937" y="2883484"/>
            <a:ext cx="200025" cy="1952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Arc 18"/>
          <p:cNvSpPr/>
          <p:nvPr/>
        </p:nvSpPr>
        <p:spPr>
          <a:xfrm>
            <a:off x="8715375" y="2883484"/>
            <a:ext cx="2333624" cy="2371725"/>
          </a:xfrm>
          <a:prstGeom prst="arc">
            <a:avLst>
              <a:gd name="adj1" fmla="val 11046910"/>
              <a:gd name="adj2" fmla="val 14953002"/>
            </a:avLst>
          </a:prstGeom>
          <a:ln w="381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0" name="Ellipse 19"/>
          <p:cNvSpPr/>
          <p:nvPr/>
        </p:nvSpPr>
        <p:spPr>
          <a:xfrm>
            <a:off x="8601689" y="3982389"/>
            <a:ext cx="200025" cy="19522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Rectangle à coins arrondis 20"/>
          <p:cNvSpPr>
            <a:spLocks noChangeAspect="1"/>
          </p:cNvSpPr>
          <p:nvPr/>
        </p:nvSpPr>
        <p:spPr>
          <a:xfrm>
            <a:off x="6881313" y="3548773"/>
            <a:ext cx="1067615" cy="433615"/>
          </a:xfrm>
          <a:prstGeom prst="wedgeRoundRectCallout">
            <a:avLst>
              <a:gd name="adj1" fmla="val 101307"/>
              <a:gd name="adj2" fmla="val 69755"/>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err="1"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b="1" baseline="-25000" dirty="0" err="1"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S</a:t>
            </a:r>
            <a:r>
              <a:rPr lang="fr-BE" b="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=1+j0</a:t>
            </a:r>
            <a:endParaRPr lang="fr-BE"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91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20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20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Image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550" y="964676"/>
            <a:ext cx="4680000" cy="1499063"/>
          </a:xfrm>
          <a:prstGeom prst="rect">
            <a:avLst/>
          </a:prstGeom>
          <a:ln>
            <a:solidFill>
              <a:schemeClr val="accent1"/>
            </a:solidFill>
          </a:ln>
        </p:spPr>
      </p:pic>
      <p:sp>
        <p:nvSpPr>
          <p:cNvPr id="5" name="ZoneTexte 4"/>
          <p:cNvSpPr txBox="1"/>
          <p:nvPr/>
        </p:nvSpPr>
        <p:spPr>
          <a:xfrm>
            <a:off x="657225" y="211613"/>
            <a:ext cx="10982325"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11</a:t>
            </a:r>
            <a:r>
              <a:rPr lang="fr-BE" sz="3200" baseline="30000" dirty="0" smtClean="0">
                <a:solidFill>
                  <a:srgbClr val="002060"/>
                </a:solidFill>
              </a:rPr>
              <a:t>ème</a:t>
            </a:r>
            <a:r>
              <a:rPr lang="fr-BE" sz="3200" dirty="0" smtClean="0">
                <a:solidFill>
                  <a:srgbClr val="002060"/>
                </a:solidFill>
              </a:rPr>
              <a:t> pratique : 1</a:t>
            </a:r>
            <a:r>
              <a:rPr lang="fr-BE" sz="3200" baseline="30000" dirty="0" smtClean="0">
                <a:solidFill>
                  <a:srgbClr val="002060"/>
                </a:solidFill>
              </a:rPr>
              <a:t>ère</a:t>
            </a:r>
            <a:r>
              <a:rPr lang="fr-BE" sz="3200" dirty="0" smtClean="0">
                <a:solidFill>
                  <a:srgbClr val="002060"/>
                </a:solidFill>
              </a:rPr>
              <a:t> solution avec un circuit « L » type 1</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14</a:t>
            </a:fld>
            <a:endParaRPr lang="fr-BE"/>
          </a:p>
        </p:txBody>
      </p:sp>
      <p:pic>
        <p:nvPicPr>
          <p:cNvPr id="22" name="Imag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02" y="961475"/>
            <a:ext cx="5714638" cy="5760000"/>
          </a:xfrm>
          <a:prstGeom prst="rect">
            <a:avLst/>
          </a:prstGeom>
          <a:ln>
            <a:solidFill>
              <a:srgbClr val="0070C0"/>
            </a:solidFill>
          </a:ln>
        </p:spPr>
      </p:pic>
      <p:sp>
        <p:nvSpPr>
          <p:cNvPr id="4" name="Rectangle 3"/>
          <p:cNvSpPr/>
          <p:nvPr/>
        </p:nvSpPr>
        <p:spPr>
          <a:xfrm>
            <a:off x="10925175" y="1733550"/>
            <a:ext cx="714375"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4" name="Connecteur droit avec flèche 23"/>
          <p:cNvCxnSpPr>
            <a:stCxn id="4" idx="1"/>
          </p:cNvCxnSpPr>
          <p:nvPr/>
        </p:nvCxnSpPr>
        <p:spPr>
          <a:xfrm flipH="1">
            <a:off x="5044440" y="1857375"/>
            <a:ext cx="5880735" cy="1202055"/>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4811077" y="2992755"/>
            <a:ext cx="200025" cy="1952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Rectangle à coins arrondis 26"/>
          <p:cNvSpPr>
            <a:spLocks noChangeAspect="1"/>
          </p:cNvSpPr>
          <p:nvPr/>
        </p:nvSpPr>
        <p:spPr>
          <a:xfrm>
            <a:off x="5044440" y="2193795"/>
            <a:ext cx="1067615" cy="433615"/>
          </a:xfrm>
          <a:prstGeom prst="wedgeRoundRectCallout">
            <a:avLst>
              <a:gd name="adj1" fmla="val -55716"/>
              <a:gd name="adj2" fmla="val 13345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b="1" baseline="-25000"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=2+j2</a:t>
            </a:r>
            <a:endParaRPr lang="fr-BE"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29" name="Connecteur droit avec flèche 28"/>
          <p:cNvCxnSpPr/>
          <p:nvPr/>
        </p:nvCxnSpPr>
        <p:spPr>
          <a:xfrm flipH="1">
            <a:off x="2408873" y="3158490"/>
            <a:ext cx="2402204" cy="136779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a:off x="2208847" y="4491342"/>
            <a:ext cx="200025" cy="19522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Rectangle à coins arrondis 32"/>
          <p:cNvSpPr>
            <a:spLocks noChangeAspect="1"/>
          </p:cNvSpPr>
          <p:nvPr/>
        </p:nvSpPr>
        <p:spPr>
          <a:xfrm>
            <a:off x="746702" y="5367870"/>
            <a:ext cx="1718310" cy="433615"/>
          </a:xfrm>
          <a:prstGeom prst="wedgeRoundRectCallout">
            <a:avLst>
              <a:gd name="adj1" fmla="val 37965"/>
              <a:gd name="adj2" fmla="val -207022"/>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err="1"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y</a:t>
            </a:r>
            <a:r>
              <a:rPr lang="fr-BE" b="1" baseline="-25000" dirty="0" err="1"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b="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=0,25-j0,25</a:t>
            </a:r>
            <a:endParaRPr lang="fr-BE"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4" name="Ellipse 33"/>
          <p:cNvSpPr/>
          <p:nvPr/>
        </p:nvSpPr>
        <p:spPr>
          <a:xfrm>
            <a:off x="1198245" y="2627410"/>
            <a:ext cx="2411730" cy="242618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Rectangle à coins arrondis 34"/>
          <p:cNvSpPr>
            <a:spLocks noChangeAspect="1"/>
          </p:cNvSpPr>
          <p:nvPr/>
        </p:nvSpPr>
        <p:spPr>
          <a:xfrm>
            <a:off x="2783625" y="5367869"/>
            <a:ext cx="2260815" cy="433615"/>
          </a:xfrm>
          <a:prstGeom prst="wedgeRoundRectCallout">
            <a:avLst>
              <a:gd name="adj1" fmla="val -44382"/>
              <a:gd name="adj2" fmla="val -147712"/>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Cercle à g unitaire</a:t>
            </a:r>
            <a:endParaRPr lang="fr-BE"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6" name="Rectangle 35"/>
          <p:cNvSpPr/>
          <p:nvPr/>
        </p:nvSpPr>
        <p:spPr>
          <a:xfrm>
            <a:off x="9763125" y="1562100"/>
            <a:ext cx="657225" cy="2133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38" name="Connecteur droit avec flèche 37"/>
          <p:cNvCxnSpPr>
            <a:stCxn id="36" idx="1"/>
          </p:cNvCxnSpPr>
          <p:nvPr/>
        </p:nvCxnSpPr>
        <p:spPr>
          <a:xfrm flipH="1">
            <a:off x="2308859" y="1668780"/>
            <a:ext cx="7454266" cy="1791036"/>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2171700" y="1905000"/>
            <a:ext cx="3855719" cy="3896484"/>
          </a:xfrm>
          <a:prstGeom prst="arc">
            <a:avLst>
              <a:gd name="adj1" fmla="val 9450768"/>
              <a:gd name="adj2" fmla="val 12948669"/>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42" name="Ellipse 41"/>
          <p:cNvSpPr/>
          <p:nvPr/>
        </p:nvSpPr>
        <p:spPr>
          <a:xfrm>
            <a:off x="2495434" y="2533559"/>
            <a:ext cx="200025" cy="19522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Rectangle à coins arrondis 43"/>
          <p:cNvSpPr>
            <a:spLocks noChangeAspect="1"/>
          </p:cNvSpPr>
          <p:nvPr/>
        </p:nvSpPr>
        <p:spPr>
          <a:xfrm>
            <a:off x="746701" y="1516742"/>
            <a:ext cx="2258241" cy="433615"/>
          </a:xfrm>
          <a:prstGeom prst="wedgeRoundRectCallout">
            <a:avLst>
              <a:gd name="adj1" fmla="val 30890"/>
              <a:gd name="adj2" fmla="val 175196"/>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err="1"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y</a:t>
            </a:r>
            <a:r>
              <a:rPr lang="fr-BE" b="1" baseline="-25000" dirty="0" err="1"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b="1" dirty="0" err="1"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+b</a:t>
            </a:r>
            <a:r>
              <a:rPr lang="fr-BE" b="1" baseline="-25000" dirty="0" err="1"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C</a:t>
            </a:r>
            <a:r>
              <a:rPr lang="fr-BE" b="1" baseline="-25000"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r>
              <a:rPr lang="fr-BE" b="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=0,25+j0,42</a:t>
            </a:r>
            <a:endParaRPr lang="fr-BE"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5" name="Objet 44"/>
          <p:cNvGraphicFramePr>
            <a:graphicFrameLocks noChangeAspect="1"/>
          </p:cNvGraphicFramePr>
          <p:nvPr>
            <p:extLst>
              <p:ext uri="{D42A27DB-BD31-4B8C-83A1-F6EECF244321}">
                <p14:modId xmlns:p14="http://schemas.microsoft.com/office/powerpoint/2010/main" val="4113749381"/>
              </p:ext>
            </p:extLst>
          </p:nvPr>
        </p:nvGraphicFramePr>
        <p:xfrm>
          <a:off x="6959550" y="2650578"/>
          <a:ext cx="3579813" cy="423863"/>
        </p:xfrm>
        <a:graphic>
          <a:graphicData uri="http://schemas.openxmlformats.org/presentationml/2006/ole">
            <mc:AlternateContent xmlns:mc="http://schemas.openxmlformats.org/markup-compatibility/2006">
              <mc:Choice xmlns:v="urn:schemas-microsoft-com:vml" Requires="v">
                <p:oleObj spid="_x0000_s1152" name="Equation" r:id="rId5" imgW="2145960" imgH="253800" progId="Equation.DSMT4">
                  <p:embed/>
                </p:oleObj>
              </mc:Choice>
              <mc:Fallback>
                <p:oleObj name="Equation" r:id="rId5" imgW="2145960" imgH="253800" progId="Equation.DSMT4">
                  <p:embed/>
                  <p:pic>
                    <p:nvPicPr>
                      <p:cNvPr id="0" name=""/>
                      <p:cNvPicPr/>
                      <p:nvPr/>
                    </p:nvPicPr>
                    <p:blipFill>
                      <a:blip r:embed="rId6"/>
                      <a:stretch>
                        <a:fillRect/>
                      </a:stretch>
                    </p:blipFill>
                    <p:spPr>
                      <a:xfrm>
                        <a:off x="6959550" y="2650578"/>
                        <a:ext cx="3579813" cy="423863"/>
                      </a:xfrm>
                      <a:prstGeom prst="rect">
                        <a:avLst/>
                      </a:prstGeom>
                      <a:ln>
                        <a:solidFill>
                          <a:srgbClr val="0070C0"/>
                        </a:solidFill>
                      </a:ln>
                    </p:spPr>
                  </p:pic>
                </p:oleObj>
              </mc:Fallback>
            </mc:AlternateContent>
          </a:graphicData>
        </a:graphic>
      </p:graphicFrame>
      <p:cxnSp>
        <p:nvCxnSpPr>
          <p:cNvPr id="47" name="Connecteur droit avec flèche 46"/>
          <p:cNvCxnSpPr>
            <a:endCxn id="45" idx="1"/>
          </p:cNvCxnSpPr>
          <p:nvPr/>
        </p:nvCxnSpPr>
        <p:spPr>
          <a:xfrm flipV="1">
            <a:off x="2372370" y="2862509"/>
            <a:ext cx="4587180" cy="278283"/>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Ellipse 47"/>
          <p:cNvSpPr/>
          <p:nvPr/>
        </p:nvSpPr>
        <p:spPr>
          <a:xfrm>
            <a:off x="9675044" y="2612576"/>
            <a:ext cx="897657" cy="47779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50" name="Connecteur droit avec flèche 49"/>
          <p:cNvCxnSpPr>
            <a:stCxn id="48" idx="0"/>
            <a:endCxn id="36" idx="2"/>
          </p:cNvCxnSpPr>
          <p:nvPr/>
        </p:nvCxnSpPr>
        <p:spPr>
          <a:xfrm flipH="1" flipV="1">
            <a:off x="10091738" y="1775460"/>
            <a:ext cx="32135" cy="837116"/>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a:off x="2668847" y="2728785"/>
            <a:ext cx="1914583" cy="2250885"/>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Ellipse 52"/>
          <p:cNvSpPr/>
          <p:nvPr/>
        </p:nvSpPr>
        <p:spPr>
          <a:xfrm>
            <a:off x="4583430" y="4950921"/>
            <a:ext cx="200025" cy="1952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4" name="Rectangle à coins arrondis 53"/>
          <p:cNvSpPr>
            <a:spLocks noChangeAspect="1"/>
          </p:cNvSpPr>
          <p:nvPr/>
        </p:nvSpPr>
        <p:spPr>
          <a:xfrm>
            <a:off x="5233154" y="5358344"/>
            <a:ext cx="1546799" cy="433615"/>
          </a:xfrm>
          <a:prstGeom prst="wedgeRoundRectCallout">
            <a:avLst>
              <a:gd name="adj1" fmla="val -76560"/>
              <a:gd name="adj2" fmla="val -10817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b="1" baseline="-25000"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t>
            </a:r>
            <a:r>
              <a:rPr lang="fr-BE" b="1"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x</a:t>
            </a:r>
            <a:r>
              <a:rPr lang="fr-BE" b="1" baseline="-25000"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a:t>
            </a:r>
            <a:r>
              <a:rPr lang="fr-BE"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=1-j1,8</a:t>
            </a:r>
            <a:endParaRPr lang="fr-BE"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7" name="Rectangle 56"/>
          <p:cNvSpPr/>
          <p:nvPr/>
        </p:nvSpPr>
        <p:spPr>
          <a:xfrm>
            <a:off x="8658225" y="961475"/>
            <a:ext cx="657225" cy="21336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58" name="Connecteur droit avec flèche 57"/>
          <p:cNvCxnSpPr>
            <a:stCxn id="57" idx="1"/>
          </p:cNvCxnSpPr>
          <p:nvPr/>
        </p:nvCxnSpPr>
        <p:spPr>
          <a:xfrm flipH="1">
            <a:off x="3938588" y="1068155"/>
            <a:ext cx="4719637" cy="3520800"/>
          </a:xfrm>
          <a:prstGeom prst="straightConnector1">
            <a:avLst/>
          </a:prstGeom>
          <a:ln w="127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Arc 60"/>
          <p:cNvSpPr/>
          <p:nvPr/>
        </p:nvSpPr>
        <p:spPr>
          <a:xfrm>
            <a:off x="3604020" y="2642244"/>
            <a:ext cx="2456737" cy="2426187"/>
          </a:xfrm>
          <a:prstGeom prst="arc">
            <a:avLst>
              <a:gd name="adj1" fmla="val 5799295"/>
              <a:gd name="adj2" fmla="val 10432714"/>
            </a:avLst>
          </a:prstGeom>
          <a:ln w="381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62" name="Ellipse 61"/>
          <p:cNvSpPr/>
          <p:nvPr/>
        </p:nvSpPr>
        <p:spPr>
          <a:xfrm>
            <a:off x="3504007" y="3742891"/>
            <a:ext cx="200025" cy="195226"/>
          </a:xfrm>
          <a:prstGeom prst="ellipse">
            <a:avLst/>
          </a:prstGeom>
          <a:solidFill>
            <a:schemeClr val="accent6">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6" name="Rectangle à coins arrondis 65"/>
          <p:cNvSpPr>
            <a:spLocks noChangeAspect="1"/>
          </p:cNvSpPr>
          <p:nvPr/>
        </p:nvSpPr>
        <p:spPr>
          <a:xfrm>
            <a:off x="4216589" y="4080070"/>
            <a:ext cx="2319240" cy="433615"/>
          </a:xfrm>
          <a:prstGeom prst="wedgeRoundRectCallout">
            <a:avLst>
              <a:gd name="adj1" fmla="val -72042"/>
              <a:gd name="adj2" fmla="val -101583"/>
              <a:gd name="adj3" fmla="val 1666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a:t>
            </a:r>
            <a:r>
              <a:rPr lang="fr-BE" b="1" dirty="0" err="1"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b="1" baseline="-25000" dirty="0" err="1"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b="1" dirty="0"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a:t>
            </a:r>
            <a:r>
              <a:rPr lang="fr-BE" b="1" dirty="0" err="1"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x</a:t>
            </a:r>
            <a:r>
              <a:rPr lang="fr-BE" b="1" baseline="-25000" dirty="0" err="1"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C</a:t>
            </a:r>
            <a:r>
              <a:rPr lang="fr-BE" b="1" dirty="0"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a:t>
            </a:r>
            <a:r>
              <a:rPr lang="fr-BE" b="1" dirty="0" err="1"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x</a:t>
            </a:r>
            <a:r>
              <a:rPr lang="fr-BE" b="1" baseline="-25000" dirty="0" err="1"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b="1" dirty="0"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=1+j0=</a:t>
            </a:r>
            <a:r>
              <a:rPr lang="fr-BE" b="1" dirty="0" err="1"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b="1" baseline="-25000" dirty="0" err="1" smtClean="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S</a:t>
            </a:r>
            <a:endParaRPr lang="fr-BE" b="1" baseline="-25000" dirty="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8" name="Objet 67"/>
          <p:cNvGraphicFramePr>
            <a:graphicFrameLocks noChangeAspect="1"/>
          </p:cNvGraphicFramePr>
          <p:nvPr>
            <p:extLst>
              <p:ext uri="{D42A27DB-BD31-4B8C-83A1-F6EECF244321}">
                <p14:modId xmlns:p14="http://schemas.microsoft.com/office/powerpoint/2010/main" val="4040529712"/>
              </p:ext>
            </p:extLst>
          </p:nvPr>
        </p:nvGraphicFramePr>
        <p:xfrm>
          <a:off x="6958487" y="3228640"/>
          <a:ext cx="2879725" cy="423863"/>
        </p:xfrm>
        <a:graphic>
          <a:graphicData uri="http://schemas.openxmlformats.org/presentationml/2006/ole">
            <mc:AlternateContent xmlns:mc="http://schemas.openxmlformats.org/markup-compatibility/2006">
              <mc:Choice xmlns:v="urn:schemas-microsoft-com:vml" Requires="v">
                <p:oleObj spid="_x0000_s1153" name="Equation" r:id="rId7" imgW="1726920" imgH="253800" progId="Equation.DSMT4">
                  <p:embed/>
                </p:oleObj>
              </mc:Choice>
              <mc:Fallback>
                <p:oleObj name="Equation" r:id="rId7" imgW="1726920" imgH="253800" progId="Equation.DSMT4">
                  <p:embed/>
                  <p:pic>
                    <p:nvPicPr>
                      <p:cNvPr id="0" name=""/>
                      <p:cNvPicPr/>
                      <p:nvPr/>
                    </p:nvPicPr>
                    <p:blipFill>
                      <a:blip r:embed="rId8"/>
                      <a:stretch>
                        <a:fillRect/>
                      </a:stretch>
                    </p:blipFill>
                    <p:spPr>
                      <a:xfrm>
                        <a:off x="6958487" y="3228640"/>
                        <a:ext cx="2879725" cy="423863"/>
                      </a:xfrm>
                      <a:prstGeom prst="rect">
                        <a:avLst/>
                      </a:prstGeom>
                      <a:ln>
                        <a:solidFill>
                          <a:srgbClr val="0070C0"/>
                        </a:solidFill>
                      </a:ln>
                    </p:spPr>
                  </p:pic>
                </p:oleObj>
              </mc:Fallback>
            </mc:AlternateContent>
          </a:graphicData>
        </a:graphic>
      </p:graphicFrame>
      <p:sp>
        <p:nvSpPr>
          <p:cNvPr id="69" name="Ellipse 68"/>
          <p:cNvSpPr/>
          <p:nvPr/>
        </p:nvSpPr>
        <p:spPr>
          <a:xfrm>
            <a:off x="9155373" y="3183255"/>
            <a:ext cx="781166" cy="47779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70" name="Connecteur droit avec flèche 69"/>
          <p:cNvCxnSpPr>
            <a:stCxn id="69" idx="0"/>
            <a:endCxn id="57" idx="2"/>
          </p:cNvCxnSpPr>
          <p:nvPr/>
        </p:nvCxnSpPr>
        <p:spPr>
          <a:xfrm flipH="1" flipV="1">
            <a:off x="8986838" y="1174835"/>
            <a:ext cx="559118" cy="2008420"/>
          </a:xfrm>
          <a:prstGeom prst="straightConnector1">
            <a:avLst/>
          </a:prstGeom>
          <a:ln w="127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Rectangle 18"/>
          <p:cNvSpPr>
            <a:spLocks noChangeArrowheads="1"/>
          </p:cNvSpPr>
          <p:nvPr/>
        </p:nvSpPr>
        <p:spPr bwMode="auto">
          <a:xfrm>
            <a:off x="6935980" y="40077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74" name="Objet 73"/>
          <p:cNvGraphicFramePr>
            <a:graphicFrameLocks noChangeAspect="1"/>
          </p:cNvGraphicFramePr>
          <p:nvPr>
            <p:extLst>
              <p:ext uri="{D42A27DB-BD31-4B8C-83A1-F6EECF244321}">
                <p14:modId xmlns:p14="http://schemas.microsoft.com/office/powerpoint/2010/main" val="1145310882"/>
              </p:ext>
            </p:extLst>
          </p:nvPr>
        </p:nvGraphicFramePr>
        <p:xfrm>
          <a:off x="6958487" y="3924278"/>
          <a:ext cx="4680000" cy="1055392"/>
        </p:xfrm>
        <a:graphic>
          <a:graphicData uri="http://schemas.openxmlformats.org/presentationml/2006/ole">
            <mc:AlternateContent xmlns:mc="http://schemas.openxmlformats.org/markup-compatibility/2006">
              <mc:Choice xmlns:v="urn:schemas-microsoft-com:vml" Requires="v">
                <p:oleObj spid="_x0000_s1154" name="Equation" r:id="rId9" imgW="2946240" imgH="660240" progId="Equation.DSMT4">
                  <p:embed/>
                </p:oleObj>
              </mc:Choice>
              <mc:Fallback>
                <p:oleObj name="Equation" r:id="rId9" imgW="2946240" imgH="660240" progId="Equation.DSMT4">
                  <p:embed/>
                  <p:pic>
                    <p:nvPicPr>
                      <p:cNvPr id="0" name="Object 17"/>
                      <p:cNvPicPr>
                        <a:picLocks noChangeAspect="1" noChangeArrowheads="1"/>
                      </p:cNvPicPr>
                      <p:nvPr/>
                    </p:nvPicPr>
                    <p:blipFill>
                      <a:blip r:embed="rId10"/>
                      <a:srcRect/>
                      <a:stretch>
                        <a:fillRect/>
                      </a:stretch>
                    </p:blipFill>
                    <p:spPr bwMode="auto">
                      <a:xfrm>
                        <a:off x="6958487" y="3924278"/>
                        <a:ext cx="4680000" cy="1055392"/>
                      </a:xfrm>
                      <a:prstGeom prst="rect">
                        <a:avLst/>
                      </a:prstGeom>
                      <a:noFill/>
                      <a:ln>
                        <a:solidFill>
                          <a:srgbClr val="0070C0"/>
                        </a:solidFill>
                      </a:ln>
                    </p:spPr>
                  </p:pic>
                </p:oleObj>
              </mc:Fallback>
            </mc:AlternateContent>
          </a:graphicData>
        </a:graphic>
      </p:graphicFrame>
      <p:cxnSp>
        <p:nvCxnSpPr>
          <p:cNvPr id="75" name="Connecteur droit avec flèche 74"/>
          <p:cNvCxnSpPr>
            <a:stCxn id="48" idx="4"/>
          </p:cNvCxnSpPr>
          <p:nvPr/>
        </p:nvCxnSpPr>
        <p:spPr>
          <a:xfrm flipH="1">
            <a:off x="9048237" y="3090368"/>
            <a:ext cx="1075636" cy="1345742"/>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79" name="Ellipse 78"/>
          <p:cNvSpPr/>
          <p:nvPr/>
        </p:nvSpPr>
        <p:spPr>
          <a:xfrm>
            <a:off x="10802229" y="4364545"/>
            <a:ext cx="897657" cy="47779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80" name="Connecteur droit avec flèche 79"/>
          <p:cNvCxnSpPr>
            <a:stCxn id="79" idx="0"/>
          </p:cNvCxnSpPr>
          <p:nvPr/>
        </p:nvCxnSpPr>
        <p:spPr>
          <a:xfrm flipH="1" flipV="1">
            <a:off x="9879036" y="1905000"/>
            <a:ext cx="1372022" cy="2459545"/>
          </a:xfrm>
          <a:prstGeom prst="straightConnector1">
            <a:avLst/>
          </a:prstGeom>
          <a:ln w="1270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3" name="Rectangle 23"/>
          <p:cNvSpPr>
            <a:spLocks noChangeArrowheads="1"/>
          </p:cNvSpPr>
          <p:nvPr/>
        </p:nvSpPr>
        <p:spPr bwMode="auto">
          <a:xfrm>
            <a:off x="7008454" y="54317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84" name="Objet 83"/>
          <p:cNvGraphicFramePr>
            <a:graphicFrameLocks noChangeAspect="1"/>
          </p:cNvGraphicFramePr>
          <p:nvPr>
            <p:extLst>
              <p:ext uri="{D42A27DB-BD31-4B8C-83A1-F6EECF244321}">
                <p14:modId xmlns:p14="http://schemas.microsoft.com/office/powerpoint/2010/main" val="2598177072"/>
              </p:ext>
            </p:extLst>
          </p:nvPr>
        </p:nvGraphicFramePr>
        <p:xfrm>
          <a:off x="6958487" y="5605541"/>
          <a:ext cx="4680000" cy="1115934"/>
        </p:xfrm>
        <a:graphic>
          <a:graphicData uri="http://schemas.openxmlformats.org/presentationml/2006/ole">
            <mc:AlternateContent xmlns:mc="http://schemas.openxmlformats.org/markup-compatibility/2006">
              <mc:Choice xmlns:v="urn:schemas-microsoft-com:vml" Requires="v">
                <p:oleObj spid="_x0000_s1155" name="Equation" r:id="rId11" imgW="2577960" imgH="609480" progId="Equation.DSMT4">
                  <p:embed/>
                </p:oleObj>
              </mc:Choice>
              <mc:Fallback>
                <p:oleObj name="Equation" r:id="rId11" imgW="2577960" imgH="609480" progId="Equation.DSMT4">
                  <p:embed/>
                  <p:pic>
                    <p:nvPicPr>
                      <p:cNvPr id="0" name="Object 22"/>
                      <p:cNvPicPr>
                        <a:picLocks noChangeAspect="1" noChangeArrowheads="1"/>
                      </p:cNvPicPr>
                      <p:nvPr/>
                    </p:nvPicPr>
                    <p:blipFill>
                      <a:blip r:embed="rId12"/>
                      <a:srcRect/>
                      <a:stretch>
                        <a:fillRect/>
                      </a:stretch>
                    </p:blipFill>
                    <p:spPr bwMode="auto">
                      <a:xfrm>
                        <a:off x="6958487" y="5605541"/>
                        <a:ext cx="4680000" cy="1115934"/>
                      </a:xfrm>
                      <a:prstGeom prst="rect">
                        <a:avLst/>
                      </a:prstGeom>
                      <a:noFill/>
                      <a:ln>
                        <a:solidFill>
                          <a:srgbClr val="0070C0"/>
                        </a:solidFill>
                      </a:ln>
                    </p:spPr>
                  </p:pic>
                </p:oleObj>
              </mc:Fallback>
            </mc:AlternateContent>
          </a:graphicData>
        </a:graphic>
      </p:graphicFrame>
      <p:cxnSp>
        <p:nvCxnSpPr>
          <p:cNvPr id="85" name="Connecteur droit avec flèche 84"/>
          <p:cNvCxnSpPr>
            <a:stCxn id="69" idx="4"/>
          </p:cNvCxnSpPr>
          <p:nvPr/>
        </p:nvCxnSpPr>
        <p:spPr>
          <a:xfrm flipH="1">
            <a:off x="9018204" y="3661047"/>
            <a:ext cx="527752" cy="2456407"/>
          </a:xfrm>
          <a:prstGeom prst="straightConnector1">
            <a:avLst/>
          </a:prstGeom>
          <a:ln w="127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Ellipse 87"/>
          <p:cNvSpPr/>
          <p:nvPr/>
        </p:nvSpPr>
        <p:spPr>
          <a:xfrm>
            <a:off x="10665060" y="6117454"/>
            <a:ext cx="897657" cy="47779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89" name="Connecteur droit avec flèche 88"/>
          <p:cNvCxnSpPr>
            <a:stCxn id="88" idx="0"/>
          </p:cNvCxnSpPr>
          <p:nvPr/>
        </p:nvCxnSpPr>
        <p:spPr>
          <a:xfrm flipH="1" flipV="1">
            <a:off x="9141001" y="1314233"/>
            <a:ext cx="1972888" cy="4803221"/>
          </a:xfrm>
          <a:prstGeom prst="straightConnector1">
            <a:avLst/>
          </a:prstGeom>
          <a:ln w="127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a:endCxn id="68" idx="1"/>
          </p:cNvCxnSpPr>
          <p:nvPr/>
        </p:nvCxnSpPr>
        <p:spPr>
          <a:xfrm flipV="1">
            <a:off x="3778509" y="3440571"/>
            <a:ext cx="3179978" cy="934342"/>
          </a:xfrm>
          <a:prstGeom prst="straightConnector1">
            <a:avLst/>
          </a:prstGeom>
          <a:ln w="127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64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20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right)">
                                      <p:cBhvr>
                                        <p:cTn id="24" dur="20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1500" fill="hold"/>
                                        <p:tgtEl>
                                          <p:spTgt spid="36"/>
                                        </p:tgtEl>
                                        <p:attrNameLst>
                                          <p:attrName>ppt_x</p:attrName>
                                        </p:attrNameLst>
                                      </p:cBhvr>
                                      <p:tavLst>
                                        <p:tav tm="0">
                                          <p:val>
                                            <p:strVal val="0-#ppt_w/2"/>
                                          </p:val>
                                        </p:tav>
                                        <p:tav tm="100000">
                                          <p:val>
                                            <p:strVal val="#ppt_x"/>
                                          </p:val>
                                        </p:tav>
                                      </p:tavLst>
                                    </p:anim>
                                    <p:anim calcmode="lin" valueType="num">
                                      <p:cBhvr additive="base">
                                        <p:cTn id="46" dur="1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right)">
                                      <p:cBhvr>
                                        <p:cTn id="51" dur="20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down)">
                                      <p:cBhvr>
                                        <p:cTn id="56" dur="30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wipe(left)">
                                      <p:cBhvr>
                                        <p:cTn id="69" dur="2000"/>
                                        <p:tgtEl>
                                          <p:spTgt spid="47"/>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20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wipe(left)">
                                      <p:cBhvr>
                                        <p:cTn id="87" dur="2000"/>
                                        <p:tgtEl>
                                          <p:spTgt spid="52"/>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3"/>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4"/>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 presetClass="entr" presetSubtype="8" fill="hold" grpId="0" nodeType="clickEffect">
                                  <p:stCondLst>
                                    <p:cond delay="0"/>
                                  </p:stCondLst>
                                  <p:childTnLst>
                                    <p:set>
                                      <p:cBhvr>
                                        <p:cTn id="99" dur="1" fill="hold">
                                          <p:stCondLst>
                                            <p:cond delay="0"/>
                                          </p:stCondLst>
                                        </p:cTn>
                                        <p:tgtEl>
                                          <p:spTgt spid="57"/>
                                        </p:tgtEl>
                                        <p:attrNameLst>
                                          <p:attrName>style.visibility</p:attrName>
                                        </p:attrNameLst>
                                      </p:cBhvr>
                                      <p:to>
                                        <p:strVal val="visible"/>
                                      </p:to>
                                    </p:set>
                                    <p:anim calcmode="lin" valueType="num">
                                      <p:cBhvr additive="base">
                                        <p:cTn id="100" dur="1500" fill="hold"/>
                                        <p:tgtEl>
                                          <p:spTgt spid="57"/>
                                        </p:tgtEl>
                                        <p:attrNameLst>
                                          <p:attrName>ppt_x</p:attrName>
                                        </p:attrNameLst>
                                      </p:cBhvr>
                                      <p:tavLst>
                                        <p:tav tm="0">
                                          <p:val>
                                            <p:strVal val="0-#ppt_w/2"/>
                                          </p:val>
                                        </p:tav>
                                        <p:tav tm="100000">
                                          <p:val>
                                            <p:strVal val="#ppt_x"/>
                                          </p:val>
                                        </p:tav>
                                      </p:tavLst>
                                    </p:anim>
                                    <p:anim calcmode="lin" valueType="num">
                                      <p:cBhvr additive="base">
                                        <p:cTn id="101" dur="1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2" presetClass="entr" presetSubtype="2" fill="hold" nodeType="click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2000"/>
                                        <p:tgtEl>
                                          <p:spTgt spid="5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2" fill="hold" grpId="0" nodeType="click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wipe(right)">
                                      <p:cBhvr>
                                        <p:cTn id="111" dur="3000"/>
                                        <p:tgtEl>
                                          <p:spTgt spid="61"/>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62"/>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66"/>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92"/>
                                        </p:tgtEl>
                                        <p:attrNameLst>
                                          <p:attrName>style.visibility</p:attrName>
                                        </p:attrNameLst>
                                      </p:cBhvr>
                                      <p:to>
                                        <p:strVal val="visible"/>
                                      </p:to>
                                    </p:set>
                                    <p:animEffect transition="in" filter="wipe(left)">
                                      <p:cBhvr>
                                        <p:cTn id="124" dur="2000"/>
                                        <p:tgtEl>
                                          <p:spTgt spid="92"/>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6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6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nodeType="clickEffect">
                                  <p:stCondLst>
                                    <p:cond delay="0"/>
                                  </p:stCondLst>
                                  <p:childTnLst>
                                    <p:set>
                                      <p:cBhvr>
                                        <p:cTn id="136" dur="1" fill="hold">
                                          <p:stCondLst>
                                            <p:cond delay="0"/>
                                          </p:stCondLst>
                                        </p:cTn>
                                        <p:tgtEl>
                                          <p:spTgt spid="70"/>
                                        </p:tgtEl>
                                        <p:attrNameLst>
                                          <p:attrName>style.visibility</p:attrName>
                                        </p:attrNameLst>
                                      </p:cBhvr>
                                      <p:to>
                                        <p:strVal val="visible"/>
                                      </p:to>
                                    </p:set>
                                    <p:animEffect transition="in" filter="wipe(down)">
                                      <p:cBhvr>
                                        <p:cTn id="137" dur="2000"/>
                                        <p:tgtEl>
                                          <p:spTgt spid="70"/>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74"/>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22" presetClass="entr" presetSubtype="1" fill="hold" nodeType="click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wipe(up)">
                                      <p:cBhvr>
                                        <p:cTn id="146" dur="2000"/>
                                        <p:tgtEl>
                                          <p:spTgt spid="75"/>
                                        </p:tgtEl>
                                      </p:cBhvr>
                                    </p:animEffec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7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nodeType="clickEffect">
                                  <p:stCondLst>
                                    <p:cond delay="0"/>
                                  </p:stCondLst>
                                  <p:childTnLst>
                                    <p:set>
                                      <p:cBhvr>
                                        <p:cTn id="154" dur="1" fill="hold">
                                          <p:stCondLst>
                                            <p:cond delay="0"/>
                                          </p:stCondLst>
                                        </p:cTn>
                                        <p:tgtEl>
                                          <p:spTgt spid="80"/>
                                        </p:tgtEl>
                                        <p:attrNameLst>
                                          <p:attrName>style.visibility</p:attrName>
                                        </p:attrNameLst>
                                      </p:cBhvr>
                                      <p:to>
                                        <p:strVal val="visible"/>
                                      </p:to>
                                    </p:set>
                                    <p:animEffect transition="in" filter="wipe(down)">
                                      <p:cBhvr>
                                        <p:cTn id="155" dur="2000"/>
                                        <p:tgtEl>
                                          <p:spTgt spid="80"/>
                                        </p:tgtEl>
                                      </p:cBhvr>
                                    </p:animEffec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nodeType="clickEffect">
                                  <p:stCondLst>
                                    <p:cond delay="0"/>
                                  </p:stCondLst>
                                  <p:childTnLst>
                                    <p:set>
                                      <p:cBhvr>
                                        <p:cTn id="159" dur="1" fill="hold">
                                          <p:stCondLst>
                                            <p:cond delay="0"/>
                                          </p:stCondLst>
                                        </p:cTn>
                                        <p:tgtEl>
                                          <p:spTgt spid="84"/>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22" presetClass="entr" presetSubtype="1" fill="hold" nodeType="clickEffect">
                                  <p:stCondLst>
                                    <p:cond delay="0"/>
                                  </p:stCondLst>
                                  <p:childTnLst>
                                    <p:set>
                                      <p:cBhvr>
                                        <p:cTn id="163" dur="1" fill="hold">
                                          <p:stCondLst>
                                            <p:cond delay="0"/>
                                          </p:stCondLst>
                                        </p:cTn>
                                        <p:tgtEl>
                                          <p:spTgt spid="85"/>
                                        </p:tgtEl>
                                        <p:attrNameLst>
                                          <p:attrName>style.visibility</p:attrName>
                                        </p:attrNameLst>
                                      </p:cBhvr>
                                      <p:to>
                                        <p:strVal val="visible"/>
                                      </p:to>
                                    </p:set>
                                    <p:animEffect transition="in" filter="wipe(up)">
                                      <p:cBhvr>
                                        <p:cTn id="164" dur="2000"/>
                                        <p:tgtEl>
                                          <p:spTgt spid="85"/>
                                        </p:tgtEl>
                                      </p:cBhvr>
                                    </p:animEffec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88"/>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down)">
                                      <p:cBhvr>
                                        <p:cTn id="173"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27" grpId="0" animBg="1"/>
      <p:bldP spid="30" grpId="0" animBg="1"/>
      <p:bldP spid="33" grpId="0" animBg="1"/>
      <p:bldP spid="34" grpId="0" animBg="1"/>
      <p:bldP spid="35" grpId="0" animBg="1"/>
      <p:bldP spid="36" grpId="0" animBg="1"/>
      <p:bldP spid="41" grpId="0" animBg="1"/>
      <p:bldP spid="42" grpId="0" animBg="1"/>
      <p:bldP spid="44" grpId="0" animBg="1"/>
      <p:bldP spid="48" grpId="0" animBg="1"/>
      <p:bldP spid="53" grpId="0" animBg="1"/>
      <p:bldP spid="54" grpId="0" animBg="1"/>
      <p:bldP spid="57" grpId="0" animBg="1"/>
      <p:bldP spid="61" grpId="0" animBg="1"/>
      <p:bldP spid="62" grpId="0" animBg="1"/>
      <p:bldP spid="66" grpId="0" animBg="1"/>
      <p:bldP spid="69" grpId="0" animBg="1"/>
      <p:bldP spid="79"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487" y="952373"/>
            <a:ext cx="4680000" cy="1499063"/>
          </a:xfrm>
          <a:prstGeom prst="rect">
            <a:avLst/>
          </a:prstGeom>
          <a:ln>
            <a:solidFill>
              <a:schemeClr val="accent1"/>
            </a:solidFill>
          </a:ln>
        </p:spPr>
      </p:pic>
      <p:sp>
        <p:nvSpPr>
          <p:cNvPr id="5" name="ZoneTexte 4"/>
          <p:cNvSpPr txBox="1"/>
          <p:nvPr/>
        </p:nvSpPr>
        <p:spPr>
          <a:xfrm>
            <a:off x="657225" y="211613"/>
            <a:ext cx="10982325"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11</a:t>
            </a:r>
            <a:r>
              <a:rPr lang="fr-BE" sz="3200" baseline="30000" dirty="0" smtClean="0">
                <a:solidFill>
                  <a:srgbClr val="002060"/>
                </a:solidFill>
              </a:rPr>
              <a:t>ème</a:t>
            </a:r>
            <a:r>
              <a:rPr lang="fr-BE" sz="3200" dirty="0" smtClean="0">
                <a:solidFill>
                  <a:srgbClr val="002060"/>
                </a:solidFill>
              </a:rPr>
              <a:t> pratique : </a:t>
            </a:r>
            <a:r>
              <a:rPr lang="fr-BE" sz="3200" dirty="0" smtClean="0">
                <a:solidFill>
                  <a:srgbClr val="002060"/>
                </a:solidFill>
              </a:rPr>
              <a:t>2</a:t>
            </a:r>
            <a:r>
              <a:rPr lang="fr-BE" sz="3200" baseline="30000" dirty="0" smtClean="0">
                <a:solidFill>
                  <a:srgbClr val="002060"/>
                </a:solidFill>
              </a:rPr>
              <a:t>ème</a:t>
            </a:r>
            <a:r>
              <a:rPr lang="fr-BE" sz="3200" dirty="0" smtClean="0">
                <a:solidFill>
                  <a:srgbClr val="002060"/>
                </a:solidFill>
              </a:rPr>
              <a:t> </a:t>
            </a:r>
            <a:r>
              <a:rPr lang="fr-BE" sz="3200" dirty="0" smtClean="0">
                <a:solidFill>
                  <a:srgbClr val="002060"/>
                </a:solidFill>
              </a:rPr>
              <a:t>solution avec un circuit « L » type 2</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15</a:t>
            </a:fld>
            <a:endParaRPr lang="fr-BE"/>
          </a:p>
        </p:txBody>
      </p:sp>
      <p:pic>
        <p:nvPicPr>
          <p:cNvPr id="22" name="Imag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02" y="961475"/>
            <a:ext cx="5714638" cy="5760000"/>
          </a:xfrm>
          <a:prstGeom prst="rect">
            <a:avLst/>
          </a:prstGeom>
          <a:ln>
            <a:solidFill>
              <a:srgbClr val="0070C0"/>
            </a:solidFill>
          </a:ln>
        </p:spPr>
      </p:pic>
      <p:sp>
        <p:nvSpPr>
          <p:cNvPr id="4" name="Rectangle 3"/>
          <p:cNvSpPr/>
          <p:nvPr/>
        </p:nvSpPr>
        <p:spPr>
          <a:xfrm>
            <a:off x="10925175" y="1733550"/>
            <a:ext cx="714375"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4" name="Connecteur droit avec flèche 23"/>
          <p:cNvCxnSpPr>
            <a:stCxn id="4" idx="1"/>
          </p:cNvCxnSpPr>
          <p:nvPr/>
        </p:nvCxnSpPr>
        <p:spPr>
          <a:xfrm flipH="1">
            <a:off x="5044440" y="1857375"/>
            <a:ext cx="5880735" cy="1202055"/>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4811077" y="2992755"/>
            <a:ext cx="200025" cy="1952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Rectangle à coins arrondis 26"/>
          <p:cNvSpPr>
            <a:spLocks noChangeAspect="1"/>
          </p:cNvSpPr>
          <p:nvPr/>
        </p:nvSpPr>
        <p:spPr>
          <a:xfrm>
            <a:off x="5044440" y="2193795"/>
            <a:ext cx="1067615" cy="433615"/>
          </a:xfrm>
          <a:prstGeom prst="wedgeRoundRectCallout">
            <a:avLst>
              <a:gd name="adj1" fmla="val -55716"/>
              <a:gd name="adj2" fmla="val 13345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b="1" baseline="-25000"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=2+j2</a:t>
            </a:r>
            <a:endParaRPr lang="fr-BE"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29" name="Connecteur droit avec flèche 28"/>
          <p:cNvCxnSpPr/>
          <p:nvPr/>
        </p:nvCxnSpPr>
        <p:spPr>
          <a:xfrm flipH="1">
            <a:off x="2408873" y="3158490"/>
            <a:ext cx="2402204" cy="136779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a:off x="2208847" y="4491342"/>
            <a:ext cx="200025" cy="19522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Rectangle à coins arrondis 32"/>
          <p:cNvSpPr>
            <a:spLocks noChangeAspect="1"/>
          </p:cNvSpPr>
          <p:nvPr/>
        </p:nvSpPr>
        <p:spPr>
          <a:xfrm>
            <a:off x="1352691" y="3309276"/>
            <a:ext cx="1718310" cy="433615"/>
          </a:xfrm>
          <a:prstGeom prst="wedgeRoundRectCallout">
            <a:avLst>
              <a:gd name="adj1" fmla="val 5516"/>
              <a:gd name="adj2" fmla="val 209497"/>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err="1"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y</a:t>
            </a:r>
            <a:r>
              <a:rPr lang="fr-BE" b="1" baseline="-25000" dirty="0" err="1"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b="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=0,25-j0,25</a:t>
            </a:r>
            <a:endParaRPr lang="fr-BE"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4" name="Ellipse 33"/>
          <p:cNvSpPr/>
          <p:nvPr/>
        </p:nvSpPr>
        <p:spPr>
          <a:xfrm>
            <a:off x="1198245" y="2627410"/>
            <a:ext cx="2411730" cy="242618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Rectangle à coins arrondis 34"/>
          <p:cNvSpPr>
            <a:spLocks noChangeAspect="1"/>
          </p:cNvSpPr>
          <p:nvPr/>
        </p:nvSpPr>
        <p:spPr>
          <a:xfrm>
            <a:off x="2783625" y="5367869"/>
            <a:ext cx="2260815" cy="433615"/>
          </a:xfrm>
          <a:prstGeom prst="wedgeRoundRectCallout">
            <a:avLst>
              <a:gd name="adj1" fmla="val -44382"/>
              <a:gd name="adj2" fmla="val -147712"/>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Cercle à g unitaire</a:t>
            </a:r>
            <a:endParaRPr lang="fr-BE"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6" name="Rectangle 35"/>
          <p:cNvSpPr/>
          <p:nvPr/>
        </p:nvSpPr>
        <p:spPr>
          <a:xfrm>
            <a:off x="9779880" y="1734021"/>
            <a:ext cx="657225" cy="21336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38" name="Connecteur droit avec flèche 37"/>
          <p:cNvCxnSpPr>
            <a:stCxn id="36" idx="1"/>
          </p:cNvCxnSpPr>
          <p:nvPr/>
        </p:nvCxnSpPr>
        <p:spPr>
          <a:xfrm flipH="1">
            <a:off x="2476523" y="1840701"/>
            <a:ext cx="7303357" cy="2938520"/>
          </a:xfrm>
          <a:prstGeom prst="straightConnector1">
            <a:avLst/>
          </a:prstGeom>
          <a:ln w="127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2171700" y="1905000"/>
            <a:ext cx="3855719" cy="3896484"/>
          </a:xfrm>
          <a:prstGeom prst="arc">
            <a:avLst>
              <a:gd name="adj1" fmla="val 8663105"/>
              <a:gd name="adj2" fmla="val 9474225"/>
            </a:avLst>
          </a:prstGeom>
          <a:ln w="38100">
            <a:solidFill>
              <a:srgbClr val="7030A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42" name="Ellipse 41"/>
          <p:cNvSpPr/>
          <p:nvPr/>
        </p:nvSpPr>
        <p:spPr>
          <a:xfrm>
            <a:off x="2476691" y="4944043"/>
            <a:ext cx="200025" cy="19522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Rectangle à coins arrondis 43"/>
          <p:cNvSpPr>
            <a:spLocks noChangeAspect="1"/>
          </p:cNvSpPr>
          <p:nvPr/>
        </p:nvSpPr>
        <p:spPr>
          <a:xfrm>
            <a:off x="800784" y="5958619"/>
            <a:ext cx="2258241" cy="433615"/>
          </a:xfrm>
          <a:prstGeom prst="wedgeRoundRectCallout">
            <a:avLst>
              <a:gd name="adj1" fmla="val 28943"/>
              <a:gd name="adj2" fmla="val -234394"/>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err="1"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y</a:t>
            </a:r>
            <a:r>
              <a:rPr lang="fr-BE" b="1" baseline="-25000" dirty="0" err="1"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b="1" dirty="0" err="1"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+b</a:t>
            </a:r>
            <a:r>
              <a:rPr lang="fr-BE" b="1" baseline="-25000" dirty="0" err="1"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L</a:t>
            </a:r>
            <a:r>
              <a:rPr lang="fr-BE" b="1" baseline="-25000"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r>
              <a:rPr lang="fr-BE" b="1"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=0,25-j0,43</a:t>
            </a:r>
            <a:endParaRPr lang="fr-BE"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5" name="Objet 44"/>
          <p:cNvGraphicFramePr>
            <a:graphicFrameLocks noChangeAspect="1"/>
          </p:cNvGraphicFramePr>
          <p:nvPr>
            <p:extLst>
              <p:ext uri="{D42A27DB-BD31-4B8C-83A1-F6EECF244321}">
                <p14:modId xmlns:p14="http://schemas.microsoft.com/office/powerpoint/2010/main" val="1755497124"/>
              </p:ext>
            </p:extLst>
          </p:nvPr>
        </p:nvGraphicFramePr>
        <p:xfrm>
          <a:off x="6958487" y="2642526"/>
          <a:ext cx="3856037" cy="423863"/>
        </p:xfrm>
        <a:graphic>
          <a:graphicData uri="http://schemas.openxmlformats.org/presentationml/2006/ole">
            <mc:AlternateContent xmlns:mc="http://schemas.openxmlformats.org/markup-compatibility/2006">
              <mc:Choice xmlns:v="urn:schemas-microsoft-com:vml" Requires="v">
                <p:oleObj spid="_x0000_s2134" name="Equation" r:id="rId5" imgW="2311200" imgH="253800" progId="Equation.DSMT4">
                  <p:embed/>
                </p:oleObj>
              </mc:Choice>
              <mc:Fallback>
                <p:oleObj name="Equation" r:id="rId5" imgW="2311200" imgH="253800" progId="Equation.DSMT4">
                  <p:embed/>
                  <p:pic>
                    <p:nvPicPr>
                      <p:cNvPr id="0" name=""/>
                      <p:cNvPicPr/>
                      <p:nvPr/>
                    </p:nvPicPr>
                    <p:blipFill>
                      <a:blip r:embed="rId6"/>
                      <a:stretch>
                        <a:fillRect/>
                      </a:stretch>
                    </p:blipFill>
                    <p:spPr>
                      <a:xfrm>
                        <a:off x="6958487" y="2642526"/>
                        <a:ext cx="3856037" cy="423863"/>
                      </a:xfrm>
                      <a:prstGeom prst="rect">
                        <a:avLst/>
                      </a:prstGeom>
                      <a:ln>
                        <a:solidFill>
                          <a:srgbClr val="0070C0"/>
                        </a:solidFill>
                      </a:ln>
                    </p:spPr>
                  </p:pic>
                </p:oleObj>
              </mc:Fallback>
            </mc:AlternateContent>
          </a:graphicData>
        </a:graphic>
      </p:graphicFrame>
      <p:cxnSp>
        <p:nvCxnSpPr>
          <p:cNvPr id="47" name="Connecteur droit avec flèche 46"/>
          <p:cNvCxnSpPr>
            <a:endCxn id="45" idx="1"/>
          </p:cNvCxnSpPr>
          <p:nvPr/>
        </p:nvCxnSpPr>
        <p:spPr>
          <a:xfrm flipV="1">
            <a:off x="2476523" y="2854457"/>
            <a:ext cx="4481964" cy="1773569"/>
          </a:xfrm>
          <a:prstGeom prst="straightConnector1">
            <a:avLst/>
          </a:prstGeom>
          <a:ln w="127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Ellipse 47"/>
          <p:cNvSpPr/>
          <p:nvPr/>
        </p:nvSpPr>
        <p:spPr>
          <a:xfrm>
            <a:off x="9998819" y="2611965"/>
            <a:ext cx="897657" cy="47779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50" name="Connecteur droit avec flèche 49"/>
          <p:cNvCxnSpPr>
            <a:stCxn id="48" idx="0"/>
            <a:endCxn id="36" idx="2"/>
          </p:cNvCxnSpPr>
          <p:nvPr/>
        </p:nvCxnSpPr>
        <p:spPr>
          <a:xfrm flipH="1" flipV="1">
            <a:off x="10108493" y="1947381"/>
            <a:ext cx="339155" cy="664584"/>
          </a:xfrm>
          <a:prstGeom prst="straightConnector1">
            <a:avLst/>
          </a:prstGeom>
          <a:ln w="127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flipV="1">
            <a:off x="2685406" y="2756585"/>
            <a:ext cx="1779078" cy="218745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Ellipse 52"/>
          <p:cNvSpPr/>
          <p:nvPr/>
        </p:nvSpPr>
        <p:spPr>
          <a:xfrm>
            <a:off x="4451953" y="2561359"/>
            <a:ext cx="200025" cy="1952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4" name="Rectangle à coins arrondis 53"/>
          <p:cNvSpPr>
            <a:spLocks noChangeAspect="1"/>
          </p:cNvSpPr>
          <p:nvPr/>
        </p:nvSpPr>
        <p:spPr>
          <a:xfrm>
            <a:off x="2953639" y="1614900"/>
            <a:ext cx="1613274" cy="433615"/>
          </a:xfrm>
          <a:prstGeom prst="wedgeRoundRectCallout">
            <a:avLst>
              <a:gd name="adj1" fmla="val 44946"/>
              <a:gd name="adj2" fmla="val 165969"/>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b="1" baseline="-25000"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t>
            </a:r>
            <a:r>
              <a:rPr lang="fr-BE" b="1"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x</a:t>
            </a:r>
            <a:r>
              <a:rPr lang="fr-BE" b="1" baseline="-25000"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=1+j1,6</a:t>
            </a:r>
            <a:endParaRPr lang="fr-BE"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7" name="Rectangle 56"/>
          <p:cNvSpPr/>
          <p:nvPr/>
        </p:nvSpPr>
        <p:spPr>
          <a:xfrm>
            <a:off x="8658225" y="961475"/>
            <a:ext cx="657225" cy="2133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58" name="Connecteur droit avec flèche 57"/>
          <p:cNvCxnSpPr>
            <a:stCxn id="57" idx="1"/>
          </p:cNvCxnSpPr>
          <p:nvPr/>
        </p:nvCxnSpPr>
        <p:spPr>
          <a:xfrm flipH="1">
            <a:off x="3944974" y="1068155"/>
            <a:ext cx="4713251" cy="2048835"/>
          </a:xfrm>
          <a:prstGeom prst="straightConnector1">
            <a:avLst/>
          </a:prstGeom>
          <a:ln w="127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Arc 60"/>
          <p:cNvSpPr/>
          <p:nvPr/>
        </p:nvSpPr>
        <p:spPr>
          <a:xfrm>
            <a:off x="3604020" y="2642244"/>
            <a:ext cx="2456737" cy="2426187"/>
          </a:xfrm>
          <a:prstGeom prst="arc">
            <a:avLst>
              <a:gd name="adj1" fmla="val 11245554"/>
              <a:gd name="adj2" fmla="val 15404036"/>
            </a:avLst>
          </a:prstGeom>
          <a:ln w="38100">
            <a:solidFill>
              <a:srgbClr val="C0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62" name="Ellipse 61"/>
          <p:cNvSpPr/>
          <p:nvPr/>
        </p:nvSpPr>
        <p:spPr>
          <a:xfrm>
            <a:off x="3504007" y="3742891"/>
            <a:ext cx="200025" cy="19522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6" name="Rectangle à coins arrondis 65"/>
          <p:cNvSpPr>
            <a:spLocks noChangeAspect="1"/>
          </p:cNvSpPr>
          <p:nvPr/>
        </p:nvSpPr>
        <p:spPr>
          <a:xfrm>
            <a:off x="4216589" y="4080070"/>
            <a:ext cx="2319240" cy="433615"/>
          </a:xfrm>
          <a:prstGeom prst="wedgeRoundRectCallout">
            <a:avLst>
              <a:gd name="adj1" fmla="val -72042"/>
              <a:gd name="adj2" fmla="val -101583"/>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BE"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fr-BE" b="1" dirty="0" err="1"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b="1" baseline="-25000" dirty="0" err="1"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fr-BE" b="1" dirty="0" err="1"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x</a:t>
            </a:r>
            <a:r>
              <a:rPr lang="fr-BE" b="1" baseline="-25000" dirty="0" err="1"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L</a:t>
            </a:r>
            <a:r>
              <a:rPr lang="fr-BE"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fr-BE" b="1" dirty="0" err="1"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x</a:t>
            </a:r>
            <a:r>
              <a:rPr lang="fr-BE" b="1" baseline="-25000" dirty="0" err="1"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C</a:t>
            </a:r>
            <a:r>
              <a:rPr lang="fr-BE"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=1+j0=</a:t>
            </a:r>
            <a:r>
              <a:rPr lang="fr-BE" b="1" dirty="0" err="1"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z</a:t>
            </a:r>
            <a:r>
              <a:rPr lang="fr-BE" b="1" baseline="-25000" dirty="0" err="1"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S</a:t>
            </a:r>
            <a:endParaRPr lang="fr-BE" b="1" baseline="-250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8" name="Objet 67"/>
          <p:cNvGraphicFramePr>
            <a:graphicFrameLocks noChangeAspect="1"/>
          </p:cNvGraphicFramePr>
          <p:nvPr>
            <p:extLst>
              <p:ext uri="{D42A27DB-BD31-4B8C-83A1-F6EECF244321}">
                <p14:modId xmlns:p14="http://schemas.microsoft.com/office/powerpoint/2010/main" val="2480256597"/>
              </p:ext>
            </p:extLst>
          </p:nvPr>
        </p:nvGraphicFramePr>
        <p:xfrm>
          <a:off x="6963523" y="3247552"/>
          <a:ext cx="2562225" cy="423863"/>
        </p:xfrm>
        <a:graphic>
          <a:graphicData uri="http://schemas.openxmlformats.org/presentationml/2006/ole">
            <mc:AlternateContent xmlns:mc="http://schemas.openxmlformats.org/markup-compatibility/2006">
              <mc:Choice xmlns:v="urn:schemas-microsoft-com:vml" Requires="v">
                <p:oleObj spid="_x0000_s2135" name="Equation" r:id="rId7" imgW="1536480" imgH="253800" progId="Equation.DSMT4">
                  <p:embed/>
                </p:oleObj>
              </mc:Choice>
              <mc:Fallback>
                <p:oleObj name="Equation" r:id="rId7" imgW="1536480" imgH="253800" progId="Equation.DSMT4">
                  <p:embed/>
                  <p:pic>
                    <p:nvPicPr>
                      <p:cNvPr id="0" name=""/>
                      <p:cNvPicPr/>
                      <p:nvPr/>
                    </p:nvPicPr>
                    <p:blipFill>
                      <a:blip r:embed="rId8"/>
                      <a:stretch>
                        <a:fillRect/>
                      </a:stretch>
                    </p:blipFill>
                    <p:spPr>
                      <a:xfrm>
                        <a:off x="6963523" y="3247552"/>
                        <a:ext cx="2562225" cy="423863"/>
                      </a:xfrm>
                      <a:prstGeom prst="rect">
                        <a:avLst/>
                      </a:prstGeom>
                      <a:ln>
                        <a:solidFill>
                          <a:srgbClr val="0070C0"/>
                        </a:solidFill>
                      </a:ln>
                    </p:spPr>
                  </p:pic>
                </p:oleObj>
              </mc:Fallback>
            </mc:AlternateContent>
          </a:graphicData>
        </a:graphic>
      </p:graphicFrame>
      <p:sp>
        <p:nvSpPr>
          <p:cNvPr id="69" name="Ellipse 68"/>
          <p:cNvSpPr/>
          <p:nvPr/>
        </p:nvSpPr>
        <p:spPr>
          <a:xfrm>
            <a:off x="8829525" y="3222041"/>
            <a:ext cx="781166" cy="4777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70" name="Connecteur droit avec flèche 69"/>
          <p:cNvCxnSpPr>
            <a:stCxn id="69" idx="0"/>
          </p:cNvCxnSpPr>
          <p:nvPr/>
        </p:nvCxnSpPr>
        <p:spPr>
          <a:xfrm flipH="1" flipV="1">
            <a:off x="8899663" y="1194132"/>
            <a:ext cx="320445" cy="2027909"/>
          </a:xfrm>
          <a:prstGeom prst="straightConnector1">
            <a:avLst/>
          </a:prstGeom>
          <a:ln w="127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Rectangle 18"/>
          <p:cNvSpPr>
            <a:spLocks noChangeArrowheads="1"/>
          </p:cNvSpPr>
          <p:nvPr/>
        </p:nvSpPr>
        <p:spPr bwMode="auto">
          <a:xfrm>
            <a:off x="6935980" y="40077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74" name="Objet 73"/>
          <p:cNvGraphicFramePr>
            <a:graphicFrameLocks noChangeAspect="1"/>
          </p:cNvGraphicFramePr>
          <p:nvPr>
            <p:extLst>
              <p:ext uri="{D42A27DB-BD31-4B8C-83A1-F6EECF244321}">
                <p14:modId xmlns:p14="http://schemas.microsoft.com/office/powerpoint/2010/main" val="3655273"/>
              </p:ext>
            </p:extLst>
          </p:nvPr>
        </p:nvGraphicFramePr>
        <p:xfrm>
          <a:off x="6962592" y="3923355"/>
          <a:ext cx="4680000" cy="1016395"/>
        </p:xfrm>
        <a:graphic>
          <a:graphicData uri="http://schemas.openxmlformats.org/presentationml/2006/ole">
            <mc:AlternateContent xmlns:mc="http://schemas.openxmlformats.org/markup-compatibility/2006">
              <mc:Choice xmlns:v="urn:schemas-microsoft-com:vml" Requires="v">
                <p:oleObj spid="_x0000_s2136" name="Equation" r:id="rId9" imgW="3060360" imgH="660240" progId="Equation.DSMT4">
                  <p:embed/>
                </p:oleObj>
              </mc:Choice>
              <mc:Fallback>
                <p:oleObj name="Equation" r:id="rId9" imgW="3060360" imgH="660240" progId="Equation.DSMT4">
                  <p:embed/>
                  <p:pic>
                    <p:nvPicPr>
                      <p:cNvPr id="0" name=""/>
                      <p:cNvPicPr>
                        <a:picLocks noChangeAspect="1" noChangeArrowheads="1"/>
                      </p:cNvPicPr>
                      <p:nvPr/>
                    </p:nvPicPr>
                    <p:blipFill>
                      <a:blip r:embed="rId10"/>
                      <a:srcRect/>
                      <a:stretch>
                        <a:fillRect/>
                      </a:stretch>
                    </p:blipFill>
                    <p:spPr bwMode="auto">
                      <a:xfrm>
                        <a:off x="6962592" y="3923355"/>
                        <a:ext cx="4680000" cy="1016395"/>
                      </a:xfrm>
                      <a:prstGeom prst="rect">
                        <a:avLst/>
                      </a:prstGeom>
                      <a:noFill/>
                      <a:ln>
                        <a:solidFill>
                          <a:srgbClr val="0070C0"/>
                        </a:solidFill>
                      </a:ln>
                    </p:spPr>
                  </p:pic>
                </p:oleObj>
              </mc:Fallback>
            </mc:AlternateContent>
          </a:graphicData>
        </a:graphic>
      </p:graphicFrame>
      <p:cxnSp>
        <p:nvCxnSpPr>
          <p:cNvPr id="75" name="Connecteur droit avec flèche 74"/>
          <p:cNvCxnSpPr>
            <a:stCxn id="48" idx="4"/>
          </p:cNvCxnSpPr>
          <p:nvPr/>
        </p:nvCxnSpPr>
        <p:spPr>
          <a:xfrm flipH="1">
            <a:off x="9168775" y="3089757"/>
            <a:ext cx="1278873" cy="1565417"/>
          </a:xfrm>
          <a:prstGeom prst="straightConnector1">
            <a:avLst/>
          </a:prstGeom>
          <a:ln w="127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79" name="Ellipse 78"/>
          <p:cNvSpPr/>
          <p:nvPr/>
        </p:nvSpPr>
        <p:spPr>
          <a:xfrm>
            <a:off x="10734114" y="4340190"/>
            <a:ext cx="897657" cy="47779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80" name="Connecteur droit avec flèche 79"/>
          <p:cNvCxnSpPr>
            <a:stCxn id="79" idx="0"/>
          </p:cNvCxnSpPr>
          <p:nvPr/>
        </p:nvCxnSpPr>
        <p:spPr>
          <a:xfrm flipH="1" flipV="1">
            <a:off x="9717255" y="1958138"/>
            <a:ext cx="1465688" cy="2382052"/>
          </a:xfrm>
          <a:prstGeom prst="straightConnector1">
            <a:avLst/>
          </a:prstGeom>
          <a:ln w="1270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3" name="Rectangle 23"/>
          <p:cNvSpPr>
            <a:spLocks noChangeArrowheads="1"/>
          </p:cNvSpPr>
          <p:nvPr/>
        </p:nvSpPr>
        <p:spPr bwMode="auto">
          <a:xfrm>
            <a:off x="7008454" y="54317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84" name="Objet 83"/>
          <p:cNvGraphicFramePr>
            <a:graphicFrameLocks noChangeAspect="1"/>
          </p:cNvGraphicFramePr>
          <p:nvPr>
            <p:extLst>
              <p:ext uri="{D42A27DB-BD31-4B8C-83A1-F6EECF244321}">
                <p14:modId xmlns:p14="http://schemas.microsoft.com/office/powerpoint/2010/main" val="2858236434"/>
              </p:ext>
            </p:extLst>
          </p:nvPr>
        </p:nvGraphicFramePr>
        <p:xfrm>
          <a:off x="6935980" y="5788114"/>
          <a:ext cx="4680000" cy="937476"/>
        </p:xfrm>
        <a:graphic>
          <a:graphicData uri="http://schemas.openxmlformats.org/presentationml/2006/ole">
            <mc:AlternateContent xmlns:mc="http://schemas.openxmlformats.org/markup-compatibility/2006">
              <mc:Choice xmlns:v="urn:schemas-microsoft-com:vml" Requires="v">
                <p:oleObj spid="_x0000_s2137" name="Equation" r:id="rId11" imgW="3327120" imgH="660240" progId="Equation.DSMT4">
                  <p:embed/>
                </p:oleObj>
              </mc:Choice>
              <mc:Fallback>
                <p:oleObj name="Equation" r:id="rId11" imgW="3327120" imgH="660240" progId="Equation.DSMT4">
                  <p:embed/>
                  <p:pic>
                    <p:nvPicPr>
                      <p:cNvPr id="0" name=""/>
                      <p:cNvPicPr>
                        <a:picLocks noChangeAspect="1" noChangeArrowheads="1"/>
                      </p:cNvPicPr>
                      <p:nvPr/>
                    </p:nvPicPr>
                    <p:blipFill>
                      <a:blip r:embed="rId12"/>
                      <a:srcRect/>
                      <a:stretch>
                        <a:fillRect/>
                      </a:stretch>
                    </p:blipFill>
                    <p:spPr bwMode="auto">
                      <a:xfrm>
                        <a:off x="6935980" y="5788114"/>
                        <a:ext cx="4680000" cy="937476"/>
                      </a:xfrm>
                      <a:prstGeom prst="rect">
                        <a:avLst/>
                      </a:prstGeom>
                      <a:noFill/>
                      <a:ln>
                        <a:solidFill>
                          <a:srgbClr val="0070C0"/>
                        </a:solidFill>
                      </a:ln>
                    </p:spPr>
                  </p:pic>
                </p:oleObj>
              </mc:Fallback>
            </mc:AlternateContent>
          </a:graphicData>
        </a:graphic>
      </p:graphicFrame>
      <p:cxnSp>
        <p:nvCxnSpPr>
          <p:cNvPr id="85" name="Connecteur droit avec flèche 84"/>
          <p:cNvCxnSpPr>
            <a:stCxn id="69" idx="4"/>
          </p:cNvCxnSpPr>
          <p:nvPr/>
        </p:nvCxnSpPr>
        <p:spPr>
          <a:xfrm>
            <a:off x="9220108" y="3699833"/>
            <a:ext cx="269940" cy="2774007"/>
          </a:xfrm>
          <a:prstGeom prst="straightConnector1">
            <a:avLst/>
          </a:prstGeom>
          <a:ln w="127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Ellipse 87"/>
          <p:cNvSpPr/>
          <p:nvPr/>
        </p:nvSpPr>
        <p:spPr>
          <a:xfrm>
            <a:off x="10741232" y="6153338"/>
            <a:ext cx="897657" cy="47779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89" name="Connecteur droit avec flèche 88"/>
          <p:cNvCxnSpPr>
            <a:stCxn id="88" idx="0"/>
          </p:cNvCxnSpPr>
          <p:nvPr/>
        </p:nvCxnSpPr>
        <p:spPr>
          <a:xfrm flipH="1" flipV="1">
            <a:off x="9217173" y="1350117"/>
            <a:ext cx="1972888" cy="4803221"/>
          </a:xfrm>
          <a:prstGeom prst="straightConnector1">
            <a:avLst/>
          </a:prstGeom>
          <a:ln w="127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a:endCxn id="68" idx="1"/>
          </p:cNvCxnSpPr>
          <p:nvPr/>
        </p:nvCxnSpPr>
        <p:spPr>
          <a:xfrm>
            <a:off x="3736362" y="3233439"/>
            <a:ext cx="3227161" cy="226044"/>
          </a:xfrm>
          <a:prstGeom prst="straightConnector1">
            <a:avLst/>
          </a:prstGeom>
          <a:ln w="127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97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500" fill="hold"/>
                                        <p:tgtEl>
                                          <p:spTgt spid="36"/>
                                        </p:tgtEl>
                                        <p:attrNameLst>
                                          <p:attrName>ppt_x</p:attrName>
                                        </p:attrNameLst>
                                      </p:cBhvr>
                                      <p:tavLst>
                                        <p:tav tm="0">
                                          <p:val>
                                            <p:strVal val="0-#ppt_w/2"/>
                                          </p:val>
                                        </p:tav>
                                        <p:tav tm="100000">
                                          <p:val>
                                            <p:strVal val="#ppt_x"/>
                                          </p:val>
                                        </p:tav>
                                      </p:tavLst>
                                    </p:anim>
                                    <p:anim calcmode="lin" valueType="num">
                                      <p:cBhvr additive="base">
                                        <p:cTn id="8" dur="1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right)">
                                      <p:cBhvr>
                                        <p:cTn id="13" dur="20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up)">
                                      <p:cBhvr>
                                        <p:cTn id="18" dur="30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20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down)">
                                      <p:cBhvr>
                                        <p:cTn id="44" dur="20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20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1500" fill="hold"/>
                                        <p:tgtEl>
                                          <p:spTgt spid="57"/>
                                        </p:tgtEl>
                                        <p:attrNameLst>
                                          <p:attrName>ppt_x</p:attrName>
                                        </p:attrNameLst>
                                      </p:cBhvr>
                                      <p:tavLst>
                                        <p:tav tm="0">
                                          <p:val>
                                            <p:strVal val="0-#ppt_w/2"/>
                                          </p:val>
                                        </p:tav>
                                        <p:tav tm="100000">
                                          <p:val>
                                            <p:strVal val="#ppt_x"/>
                                          </p:val>
                                        </p:tav>
                                      </p:tavLst>
                                    </p:anim>
                                    <p:anim calcmode="lin" valueType="num">
                                      <p:cBhvr additive="base">
                                        <p:cTn id="63" dur="1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right)">
                                      <p:cBhvr>
                                        <p:cTn id="68" dur="2000"/>
                                        <p:tgtEl>
                                          <p:spTgt spid="5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up)">
                                      <p:cBhvr>
                                        <p:cTn id="73" dur="3000"/>
                                        <p:tgtEl>
                                          <p:spTgt spid="61"/>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62"/>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wipe(left)">
                                      <p:cBhvr>
                                        <p:cTn id="86" dur="2000"/>
                                        <p:tgtEl>
                                          <p:spTgt spid="92"/>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down)">
                                      <p:cBhvr>
                                        <p:cTn id="99" dur="2000"/>
                                        <p:tgtEl>
                                          <p:spTgt spid="70"/>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74"/>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nodeType="clickEffect">
                                  <p:stCondLst>
                                    <p:cond delay="0"/>
                                  </p:stCondLst>
                                  <p:childTnLst>
                                    <p:set>
                                      <p:cBhvr>
                                        <p:cTn id="107" dur="1" fill="hold">
                                          <p:stCondLst>
                                            <p:cond delay="0"/>
                                          </p:stCondLst>
                                        </p:cTn>
                                        <p:tgtEl>
                                          <p:spTgt spid="75"/>
                                        </p:tgtEl>
                                        <p:attrNameLst>
                                          <p:attrName>style.visibility</p:attrName>
                                        </p:attrNameLst>
                                      </p:cBhvr>
                                      <p:to>
                                        <p:strVal val="visible"/>
                                      </p:to>
                                    </p:set>
                                    <p:animEffect transition="in" filter="wipe(up)">
                                      <p:cBhvr>
                                        <p:cTn id="108" dur="2000"/>
                                        <p:tgtEl>
                                          <p:spTgt spid="75"/>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7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wipe(down)">
                                      <p:cBhvr>
                                        <p:cTn id="117" dur="2000"/>
                                        <p:tgtEl>
                                          <p:spTgt spid="80"/>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84"/>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nodeType="clickEffect">
                                  <p:stCondLst>
                                    <p:cond delay="0"/>
                                  </p:stCondLst>
                                  <p:childTnLst>
                                    <p:set>
                                      <p:cBhvr>
                                        <p:cTn id="125" dur="1" fill="hold">
                                          <p:stCondLst>
                                            <p:cond delay="0"/>
                                          </p:stCondLst>
                                        </p:cTn>
                                        <p:tgtEl>
                                          <p:spTgt spid="85"/>
                                        </p:tgtEl>
                                        <p:attrNameLst>
                                          <p:attrName>style.visibility</p:attrName>
                                        </p:attrNameLst>
                                      </p:cBhvr>
                                      <p:to>
                                        <p:strVal val="visible"/>
                                      </p:to>
                                    </p:set>
                                    <p:animEffect transition="in" filter="wipe(up)">
                                      <p:cBhvr>
                                        <p:cTn id="126" dur="2000"/>
                                        <p:tgtEl>
                                          <p:spTgt spid="85"/>
                                        </p:tgtEl>
                                      </p:cBhvr>
                                    </p:animEffec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8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nodeType="clickEffect">
                                  <p:stCondLst>
                                    <p:cond delay="0"/>
                                  </p:stCondLst>
                                  <p:childTnLst>
                                    <p:set>
                                      <p:cBhvr>
                                        <p:cTn id="134" dur="1" fill="hold">
                                          <p:stCondLst>
                                            <p:cond delay="0"/>
                                          </p:stCondLst>
                                        </p:cTn>
                                        <p:tgtEl>
                                          <p:spTgt spid="89"/>
                                        </p:tgtEl>
                                        <p:attrNameLst>
                                          <p:attrName>style.visibility</p:attrName>
                                        </p:attrNameLst>
                                      </p:cBhvr>
                                      <p:to>
                                        <p:strVal val="visible"/>
                                      </p:to>
                                    </p:set>
                                    <p:animEffect transition="in" filter="wipe(down)">
                                      <p:cBhvr>
                                        <p:cTn id="135"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animBg="1"/>
      <p:bldP spid="42" grpId="0" animBg="1"/>
      <p:bldP spid="44" grpId="0" animBg="1"/>
      <p:bldP spid="48" grpId="0" animBg="1"/>
      <p:bldP spid="53" grpId="0" animBg="1"/>
      <p:bldP spid="54" grpId="0" animBg="1"/>
      <p:bldP spid="57" grpId="0" animBg="1"/>
      <p:bldP spid="61" grpId="0" animBg="1"/>
      <p:bldP spid="62" grpId="0" animBg="1"/>
      <p:bldP spid="66" grpId="0" animBg="1"/>
      <p:bldP spid="69" grpId="0" animBg="1"/>
      <p:bldP spid="79" grpId="0" animBg="1"/>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2400"/>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Les circuits en « PI » et en « T » adaptateurs d’impédance</a:t>
            </a: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16</a:t>
            </a:fld>
            <a:endParaRPr lang="fr-BE"/>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3" name="Rectangle 12"/>
          <p:cNvSpPr>
            <a:spLocks noChangeAspect="1"/>
          </p:cNvSpPr>
          <p:nvPr/>
        </p:nvSpPr>
        <p:spPr>
          <a:xfrm>
            <a:off x="720000" y="3350447"/>
            <a:ext cx="10800000" cy="1754326"/>
          </a:xfrm>
          <a:prstGeom prst="rect">
            <a:avLst/>
          </a:prstGeom>
        </p:spPr>
        <p:txBody>
          <a:bodyPr>
            <a:spAutoFit/>
          </a:bodyPr>
          <a:lstStyle/>
          <a:p>
            <a:r>
              <a:rPr lang="fr-BE" sz="3600" dirty="0" smtClean="0"/>
              <a:t>Rendez-vous la fois prochaine sur le site Internet ON5VL</a:t>
            </a:r>
          </a:p>
          <a:p>
            <a:r>
              <a:rPr lang="fr-BE" sz="3600" dirty="0" smtClean="0"/>
              <a:t>pour la 9</a:t>
            </a:r>
            <a:r>
              <a:rPr lang="fr-BE" sz="3600" baseline="30000" dirty="0" smtClean="0"/>
              <a:t>ème</a:t>
            </a:r>
            <a:r>
              <a:rPr lang="fr-BE" sz="3600" dirty="0" smtClean="0"/>
              <a:t> partie</a:t>
            </a:r>
          </a:p>
          <a:p>
            <a:r>
              <a:rPr lang="fr-BE" sz="3600" dirty="0" smtClean="0">
                <a:hlinkClick r:id="rId2"/>
              </a:rPr>
              <a:t>http</a:t>
            </a:r>
            <a:r>
              <a:rPr lang="fr-BE" sz="3600" dirty="0">
                <a:hlinkClick r:id="rId2"/>
              </a:rPr>
              <a:t>://on5vl.e-monsite.com</a:t>
            </a:r>
            <a:r>
              <a:rPr lang="fr-BE" sz="3600" dirty="0" smtClean="0">
                <a:hlinkClick r:id="rId2"/>
              </a:rPr>
              <a:t>/</a:t>
            </a:r>
            <a:endParaRPr lang="fr-BE" sz="3600" dirty="0" smtClean="0"/>
          </a:p>
        </p:txBody>
      </p:sp>
      <p:sp>
        <p:nvSpPr>
          <p:cNvPr id="8" name="Rectangle 7"/>
          <p:cNvSpPr>
            <a:spLocks noChangeAspect="1"/>
          </p:cNvSpPr>
          <p:nvPr/>
        </p:nvSpPr>
        <p:spPr>
          <a:xfrm>
            <a:off x="720000" y="1956555"/>
            <a:ext cx="10800000" cy="523220"/>
          </a:xfrm>
          <a:prstGeom prst="rect">
            <a:avLst/>
          </a:prstGeom>
        </p:spPr>
        <p:txBody>
          <a:bodyPr>
            <a:spAutoFit/>
          </a:bodyPr>
          <a:lstStyle/>
          <a:p>
            <a:r>
              <a:rPr lang="fr-BE" sz="2800" dirty="0"/>
              <a:t>L</a:t>
            </a:r>
            <a:r>
              <a:rPr lang="fr-BE" sz="2800" dirty="0" smtClean="0"/>
              <a:t>es circuits en « PI » et en « T » ont plusieurs avantages.</a:t>
            </a:r>
          </a:p>
        </p:txBody>
      </p:sp>
    </p:spTree>
    <p:extLst>
      <p:ext uri="{BB962C8B-B14F-4D97-AF65-F5344CB8AC3E}">
        <p14:creationId xmlns:p14="http://schemas.microsoft.com/office/powerpoint/2010/main" val="1285566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Bibliographie et mentions des sources des figures reprises</a:t>
            </a:r>
          </a:p>
        </p:txBody>
      </p:sp>
      <p:sp>
        <p:nvSpPr>
          <p:cNvPr id="2" name="Rectangle 2"/>
          <p:cNvSpPr>
            <a:spLocks noChangeArrowheads="1"/>
          </p:cNvSpPr>
          <p:nvPr/>
        </p:nvSpPr>
        <p:spPr bwMode="auto">
          <a:xfrm>
            <a:off x="720000" y="1143000"/>
            <a:ext cx="12192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17</a:t>
            </a:fld>
            <a:endParaRPr lang="fr-BE"/>
          </a:p>
        </p:txBody>
      </p:sp>
      <p:sp>
        <p:nvSpPr>
          <p:cNvPr id="3" name="Rectangle 2"/>
          <p:cNvSpPr>
            <a:spLocks noChangeArrowheads="1"/>
          </p:cNvSpPr>
          <p:nvPr/>
        </p:nvSpPr>
        <p:spPr bwMode="auto">
          <a:xfrm>
            <a:off x="4524375" y="240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4" name="Rectangle 2"/>
          <p:cNvSpPr>
            <a:spLocks noChangeArrowheads="1"/>
          </p:cNvSpPr>
          <p:nvPr/>
        </p:nvSpPr>
        <p:spPr bwMode="auto">
          <a:xfrm>
            <a:off x="1306932" y="1952624"/>
            <a:ext cx="15389659" cy="4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BE"/>
          </a:p>
        </p:txBody>
      </p:sp>
      <p:sp>
        <p:nvSpPr>
          <p:cNvPr id="6" name="ZoneTexte 5"/>
          <p:cNvSpPr txBox="1"/>
          <p:nvPr/>
        </p:nvSpPr>
        <p:spPr>
          <a:xfrm>
            <a:off x="720000" y="1010383"/>
            <a:ext cx="10800000" cy="2031325"/>
          </a:xfrm>
          <a:prstGeom prst="rect">
            <a:avLst/>
          </a:prstGeom>
          <a:noFill/>
        </p:spPr>
        <p:txBody>
          <a:bodyPr wrap="square" rtlCol="0">
            <a:spAutoFit/>
          </a:bodyPr>
          <a:lstStyle/>
          <a:p>
            <a:pPr marL="285750" indent="-285750">
              <a:buFontTx/>
              <a:buChar char="-"/>
            </a:pPr>
            <a:r>
              <a:rPr lang="fr-BE" dirty="0" smtClean="0"/>
              <a:t>« Zones interdites » circuits en « L » sur abaque de Smith et </a:t>
            </a:r>
            <a:r>
              <a:rPr lang="fr-BE" dirty="0" smtClean="0"/>
              <a:t>quatre solutions </a:t>
            </a:r>
            <a:r>
              <a:rPr lang="fr-BE" dirty="0" smtClean="0"/>
              <a:t>compatibles pour une impédance à adapter : </a:t>
            </a:r>
            <a:r>
              <a:rPr lang="fr-BE" dirty="0" err="1" smtClean="0"/>
              <a:t>Foothills</a:t>
            </a:r>
            <a:r>
              <a:rPr lang="fr-BE" dirty="0" smtClean="0"/>
              <a:t> Amateur Radio Society (FARS) K6YA, ARRL </a:t>
            </a:r>
            <a:r>
              <a:rPr lang="fr-BE" dirty="0" err="1" smtClean="0"/>
              <a:t>Pacificon</a:t>
            </a:r>
            <a:r>
              <a:rPr lang="fr-BE" dirty="0" smtClean="0"/>
              <a:t> 14-16 Oct. 2001 (Pacific Division Convention), Santa Clara, Californie, exposé de Stephen D. Stearns K6OIK, intitulé « </a:t>
            </a:r>
            <a:r>
              <a:rPr lang="fr-BE" i="1" dirty="0" err="1" smtClean="0"/>
              <a:t>Mysteries</a:t>
            </a:r>
            <a:r>
              <a:rPr lang="fr-BE" i="1" dirty="0" smtClean="0"/>
              <a:t> of the Smith Chart, Transmission Lines, </a:t>
            </a:r>
            <a:r>
              <a:rPr lang="fr-BE" i="1" dirty="0" err="1" smtClean="0"/>
              <a:t>Impedance</a:t>
            </a:r>
            <a:r>
              <a:rPr lang="fr-BE" i="1" dirty="0" smtClean="0"/>
              <a:t> </a:t>
            </a:r>
            <a:r>
              <a:rPr lang="fr-BE" i="1" dirty="0" err="1"/>
              <a:t>M</a:t>
            </a:r>
            <a:r>
              <a:rPr lang="fr-BE" i="1" dirty="0" err="1" smtClean="0"/>
              <a:t>atching</a:t>
            </a:r>
            <a:r>
              <a:rPr lang="fr-BE" i="1" dirty="0" smtClean="0"/>
              <a:t> and </a:t>
            </a:r>
            <a:r>
              <a:rPr lang="fr-BE" i="1" dirty="0" err="1" smtClean="0"/>
              <a:t>Little</a:t>
            </a:r>
            <a:r>
              <a:rPr lang="fr-BE" i="1" dirty="0" smtClean="0"/>
              <a:t> </a:t>
            </a:r>
            <a:r>
              <a:rPr lang="fr-BE" i="1" dirty="0" err="1" smtClean="0"/>
              <a:t>Known</a:t>
            </a:r>
            <a:r>
              <a:rPr lang="fr-BE" i="1" dirty="0" smtClean="0"/>
              <a:t> </a:t>
            </a:r>
            <a:r>
              <a:rPr lang="fr-BE" i="1" dirty="0" err="1" smtClean="0"/>
              <a:t>Facts</a:t>
            </a:r>
            <a:r>
              <a:rPr lang="fr-BE" dirty="0" smtClean="0"/>
              <a:t> ».</a:t>
            </a:r>
          </a:p>
          <a:p>
            <a:pPr marL="285750" indent="-285750">
              <a:buFontTx/>
              <a:buChar char="-"/>
            </a:pPr>
            <a:r>
              <a:rPr lang="fr-BE" dirty="0" smtClean="0"/>
              <a:t>Bande passante de circuits en « L » et zones compatibles pour circuits « L » sur abaque de Smith : </a:t>
            </a:r>
            <a:r>
              <a:rPr lang="fr-BE" dirty="0" err="1" smtClean="0"/>
              <a:t>Agilent</a:t>
            </a:r>
            <a:r>
              <a:rPr lang="fr-BE" dirty="0" smtClean="0"/>
              <a:t> </a:t>
            </a:r>
            <a:r>
              <a:rPr lang="fr-BE" dirty="0" err="1" smtClean="0"/>
              <a:t>Keysight</a:t>
            </a:r>
            <a:r>
              <a:rPr lang="fr-BE" dirty="0" smtClean="0"/>
              <a:t> </a:t>
            </a:r>
            <a:r>
              <a:rPr lang="fr-BE" dirty="0" err="1" smtClean="0"/>
              <a:t>EEsof</a:t>
            </a:r>
            <a:r>
              <a:rPr lang="fr-BE" dirty="0" smtClean="0"/>
              <a:t> EDA (</a:t>
            </a:r>
            <a:r>
              <a:rPr lang="fr-BE" dirty="0" err="1" smtClean="0"/>
              <a:t>Electronic</a:t>
            </a:r>
            <a:r>
              <a:rPr lang="fr-BE" dirty="0" smtClean="0"/>
              <a:t> Engineering Software </a:t>
            </a:r>
            <a:r>
              <a:rPr lang="fr-BE" dirty="0" err="1" smtClean="0"/>
              <a:t>Electronic</a:t>
            </a:r>
            <a:r>
              <a:rPr lang="fr-BE" dirty="0" smtClean="0"/>
              <a:t> Design Automation, </a:t>
            </a:r>
            <a:r>
              <a:rPr lang="fr-BE" dirty="0" err="1" smtClean="0"/>
              <a:t>Matching</a:t>
            </a:r>
            <a:r>
              <a:rPr lang="fr-BE" dirty="0" smtClean="0"/>
              <a:t> Network Yin-Yang Part 1, March 2006, USA.</a:t>
            </a:r>
          </a:p>
        </p:txBody>
      </p:sp>
    </p:spTree>
    <p:extLst>
      <p:ext uri="{BB962C8B-B14F-4D97-AF65-F5344CB8AC3E}">
        <p14:creationId xmlns:p14="http://schemas.microsoft.com/office/powerpoint/2010/main" val="1888624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Circuits en « L » adaptateurs d’impédance</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2</a:t>
            </a:fld>
            <a:endParaRPr lang="fr-BE"/>
          </a:p>
        </p:txBody>
      </p:sp>
      <p:sp>
        <p:nvSpPr>
          <p:cNvPr id="11" name="ZoneTexte 10"/>
          <p:cNvSpPr txBox="1"/>
          <p:nvPr/>
        </p:nvSpPr>
        <p:spPr>
          <a:xfrm>
            <a:off x="720000" y="900000"/>
            <a:ext cx="10800000" cy="5693866"/>
          </a:xfrm>
          <a:prstGeom prst="rect">
            <a:avLst/>
          </a:prstGeom>
          <a:noFill/>
        </p:spPr>
        <p:txBody>
          <a:bodyPr wrap="square" rtlCol="0">
            <a:spAutoFit/>
          </a:bodyPr>
          <a:lstStyle/>
          <a:p>
            <a:r>
              <a:rPr lang="fr-BE" sz="2800" dirty="0" smtClean="0"/>
              <a:t>Un circuit en « L » est constitué de deux composants formant un réseau, en général une bobine d’induction et un condensateur, ou bien de deux bobines ou encore de deux condensateurs.</a:t>
            </a:r>
          </a:p>
          <a:p>
            <a:endParaRPr lang="fr-BE" sz="2800" dirty="0" smtClean="0"/>
          </a:p>
          <a:p>
            <a:r>
              <a:rPr lang="fr-BE" sz="2800" dirty="0" smtClean="0"/>
              <a:t>Le premier composant est placé en parallèle soit à l’entrée, soit à la sortie du réseau. Le deuxième composant est placé en série dans le réseau.</a:t>
            </a:r>
          </a:p>
          <a:p>
            <a:r>
              <a:rPr lang="fr-BE" sz="2800" dirty="0" smtClean="0"/>
              <a:t>Il y a huit possibilités d’agencement avec ces deux composants.</a:t>
            </a:r>
          </a:p>
          <a:p>
            <a:endParaRPr lang="fr-BE" sz="2800" dirty="0"/>
          </a:p>
          <a:p>
            <a:r>
              <a:rPr lang="fr-BE" sz="2800" dirty="0" smtClean="0"/>
              <a:t>Il y aura toujours un ou plusieurs types de circuit « L » qui </a:t>
            </a:r>
            <a:r>
              <a:rPr lang="fr-BE" sz="2800" dirty="0" smtClean="0"/>
              <a:t>permettront </a:t>
            </a:r>
            <a:r>
              <a:rPr lang="fr-BE" sz="2800" dirty="0" smtClean="0"/>
              <a:t>d’adapter n’importe quelle impédance. En revanche, en fonction de cette impédance à adapter, il y aura certains type de circuits « L » incompatibles.  Cela se résume par des « zones interdites » sur l’abaque de Smith.</a:t>
            </a:r>
          </a:p>
        </p:txBody>
      </p:sp>
    </p:spTree>
    <p:extLst>
      <p:ext uri="{BB962C8B-B14F-4D97-AF65-F5344CB8AC3E}">
        <p14:creationId xmlns:p14="http://schemas.microsoft.com/office/powerpoint/2010/main" val="1519773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Les huit agencements des circuits en « L »</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3</a:t>
            </a:fld>
            <a:endParaRPr lang="fr-BE"/>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141095"/>
            <a:ext cx="4680000" cy="1191587"/>
          </a:xfrm>
          <a:prstGeom prst="rect">
            <a:avLst/>
          </a:prstGeom>
          <a:ln>
            <a:solidFill>
              <a:schemeClr val="accent1"/>
            </a:solidFill>
          </a:ln>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000" y="1141095"/>
            <a:ext cx="4680000" cy="1200221"/>
          </a:xfrm>
          <a:prstGeom prst="rect">
            <a:avLst/>
          </a:prstGeom>
          <a:ln>
            <a:solidFill>
              <a:schemeClr val="accent1"/>
            </a:solidFill>
          </a:ln>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00" y="2579370"/>
            <a:ext cx="4680000" cy="1191587"/>
          </a:xfrm>
          <a:prstGeom prst="rect">
            <a:avLst/>
          </a:prstGeom>
          <a:ln>
            <a:solidFill>
              <a:schemeClr val="accent1"/>
            </a:solidFill>
          </a:ln>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0000" y="2579370"/>
            <a:ext cx="4680000" cy="1200221"/>
          </a:xfrm>
          <a:prstGeom prst="rect">
            <a:avLst/>
          </a:prstGeom>
          <a:ln>
            <a:solidFill>
              <a:schemeClr val="accent1"/>
            </a:solidFill>
          </a:ln>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00" y="4017645"/>
            <a:ext cx="4680000" cy="1200221"/>
          </a:xfrm>
          <a:prstGeom prst="rect">
            <a:avLst/>
          </a:prstGeom>
          <a:ln>
            <a:solidFill>
              <a:schemeClr val="accent1"/>
            </a:solidFill>
          </a:ln>
        </p:spPr>
      </p:pic>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0000" y="4017645"/>
            <a:ext cx="4680000" cy="1191587"/>
          </a:xfrm>
          <a:prstGeom prst="rect">
            <a:avLst/>
          </a:prstGeom>
          <a:ln>
            <a:solidFill>
              <a:schemeClr val="accent1"/>
            </a:solidFill>
          </a:ln>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000" y="5464554"/>
            <a:ext cx="4680000" cy="1200221"/>
          </a:xfrm>
          <a:prstGeom prst="rect">
            <a:avLst/>
          </a:prstGeom>
          <a:ln>
            <a:solidFill>
              <a:schemeClr val="accent1"/>
            </a:solidFill>
          </a:ln>
        </p:spPr>
      </p:pic>
      <p:pic>
        <p:nvPicPr>
          <p:cNvPr id="12" name="Imag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40000" y="5448115"/>
            <a:ext cx="4680000" cy="1191587"/>
          </a:xfrm>
          <a:prstGeom prst="rect">
            <a:avLst/>
          </a:prstGeom>
          <a:ln>
            <a:solidFill>
              <a:schemeClr val="accent1"/>
            </a:solidFill>
          </a:ln>
        </p:spPr>
      </p:pic>
    </p:spTree>
    <p:extLst>
      <p:ext uri="{BB962C8B-B14F-4D97-AF65-F5344CB8AC3E}">
        <p14:creationId xmlns:p14="http://schemas.microsoft.com/office/powerpoint/2010/main" val="27913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nodeType="afterEffect">
                                  <p:stCondLst>
                                    <p:cond delay="100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Quel circuit en « L » faut-il choisir ???</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4</a:t>
            </a:fld>
            <a:endParaRPr lang="fr-BE"/>
          </a:p>
        </p:txBody>
      </p:sp>
      <p:sp>
        <p:nvSpPr>
          <p:cNvPr id="13" name="ZoneTexte 12"/>
          <p:cNvSpPr txBox="1"/>
          <p:nvPr/>
        </p:nvSpPr>
        <p:spPr>
          <a:xfrm>
            <a:off x="720000" y="900000"/>
            <a:ext cx="10800000" cy="5693866"/>
          </a:xfrm>
          <a:prstGeom prst="rect">
            <a:avLst/>
          </a:prstGeom>
          <a:noFill/>
        </p:spPr>
        <p:txBody>
          <a:bodyPr wrap="square" rtlCol="0">
            <a:spAutoFit/>
          </a:bodyPr>
          <a:lstStyle/>
          <a:p>
            <a:r>
              <a:rPr lang="fr-BE" sz="2800" dirty="0" smtClean="0"/>
              <a:t>Le point sur l’abaque où se situe l’impédance à adapter, en général celle de la charge, doit se situer en dehors de la « zone interdite » (</a:t>
            </a:r>
            <a:r>
              <a:rPr lang="fr-BE" sz="2800" i="1" dirty="0" err="1" smtClean="0"/>
              <a:t>Forbidden</a:t>
            </a:r>
            <a:r>
              <a:rPr lang="fr-BE" sz="2800" i="1" dirty="0" smtClean="0"/>
              <a:t> Area</a:t>
            </a:r>
            <a:r>
              <a:rPr lang="fr-BE" sz="2800" dirty="0" smtClean="0"/>
              <a:t>) de l’abaque de Smith correspondant au type de circuit « L » concerné.</a:t>
            </a:r>
          </a:p>
          <a:p>
            <a:r>
              <a:rPr lang="fr-BE" sz="2800" dirty="0" smtClean="0"/>
              <a:t>Si l’impédance à adapter se situe dans une « zone interdite » d’un type de circuit « L », il suffit de choisir un autre type de circuit « L ».</a:t>
            </a:r>
          </a:p>
          <a:p>
            <a:endParaRPr lang="fr-BE" sz="2800" dirty="0"/>
          </a:p>
          <a:p>
            <a:r>
              <a:rPr lang="fr-BE" sz="2800" dirty="0" smtClean="0"/>
              <a:t>Si plusieurs types de circuits « L » sont compatibles pour l’impédance à adapter, le choix s’effectue en fonction de la bande passante souhaitée du circuit « L » ou des conditions de schéma dans le cas d’un circuit actif. Une bobine permet d’amener une composante continue à un transistor amplificateur ; un condensateur permet de bloquer une composante continue entre deux étages amplificateurs.</a:t>
            </a:r>
          </a:p>
        </p:txBody>
      </p:sp>
    </p:spTree>
    <p:extLst>
      <p:ext uri="{BB962C8B-B14F-4D97-AF65-F5344CB8AC3E}">
        <p14:creationId xmlns:p14="http://schemas.microsoft.com/office/powerpoint/2010/main" val="961692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 Zones interdites » pour les circuits « L » des types 1 et 2</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5</a:t>
            </a:fld>
            <a:endParaRPr lang="fr-BE"/>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080000"/>
            <a:ext cx="5200000" cy="4680000"/>
          </a:xfrm>
          <a:prstGeom prst="rect">
            <a:avLst/>
          </a:prstGeom>
          <a:ln>
            <a:solidFill>
              <a:srgbClr val="0070C0"/>
            </a:solidFill>
          </a:ln>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196" y="1080000"/>
            <a:ext cx="5208804" cy="4680000"/>
          </a:xfrm>
          <a:prstGeom prst="rect">
            <a:avLst/>
          </a:prstGeom>
          <a:ln>
            <a:solidFill>
              <a:srgbClr val="0070C0"/>
            </a:solidFill>
          </a:ln>
        </p:spPr>
      </p:pic>
    </p:spTree>
    <p:extLst>
      <p:ext uri="{BB962C8B-B14F-4D97-AF65-F5344CB8AC3E}">
        <p14:creationId xmlns:p14="http://schemas.microsoft.com/office/powerpoint/2010/main" val="3110295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 Zones interdites » pour les circuits « L » des types 3 et 4</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6</a:t>
            </a:fld>
            <a:endParaRPr lang="fr-BE"/>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1" y="1080000"/>
            <a:ext cx="5195419" cy="4680000"/>
          </a:xfrm>
          <a:prstGeom prst="rect">
            <a:avLst/>
          </a:prstGeom>
          <a:ln>
            <a:solidFill>
              <a:srgbClr val="0070C0"/>
            </a:solidFill>
          </a:ln>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557" y="1080000"/>
            <a:ext cx="5209443" cy="4680000"/>
          </a:xfrm>
          <a:prstGeom prst="rect">
            <a:avLst/>
          </a:prstGeom>
          <a:ln>
            <a:solidFill>
              <a:srgbClr val="0070C0"/>
            </a:solidFill>
          </a:ln>
        </p:spPr>
      </p:pic>
    </p:spTree>
    <p:extLst>
      <p:ext uri="{BB962C8B-B14F-4D97-AF65-F5344CB8AC3E}">
        <p14:creationId xmlns:p14="http://schemas.microsoft.com/office/powerpoint/2010/main" val="908210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 Zones interdites » pour les circuits « L » des types 5 et 6</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7</a:t>
            </a:fld>
            <a:endParaRPr lang="fr-BE"/>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080000"/>
            <a:ext cx="5150668" cy="4680000"/>
          </a:xfrm>
          <a:prstGeom prst="rect">
            <a:avLst/>
          </a:prstGeom>
          <a:ln>
            <a:solidFill>
              <a:srgbClr val="0070C0"/>
            </a:solidFill>
          </a:ln>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266" y="1080000"/>
            <a:ext cx="5182734" cy="4680000"/>
          </a:xfrm>
          <a:prstGeom prst="rect">
            <a:avLst/>
          </a:prstGeom>
          <a:ln>
            <a:solidFill>
              <a:srgbClr val="0070C0"/>
            </a:solidFill>
          </a:ln>
        </p:spPr>
      </p:pic>
    </p:spTree>
    <p:extLst>
      <p:ext uri="{BB962C8B-B14F-4D97-AF65-F5344CB8AC3E}">
        <p14:creationId xmlns:p14="http://schemas.microsoft.com/office/powerpoint/2010/main" val="2634404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11613"/>
            <a:ext cx="10800000" cy="584775"/>
          </a:xfrm>
          <a:prstGeom prst="rect">
            <a:avLst/>
          </a:prstGeom>
          <a:solidFill>
            <a:srgbClr val="FFFF00">
              <a:alpha val="40000"/>
            </a:srgbClr>
          </a:solidFill>
          <a:ln>
            <a:solidFill>
              <a:srgbClr val="0070C0"/>
            </a:solidFill>
          </a:ln>
        </p:spPr>
        <p:txBody>
          <a:bodyPr wrap="square" rtlCol="0" anchor="ctr" anchorCtr="1">
            <a:spAutoFit/>
          </a:bodyPr>
          <a:lstStyle/>
          <a:p>
            <a:r>
              <a:rPr lang="fr-BE" sz="3200" dirty="0" smtClean="0">
                <a:solidFill>
                  <a:srgbClr val="002060"/>
                </a:solidFill>
              </a:rPr>
              <a:t>« Zones interdites » pour les circuits « L » des types 7 et 8</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8</a:t>
            </a:fld>
            <a:endParaRPr lang="fr-BE"/>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080000"/>
            <a:ext cx="5206887" cy="4680000"/>
          </a:xfrm>
          <a:prstGeom prst="rect">
            <a:avLst/>
          </a:prstGeom>
          <a:ln>
            <a:solidFill>
              <a:srgbClr val="0070C0"/>
            </a:solidFill>
          </a:ln>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81" y="1080000"/>
            <a:ext cx="5195419" cy="4680000"/>
          </a:xfrm>
          <a:prstGeom prst="rect">
            <a:avLst/>
          </a:prstGeom>
          <a:ln>
            <a:solidFill>
              <a:srgbClr val="0070C0"/>
            </a:solidFill>
          </a:ln>
        </p:spPr>
      </p:pic>
    </p:spTree>
    <p:extLst>
      <p:ext uri="{BB962C8B-B14F-4D97-AF65-F5344CB8AC3E}">
        <p14:creationId xmlns:p14="http://schemas.microsoft.com/office/powerpoint/2010/main" val="4170759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0" y="242391"/>
            <a:ext cx="10800000" cy="523220"/>
          </a:xfrm>
          <a:prstGeom prst="rect">
            <a:avLst/>
          </a:prstGeom>
          <a:solidFill>
            <a:srgbClr val="FFFF00">
              <a:alpha val="40000"/>
            </a:srgbClr>
          </a:solidFill>
          <a:ln>
            <a:solidFill>
              <a:srgbClr val="0070C0"/>
            </a:solidFill>
          </a:ln>
        </p:spPr>
        <p:txBody>
          <a:bodyPr wrap="square" rtlCol="0" anchor="ctr" anchorCtr="1">
            <a:spAutoFit/>
          </a:bodyPr>
          <a:lstStyle/>
          <a:p>
            <a:r>
              <a:rPr lang="fr-BE" sz="2800" dirty="0" smtClean="0">
                <a:solidFill>
                  <a:srgbClr val="002060"/>
                </a:solidFill>
              </a:rPr>
              <a:t>Pour une impédance à adapter, il peut y avoir jusqu’à quatre solutions</a:t>
            </a:r>
          </a:p>
        </p:txBody>
      </p:sp>
      <p:sp>
        <p:nvSpPr>
          <p:cNvPr id="7" name="Espace réservé du numéro de diapositive 6"/>
          <p:cNvSpPr>
            <a:spLocks noGrp="1"/>
          </p:cNvSpPr>
          <p:nvPr>
            <p:ph type="sldNum" sz="quarter" idx="12"/>
          </p:nvPr>
        </p:nvSpPr>
        <p:spPr/>
        <p:txBody>
          <a:bodyPr/>
          <a:lstStyle/>
          <a:p>
            <a:fld id="{8A09AAD6-227C-42B4-8569-17DC9645FED8}" type="slidenum">
              <a:rPr lang="fr-BE" smtClean="0"/>
              <a:t>9</a:t>
            </a:fld>
            <a:endParaRPr lang="fr-BE"/>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075" y="1079182"/>
            <a:ext cx="6718300" cy="5437601"/>
          </a:xfrm>
          <a:prstGeom prst="rect">
            <a:avLst/>
          </a:prstGeom>
          <a:ln>
            <a:solidFill>
              <a:srgbClr val="0070C0"/>
            </a:solidFill>
          </a:ln>
        </p:spPr>
      </p:pic>
    </p:spTree>
    <p:extLst>
      <p:ext uri="{BB962C8B-B14F-4D97-AF65-F5344CB8AC3E}">
        <p14:creationId xmlns:p14="http://schemas.microsoft.com/office/powerpoint/2010/main" val="2312895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5186</TotalTime>
  <Words>368</Words>
  <Application>Microsoft Office PowerPoint</Application>
  <PresentationFormat>Grand écran</PresentationFormat>
  <Paragraphs>77</Paragraphs>
  <Slides>17</Slides>
  <Notes>1</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23" baseType="lpstr">
      <vt:lpstr>Arial</vt:lpstr>
      <vt:lpstr>Calibri</vt:lpstr>
      <vt:lpstr>Calibri Light</vt:lpstr>
      <vt:lpstr>Times New Roman</vt:lpstr>
      <vt:lpstr>Thème Office</vt:lpstr>
      <vt:lpstr>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JFMA</dc:creator>
  <cp:lastModifiedBy>JEAN-FRANCOIS FLAMEE</cp:lastModifiedBy>
  <cp:revision>710</cp:revision>
  <dcterms:created xsi:type="dcterms:W3CDTF">2016-04-28T14:17:02Z</dcterms:created>
  <dcterms:modified xsi:type="dcterms:W3CDTF">2017-04-12T17:07:46Z</dcterms:modified>
</cp:coreProperties>
</file>