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30" r:id="rId3"/>
    <p:sldId id="358" r:id="rId4"/>
    <p:sldId id="359" r:id="rId5"/>
    <p:sldId id="360" r:id="rId6"/>
    <p:sldId id="361" r:id="rId7"/>
    <p:sldId id="362" r:id="rId8"/>
    <p:sldId id="363" r:id="rId9"/>
    <p:sldId id="364" r:id="rId10"/>
    <p:sldId id="365" r:id="rId11"/>
    <p:sldId id="329" r:id="rId12"/>
    <p:sldId id="32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BC4CC2-1DE2-4B49-9363-3A70F30D638B}" type="datetimeFigureOut">
              <a:rPr lang="fr-BE" smtClean="0"/>
              <a:t>10-04-17</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11DEED-DBAC-4ECD-9618-107A8FC981DB}" type="slidenum">
              <a:rPr lang="fr-BE" smtClean="0"/>
              <a:t>‹N°›</a:t>
            </a:fld>
            <a:endParaRPr lang="fr-BE"/>
          </a:p>
        </p:txBody>
      </p:sp>
    </p:spTree>
    <p:extLst>
      <p:ext uri="{BB962C8B-B14F-4D97-AF65-F5344CB8AC3E}">
        <p14:creationId xmlns:p14="http://schemas.microsoft.com/office/powerpoint/2010/main" val="216106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4311DEED-DBAC-4ECD-9618-107A8FC981DB}" type="slidenum">
              <a:rPr lang="fr-BE" smtClean="0"/>
              <a:t>1</a:t>
            </a:fld>
            <a:endParaRPr lang="fr-BE"/>
          </a:p>
        </p:txBody>
      </p:sp>
    </p:spTree>
    <p:extLst>
      <p:ext uri="{BB962C8B-B14F-4D97-AF65-F5344CB8AC3E}">
        <p14:creationId xmlns:p14="http://schemas.microsoft.com/office/powerpoint/2010/main" val="2222821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1D1B0AD6-3498-420E-8351-0A4BAEE98496}" type="datetime1">
              <a:rPr lang="fr-BE" smtClean="0"/>
              <a:t>10-04-17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252280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D75D3618-4FE2-4338-AE17-CA1FC344674A}" type="datetime1">
              <a:rPr lang="fr-BE" smtClean="0"/>
              <a:t>10-04-17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1314469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15B0C8C-9605-4BE0-9211-D93366AD021D}" type="datetime1">
              <a:rPr lang="fr-BE" smtClean="0"/>
              <a:t>10-04-17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1652252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CCD42AD8-A45E-47AA-A116-8A4C23B2CB08}" type="datetime1">
              <a:rPr lang="fr-BE" smtClean="0"/>
              <a:t>10-04-17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68077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63A7FFB-2251-4718-BB74-666A30F6A0FB}" type="datetime1">
              <a:rPr lang="fr-BE" smtClean="0"/>
              <a:t>10-04-17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346690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D532A09-428C-47EB-A8CE-89F30DA4B4BC}" type="datetime1">
              <a:rPr lang="fr-BE" smtClean="0"/>
              <a:t>10-04-17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127112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683DC8A-DA2E-4E73-85DC-2E0521EF72C0}" type="datetime1">
              <a:rPr lang="fr-BE" smtClean="0"/>
              <a:t>10-04-17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1188120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2C18EDF8-EC3D-42E1-9D0F-A67CC97BB35E}" type="datetime1">
              <a:rPr lang="fr-BE" smtClean="0"/>
              <a:t>10-04-17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221753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EBEBCD7-4F91-4632-B6E7-8A0A11B6BCAA}" type="datetime1">
              <a:rPr lang="fr-BE" smtClean="0"/>
              <a:t>10-04-17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294734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9E04271-61CA-4356-BF71-0C70E756A7A9}" type="datetime1">
              <a:rPr lang="fr-BE" smtClean="0"/>
              <a:t>10-04-17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354609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1E7FC4-7CA6-4EE3-BB8D-761D5F8F4A4A}" type="datetime1">
              <a:rPr lang="fr-BE" smtClean="0"/>
              <a:t>10-04-17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‹N°›</a:t>
            </a:fld>
            <a:endParaRPr lang="fr-BE"/>
          </a:p>
        </p:txBody>
      </p:sp>
    </p:spTree>
    <p:extLst>
      <p:ext uri="{BB962C8B-B14F-4D97-AF65-F5344CB8AC3E}">
        <p14:creationId xmlns:p14="http://schemas.microsoft.com/office/powerpoint/2010/main" val="1795350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DD3CD-F733-4A9D-97D3-4E26F97B4C07}" type="datetime1">
              <a:rPr lang="fr-BE" smtClean="0"/>
              <a:t>10-04-17</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9AAD6-227C-42B4-8569-17DC9645FED8}" type="slidenum">
              <a:rPr lang="fr-BE" smtClean="0"/>
              <a:t>‹N°›</a:t>
            </a:fld>
            <a:endParaRPr lang="fr-BE"/>
          </a:p>
        </p:txBody>
      </p:sp>
    </p:spTree>
    <p:extLst>
      <p:ext uri="{BB962C8B-B14F-4D97-AF65-F5344CB8AC3E}">
        <p14:creationId xmlns:p14="http://schemas.microsoft.com/office/powerpoint/2010/main" val="63147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21.jpg"/><Relationship Id="rId7"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1.bin"/><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2" Type="http://schemas.openxmlformats.org/officeDocument/2006/relationships/hyperlink" Target="http://on5vl.e-monsite.co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4.jpg"/><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8.jpg"/><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11.jpg"/><Relationship Id="rId7" Type="http://schemas.openxmlformats.org/officeDocument/2006/relationships/image" Target="../media/image10.w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9.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15.jpg"/><Relationship Id="rId7"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7.bin"/><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18.jpg"/><Relationship Id="rId7" Type="http://schemas.openxmlformats.org/officeDocument/2006/relationships/image" Target="../media/image17.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6.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20000" y="212400"/>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Abaque de Smith, un outil mystérieux ? 7</a:t>
            </a:r>
            <a:r>
              <a:rPr lang="fr-BE" sz="3200" baseline="30000" dirty="0" smtClean="0">
                <a:solidFill>
                  <a:srgbClr val="002060"/>
                </a:solidFill>
              </a:rPr>
              <a:t>ème</a:t>
            </a:r>
            <a:r>
              <a:rPr lang="fr-BE" sz="3200" dirty="0" smtClean="0">
                <a:solidFill>
                  <a:srgbClr val="002060"/>
                </a:solidFill>
              </a:rPr>
              <a:t> partie</a:t>
            </a:r>
          </a:p>
        </p:txBody>
      </p:sp>
      <p:sp>
        <p:nvSpPr>
          <p:cNvPr id="6" name="Espace réservé du numéro de diapositive 5"/>
          <p:cNvSpPr>
            <a:spLocks noGrp="1"/>
          </p:cNvSpPr>
          <p:nvPr>
            <p:ph type="sldNum" sz="quarter" idx="12"/>
          </p:nvPr>
        </p:nvSpPr>
        <p:spPr/>
        <p:txBody>
          <a:bodyPr/>
          <a:lstStyle/>
          <a:p>
            <a:fld id="{8A09AAD6-227C-42B4-8569-17DC9645FED8}" type="slidenum">
              <a:rPr lang="fr-BE" smtClean="0"/>
              <a:t>1</a:t>
            </a:fld>
            <a:endParaRPr lang="fr-BE"/>
          </a:p>
        </p:txBody>
      </p:sp>
      <p:sp>
        <p:nvSpPr>
          <p:cNvPr id="8" name="ZoneTexte 7"/>
          <p:cNvSpPr txBox="1"/>
          <p:nvPr/>
        </p:nvSpPr>
        <p:spPr>
          <a:xfrm>
            <a:off x="720000" y="1572860"/>
            <a:ext cx="10800000" cy="4524315"/>
          </a:xfrm>
          <a:prstGeom prst="rect">
            <a:avLst/>
          </a:prstGeom>
          <a:noFill/>
        </p:spPr>
        <p:txBody>
          <a:bodyPr wrap="square" rtlCol="0">
            <a:spAutoFit/>
          </a:bodyPr>
          <a:lstStyle/>
          <a:p>
            <a:r>
              <a:rPr lang="fr-BE" sz="3200" b="1" dirty="0" smtClean="0"/>
              <a:t>Avertissement et mesures conservatoires</a:t>
            </a:r>
          </a:p>
          <a:p>
            <a:endParaRPr lang="fr-BE" sz="3200" dirty="0" smtClean="0"/>
          </a:p>
          <a:p>
            <a:r>
              <a:rPr lang="fr-BE" sz="3200" dirty="0" smtClean="0"/>
              <a:t>Dans les exposés qui vous sont proposés, un certain nombre de figures ont été reprises de plusieurs auteurs.  Ces figures sont issues du domaine public (sauf rares exceptions) en provenance de différents sites Internet.  </a:t>
            </a:r>
            <a:r>
              <a:rPr lang="fr-BE" sz="3200" u="sng" dirty="0" smtClean="0"/>
              <a:t>Par respect pour les auteurs</a:t>
            </a:r>
            <a:r>
              <a:rPr lang="fr-BE" sz="3200" dirty="0" smtClean="0"/>
              <a:t> de ces figures, nous consacrons à chaque exposé une bibliographie en dernière page pour citer toutes les sources d’où proviennent les figures qui illustrent les exposés.</a:t>
            </a:r>
          </a:p>
        </p:txBody>
      </p:sp>
    </p:spTree>
    <p:extLst>
      <p:ext uri="{BB962C8B-B14F-4D97-AF65-F5344CB8AC3E}">
        <p14:creationId xmlns:p14="http://schemas.microsoft.com/office/powerpoint/2010/main" val="173292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390" y="973899"/>
            <a:ext cx="4680000" cy="890144"/>
          </a:xfrm>
          <a:prstGeom prst="rect">
            <a:avLst/>
          </a:prstGeom>
          <a:ln>
            <a:solidFill>
              <a:schemeClr val="accent1"/>
            </a:solidFill>
          </a:ln>
        </p:spPr>
      </p:pic>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10</a:t>
            </a:r>
            <a:r>
              <a:rPr lang="fr-BE" sz="3200" baseline="30000" dirty="0" smtClean="0">
                <a:solidFill>
                  <a:srgbClr val="002060"/>
                </a:solidFill>
              </a:rPr>
              <a:t>ème</a:t>
            </a:r>
            <a:r>
              <a:rPr lang="fr-BE" sz="3200" dirty="0" smtClean="0">
                <a:solidFill>
                  <a:srgbClr val="002060"/>
                </a:solidFill>
              </a:rPr>
              <a:t> pratique : condensateur en parallèle (suite)</a:t>
            </a:r>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10</a:t>
            </a:fld>
            <a:endParaRPr lang="fr-BE"/>
          </a:p>
        </p:txBody>
      </p:sp>
      <p:sp>
        <p:nvSpPr>
          <p:cNvPr id="28" name="Rectangle 10"/>
          <p:cNvSpPr>
            <a:spLocks noChangeArrowheads="1"/>
          </p:cNvSpPr>
          <p:nvPr/>
        </p:nvSpPr>
        <p:spPr bwMode="auto">
          <a:xfrm>
            <a:off x="6648450" y="38976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702" y="961475"/>
            <a:ext cx="5714638" cy="5760000"/>
          </a:xfrm>
          <a:prstGeom prst="rect">
            <a:avLst/>
          </a:prstGeom>
          <a:ln>
            <a:solidFill>
              <a:srgbClr val="0070C0"/>
            </a:solidFill>
          </a:ln>
        </p:spPr>
      </p:pic>
      <p:sp>
        <p:nvSpPr>
          <p:cNvPr id="6" name="Rectangle 5"/>
          <p:cNvSpPr/>
          <p:nvPr/>
        </p:nvSpPr>
        <p:spPr>
          <a:xfrm>
            <a:off x="10304728" y="1222895"/>
            <a:ext cx="1206902" cy="21738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9" name="Connecteur droit avec flèche 8"/>
          <p:cNvCxnSpPr>
            <a:stCxn id="6" idx="1"/>
          </p:cNvCxnSpPr>
          <p:nvPr/>
        </p:nvCxnSpPr>
        <p:spPr>
          <a:xfrm flipH="1">
            <a:off x="3639248" y="1331587"/>
            <a:ext cx="6665480" cy="4103472"/>
          </a:xfrm>
          <a:prstGeom prst="straightConnector1">
            <a:avLst/>
          </a:prstGeom>
          <a:ln w="127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Ellipse 29"/>
          <p:cNvSpPr/>
          <p:nvPr/>
        </p:nvSpPr>
        <p:spPr>
          <a:xfrm>
            <a:off x="3385712" y="5392567"/>
            <a:ext cx="200025" cy="19522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3" name="Connecteur droit 12"/>
          <p:cNvCxnSpPr/>
          <p:nvPr/>
        </p:nvCxnSpPr>
        <p:spPr>
          <a:xfrm flipV="1">
            <a:off x="3503770" y="2316480"/>
            <a:ext cx="233840" cy="3063670"/>
          </a:xfrm>
          <a:prstGeom prst="line">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3646008" y="2109897"/>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9" name="Rectangle à coins arrondis 38"/>
          <p:cNvSpPr>
            <a:spLocks noChangeAspect="1"/>
          </p:cNvSpPr>
          <p:nvPr/>
        </p:nvSpPr>
        <p:spPr>
          <a:xfrm>
            <a:off x="4048684" y="5949995"/>
            <a:ext cx="1922338" cy="433615"/>
          </a:xfrm>
          <a:prstGeom prst="wedgeRoundRectCallout">
            <a:avLst>
              <a:gd name="adj1" fmla="val -71360"/>
              <a:gd name="adj2" fmla="val -144514"/>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baseline="-250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7</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=0,345-j0,862</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0" name="Rectangle à coins arrondis 39"/>
          <p:cNvSpPr>
            <a:spLocks noChangeAspect="1"/>
          </p:cNvSpPr>
          <p:nvPr/>
        </p:nvSpPr>
        <p:spPr>
          <a:xfrm>
            <a:off x="1877762" y="1243686"/>
            <a:ext cx="1522741" cy="433615"/>
          </a:xfrm>
          <a:prstGeom prst="wedgeRoundRectCallout">
            <a:avLst>
              <a:gd name="adj1" fmla="val 63586"/>
              <a:gd name="adj2" fmla="val 157745"/>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baseline="-25000"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7</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+j1</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45" name="Connecteur droit avec flèche 44"/>
          <p:cNvCxnSpPr/>
          <p:nvPr/>
        </p:nvCxnSpPr>
        <p:spPr>
          <a:xfrm flipV="1">
            <a:off x="10725150" y="1609726"/>
            <a:ext cx="394926" cy="508634"/>
          </a:xfrm>
          <a:prstGeom prst="straightConnector1">
            <a:avLst/>
          </a:prstGeom>
          <a:ln w="127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2394165" y="5428334"/>
            <a:ext cx="200025" cy="19522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0" name="Ellipse 49"/>
          <p:cNvSpPr/>
          <p:nvPr/>
        </p:nvSpPr>
        <p:spPr>
          <a:xfrm>
            <a:off x="4617676" y="2062197"/>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3" name="Arc 52"/>
          <p:cNvSpPr/>
          <p:nvPr/>
        </p:nvSpPr>
        <p:spPr>
          <a:xfrm>
            <a:off x="2586990" y="2118360"/>
            <a:ext cx="3444240" cy="3470910"/>
          </a:xfrm>
          <a:prstGeom prst="arc">
            <a:avLst>
              <a:gd name="adj1" fmla="val 15066182"/>
              <a:gd name="adj2" fmla="val 16807521"/>
            </a:avLst>
          </a:prstGeom>
          <a:ln w="38100">
            <a:solidFill>
              <a:srgbClr val="00B050"/>
            </a:solidFill>
            <a:headEnd type="none" w="lg" len="lg"/>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54" name="Rectangle 53"/>
          <p:cNvSpPr/>
          <p:nvPr/>
        </p:nvSpPr>
        <p:spPr>
          <a:xfrm>
            <a:off x="9209303" y="1309450"/>
            <a:ext cx="714375" cy="21960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6" name="Connecteur droit avec flèche 55"/>
          <p:cNvCxnSpPr/>
          <p:nvPr/>
        </p:nvCxnSpPr>
        <p:spPr>
          <a:xfrm flipH="1">
            <a:off x="4194811" y="1534680"/>
            <a:ext cx="5053681" cy="476955"/>
          </a:xfrm>
          <a:prstGeom prst="straightConnector1">
            <a:avLst/>
          </a:prstGeom>
          <a:ln w="127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H="1">
            <a:off x="2576231" y="2273583"/>
            <a:ext cx="2084647" cy="3162729"/>
          </a:xfrm>
          <a:prstGeom prst="line">
            <a:avLst/>
          </a:prstGeom>
          <a:ln w="25400">
            <a:solidFill>
              <a:srgbClr val="FF000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Connecteur droit 20"/>
          <p:cNvCxnSpPr>
            <a:stCxn id="37" idx="5"/>
          </p:cNvCxnSpPr>
          <p:nvPr/>
        </p:nvCxnSpPr>
        <p:spPr>
          <a:xfrm>
            <a:off x="3816740" y="2276533"/>
            <a:ext cx="376764" cy="34042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V="1">
            <a:off x="4194810" y="2118360"/>
            <a:ext cx="6530340" cy="49859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Rectangle à coins arrondis 50"/>
          <p:cNvSpPr>
            <a:spLocks noChangeAspect="1"/>
          </p:cNvSpPr>
          <p:nvPr/>
        </p:nvSpPr>
        <p:spPr>
          <a:xfrm>
            <a:off x="4739310" y="973764"/>
            <a:ext cx="1522741" cy="433615"/>
          </a:xfrm>
          <a:prstGeom prst="wedgeRoundRectCallout">
            <a:avLst>
              <a:gd name="adj1" fmla="val -48005"/>
              <a:gd name="adj2" fmla="val 194209"/>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baseline="-25000"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8</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j1,8</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5" name="Rectangle à coins arrondis 54"/>
          <p:cNvSpPr>
            <a:spLocks noChangeAspect="1"/>
          </p:cNvSpPr>
          <p:nvPr/>
        </p:nvSpPr>
        <p:spPr>
          <a:xfrm>
            <a:off x="774770" y="6247605"/>
            <a:ext cx="1935423" cy="433615"/>
          </a:xfrm>
          <a:prstGeom prst="wedgeRoundRectCallout">
            <a:avLst>
              <a:gd name="adj1" fmla="val 35702"/>
              <a:gd name="adj2" fmla="val -191521"/>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baseline="-25000"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8</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=0,118-j0,529</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57" name="Connecteur droit 56"/>
          <p:cNvCxnSpPr>
            <a:stCxn id="50" idx="6"/>
          </p:cNvCxnSpPr>
          <p:nvPr/>
        </p:nvCxnSpPr>
        <p:spPr>
          <a:xfrm flipV="1">
            <a:off x="4817701" y="2138936"/>
            <a:ext cx="2384640" cy="2087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7202341" y="1609726"/>
            <a:ext cx="390059" cy="529210"/>
          </a:xfrm>
          <a:prstGeom prst="line">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67" name="Connecteur droit 66"/>
          <p:cNvCxnSpPr>
            <a:stCxn id="49" idx="7"/>
            <a:endCxn id="70" idx="1"/>
          </p:cNvCxnSpPr>
          <p:nvPr/>
        </p:nvCxnSpPr>
        <p:spPr>
          <a:xfrm flipV="1">
            <a:off x="2564897" y="1332154"/>
            <a:ext cx="4195338" cy="4124770"/>
          </a:xfrm>
          <a:prstGeom prst="line">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6760235" y="1224030"/>
            <a:ext cx="1288390" cy="216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aphicFrame>
        <p:nvGraphicFramePr>
          <p:cNvPr id="73" name="Objet 72"/>
          <p:cNvGraphicFramePr>
            <a:graphicFrameLocks noChangeAspect="1"/>
          </p:cNvGraphicFramePr>
          <p:nvPr>
            <p:extLst>
              <p:ext uri="{D42A27DB-BD31-4B8C-83A1-F6EECF244321}">
                <p14:modId xmlns:p14="http://schemas.microsoft.com/office/powerpoint/2010/main" val="1439049544"/>
              </p:ext>
            </p:extLst>
          </p:nvPr>
        </p:nvGraphicFramePr>
        <p:xfrm>
          <a:off x="6842390" y="2495108"/>
          <a:ext cx="4680000" cy="447898"/>
        </p:xfrm>
        <a:graphic>
          <a:graphicData uri="http://schemas.openxmlformats.org/presentationml/2006/ole">
            <mc:AlternateContent xmlns:mc="http://schemas.openxmlformats.org/markup-compatibility/2006">
              <mc:Choice xmlns:v="urn:schemas-microsoft-com:vml" Requires="v">
                <p:oleObj spid="_x0000_s6186" name="Equation" r:id="rId5" imgW="4483080" imgH="431640" progId="Equation.DSMT4">
                  <p:embed/>
                </p:oleObj>
              </mc:Choice>
              <mc:Fallback>
                <p:oleObj name="Equation" r:id="rId5" imgW="4483080" imgH="431640" progId="Equation.DSMT4">
                  <p:embed/>
                  <p:pic>
                    <p:nvPicPr>
                      <p:cNvPr id="0" name=""/>
                      <p:cNvPicPr/>
                      <p:nvPr/>
                    </p:nvPicPr>
                    <p:blipFill>
                      <a:blip r:embed="rId6"/>
                      <a:stretch>
                        <a:fillRect/>
                      </a:stretch>
                    </p:blipFill>
                    <p:spPr>
                      <a:xfrm>
                        <a:off x="6842390" y="2495108"/>
                        <a:ext cx="4680000" cy="447898"/>
                      </a:xfrm>
                      <a:prstGeom prst="rect">
                        <a:avLst/>
                      </a:prstGeom>
                      <a:ln>
                        <a:solidFill>
                          <a:srgbClr val="0070C0"/>
                        </a:solidFill>
                      </a:ln>
                    </p:spPr>
                  </p:pic>
                </p:oleObj>
              </mc:Fallback>
            </mc:AlternateContent>
          </a:graphicData>
        </a:graphic>
      </p:graphicFrame>
      <p:graphicFrame>
        <p:nvGraphicFramePr>
          <p:cNvPr id="74" name="Objet 73"/>
          <p:cNvGraphicFramePr>
            <a:graphicFrameLocks noChangeAspect="1"/>
          </p:cNvGraphicFramePr>
          <p:nvPr>
            <p:extLst>
              <p:ext uri="{D42A27DB-BD31-4B8C-83A1-F6EECF244321}">
                <p14:modId xmlns:p14="http://schemas.microsoft.com/office/powerpoint/2010/main" val="1463685595"/>
              </p:ext>
            </p:extLst>
          </p:nvPr>
        </p:nvGraphicFramePr>
        <p:xfrm>
          <a:off x="6842390" y="3416399"/>
          <a:ext cx="4680000" cy="511274"/>
        </p:xfrm>
        <a:graphic>
          <a:graphicData uri="http://schemas.openxmlformats.org/presentationml/2006/ole">
            <mc:AlternateContent xmlns:mc="http://schemas.openxmlformats.org/markup-compatibility/2006">
              <mc:Choice xmlns:v="urn:schemas-microsoft-com:vml" Requires="v">
                <p:oleObj spid="_x0000_s6187" name="Equation" r:id="rId7" imgW="3962160" imgH="431640" progId="Equation.DSMT4">
                  <p:embed/>
                </p:oleObj>
              </mc:Choice>
              <mc:Fallback>
                <p:oleObj name="Equation" r:id="rId7" imgW="3962160" imgH="431640" progId="Equation.DSMT4">
                  <p:embed/>
                  <p:pic>
                    <p:nvPicPr>
                      <p:cNvPr id="0" name=""/>
                      <p:cNvPicPr/>
                      <p:nvPr/>
                    </p:nvPicPr>
                    <p:blipFill>
                      <a:blip r:embed="rId8"/>
                      <a:stretch>
                        <a:fillRect/>
                      </a:stretch>
                    </p:blipFill>
                    <p:spPr>
                      <a:xfrm>
                        <a:off x="6842390" y="3416399"/>
                        <a:ext cx="4680000" cy="511274"/>
                      </a:xfrm>
                      <a:prstGeom prst="rect">
                        <a:avLst/>
                      </a:prstGeom>
                      <a:ln>
                        <a:solidFill>
                          <a:srgbClr val="0070C0"/>
                        </a:solidFill>
                      </a:ln>
                    </p:spPr>
                  </p:pic>
                </p:oleObj>
              </mc:Fallback>
            </mc:AlternateContent>
          </a:graphicData>
        </a:graphic>
      </p:graphicFrame>
      <p:sp>
        <p:nvSpPr>
          <p:cNvPr id="75" name="ZoneTexte 74"/>
          <p:cNvSpPr txBox="1"/>
          <p:nvPr/>
        </p:nvSpPr>
        <p:spPr>
          <a:xfrm>
            <a:off x="6831630" y="4413151"/>
            <a:ext cx="4680000" cy="2308324"/>
          </a:xfrm>
          <a:prstGeom prst="rect">
            <a:avLst/>
          </a:prstGeom>
          <a:noFill/>
          <a:ln>
            <a:solidFill>
              <a:srgbClr val="0070C0"/>
            </a:solidFill>
          </a:ln>
        </p:spPr>
        <p:txBody>
          <a:bodyPr wrap="square" rtlCol="0">
            <a:spAutoFit/>
          </a:bodyPr>
          <a:lstStyle/>
          <a:p>
            <a:r>
              <a:rPr lang="fr-BE" dirty="0" smtClean="0"/>
              <a:t>Ce tracé est effectué exclusivement sur l’abaque d’impédances. Celles-ci sont converties en admittances en traçant les points diamétralement opposés par rapport au centre de l’abaque (</a:t>
            </a:r>
            <a:r>
              <a:rPr lang="fr-BE" i="1" dirty="0" smtClean="0"/>
              <a:t>prime center</a:t>
            </a:r>
            <a:r>
              <a:rPr lang="fr-BE" dirty="0" smtClean="0"/>
              <a:t>). Le chemin parcouru </a:t>
            </a:r>
            <a:r>
              <a:rPr lang="fr-BE" dirty="0" smtClean="0">
                <a:solidFill>
                  <a:srgbClr val="00B050"/>
                </a:solidFill>
              </a:rPr>
              <a:t>sur un cercle à r constante</a:t>
            </a:r>
            <a:r>
              <a:rPr lang="fr-BE" dirty="0" smtClean="0"/>
              <a:t> (</a:t>
            </a:r>
            <a:r>
              <a:rPr lang="fr-BE" dirty="0" smtClean="0">
                <a:solidFill>
                  <a:srgbClr val="0070C0"/>
                </a:solidFill>
              </a:rPr>
              <a:t>en admittance lue</a:t>
            </a:r>
            <a:r>
              <a:rPr lang="fr-BE" dirty="0" smtClean="0"/>
              <a:t>) revient à effectuer le même chemin </a:t>
            </a:r>
            <a:r>
              <a:rPr lang="fr-BE" dirty="0" smtClean="0">
                <a:solidFill>
                  <a:srgbClr val="FFC000"/>
                </a:solidFill>
              </a:rPr>
              <a:t>sur un cercle à g constante</a:t>
            </a:r>
            <a:r>
              <a:rPr lang="fr-BE" dirty="0" smtClean="0"/>
              <a:t> (</a:t>
            </a:r>
            <a:r>
              <a:rPr lang="fr-BE" dirty="0" smtClean="0">
                <a:solidFill>
                  <a:srgbClr val="FF0000"/>
                </a:solidFill>
              </a:rPr>
              <a:t>en impédance lue</a:t>
            </a:r>
            <a:r>
              <a:rPr lang="fr-BE" dirty="0" smtClean="0"/>
              <a:t>).</a:t>
            </a:r>
            <a:endParaRPr lang="fr-BE" dirty="0"/>
          </a:p>
        </p:txBody>
      </p:sp>
      <p:sp>
        <p:nvSpPr>
          <p:cNvPr id="77" name="Arc 76"/>
          <p:cNvSpPr/>
          <p:nvPr/>
        </p:nvSpPr>
        <p:spPr>
          <a:xfrm>
            <a:off x="1181101" y="2152650"/>
            <a:ext cx="3451456" cy="3444240"/>
          </a:xfrm>
          <a:prstGeom prst="arc">
            <a:avLst>
              <a:gd name="adj1" fmla="val 4201863"/>
              <a:gd name="adj2" fmla="val 6045589"/>
            </a:avLst>
          </a:prstGeom>
          <a:ln w="38100">
            <a:solidFill>
              <a:srgbClr val="FFC000"/>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3" name="Rectangle 2"/>
          <p:cNvSpPr/>
          <p:nvPr/>
        </p:nvSpPr>
        <p:spPr>
          <a:xfrm>
            <a:off x="6842390" y="6356350"/>
            <a:ext cx="1985087" cy="36512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8" name="Connecteur droit avec flèche 7"/>
          <p:cNvCxnSpPr/>
          <p:nvPr/>
        </p:nvCxnSpPr>
        <p:spPr>
          <a:xfrm flipH="1" flipV="1">
            <a:off x="3140213" y="5695995"/>
            <a:ext cx="3691418" cy="828631"/>
          </a:xfrm>
          <a:prstGeom prst="straightConnector1">
            <a:avLst/>
          </a:prstGeom>
          <a:ln w="127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35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2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2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left)">
                                      <p:cBhvr>
                                        <p:cTn id="41" dur="500"/>
                                        <p:tgtEl>
                                          <p:spTgt spid="21"/>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left)">
                                      <p:cBhvr>
                                        <p:cTn id="45" dur="1500"/>
                                        <p:tgtEl>
                                          <p:spTgt spid="33"/>
                                        </p:tgtEl>
                                      </p:cBhvr>
                                    </p:animEffect>
                                  </p:childTnLst>
                                </p:cTn>
                              </p:par>
                            </p:childTnLst>
                          </p:cTn>
                        </p:par>
                        <p:par>
                          <p:cTn id="46" fill="hold">
                            <p:stCondLst>
                              <p:cond delay="2000"/>
                            </p:stCondLst>
                            <p:childTnLst>
                              <p:par>
                                <p:cTn id="47" presetID="22" presetClass="entr" presetSubtype="4"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wipe(down)">
                                      <p:cBhvr>
                                        <p:cTn id="49" dur="1000"/>
                                        <p:tgtEl>
                                          <p:spTgt spid="45"/>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5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nodeType="click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wipe(right)">
                                      <p:cBhvr>
                                        <p:cTn id="58" dur="2000"/>
                                        <p:tgtEl>
                                          <p:spTgt spid="5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left)">
                                      <p:cBhvr>
                                        <p:cTn id="63" dur="3000"/>
                                        <p:tgtEl>
                                          <p:spTgt spid="53"/>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50"/>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1"/>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57"/>
                                        </p:tgtEl>
                                        <p:attrNameLst>
                                          <p:attrName>style.visibility</p:attrName>
                                        </p:attrNameLst>
                                      </p:cBhvr>
                                      <p:to>
                                        <p:strVal val="visible"/>
                                      </p:to>
                                    </p:set>
                                    <p:animEffect transition="in" filter="wipe(left)">
                                      <p:cBhvr>
                                        <p:cTn id="76" dur="500"/>
                                        <p:tgtEl>
                                          <p:spTgt spid="57"/>
                                        </p:tgtEl>
                                      </p:cBhvr>
                                    </p:animEffect>
                                  </p:childTnLst>
                                </p:cTn>
                              </p:par>
                            </p:childTnLst>
                          </p:cTn>
                        </p:par>
                        <p:par>
                          <p:cTn id="77" fill="hold">
                            <p:stCondLst>
                              <p:cond delay="500"/>
                            </p:stCondLst>
                            <p:childTnLst>
                              <p:par>
                                <p:cTn id="78" presetID="22" presetClass="entr" presetSubtype="8" fill="hold" nodeType="afterEffect">
                                  <p:stCondLst>
                                    <p:cond delay="0"/>
                                  </p:stCondLst>
                                  <p:childTnLst>
                                    <p:set>
                                      <p:cBhvr>
                                        <p:cTn id="79" dur="1" fill="hold">
                                          <p:stCondLst>
                                            <p:cond delay="0"/>
                                          </p:stCondLst>
                                        </p:cTn>
                                        <p:tgtEl>
                                          <p:spTgt spid="60"/>
                                        </p:tgtEl>
                                        <p:attrNameLst>
                                          <p:attrName>style.visibility</p:attrName>
                                        </p:attrNameLst>
                                      </p:cBhvr>
                                      <p:to>
                                        <p:strVal val="visible"/>
                                      </p:to>
                                    </p:set>
                                    <p:animEffect transition="in" filter="wipe(left)">
                                      <p:cBhvr>
                                        <p:cTn id="80" dur="1750"/>
                                        <p:tgtEl>
                                          <p:spTgt spid="6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1" fill="hold"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wipe(up)">
                                      <p:cBhvr>
                                        <p:cTn id="85" dur="20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49"/>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55"/>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74"/>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67"/>
                                        </p:tgtEl>
                                        <p:attrNameLst>
                                          <p:attrName>style.visibility</p:attrName>
                                        </p:attrNameLst>
                                      </p:cBhvr>
                                      <p:to>
                                        <p:strVal val="visible"/>
                                      </p:to>
                                    </p:set>
                                    <p:animEffect transition="in" filter="wipe(down)">
                                      <p:cBhvr>
                                        <p:cTn id="102" dur="1000"/>
                                        <p:tgtEl>
                                          <p:spTgt spid="67"/>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7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nodeType="clickEffect">
                                  <p:stCondLst>
                                    <p:cond delay="0"/>
                                  </p:stCondLst>
                                  <p:childTnLst>
                                    <p:set>
                                      <p:cBhvr>
                                        <p:cTn id="118" dur="1" fill="hold">
                                          <p:stCondLst>
                                            <p:cond delay="0"/>
                                          </p:stCondLst>
                                        </p:cTn>
                                        <p:tgtEl>
                                          <p:spTgt spid="8"/>
                                        </p:tgtEl>
                                        <p:attrNameLst>
                                          <p:attrName>style.visibility</p:attrName>
                                        </p:attrNameLst>
                                      </p:cBhvr>
                                      <p:to>
                                        <p:strVal val="visible"/>
                                      </p:to>
                                    </p:set>
                                    <p:animEffect transition="in" filter="wipe(down)">
                                      <p:cBhvr>
                                        <p:cTn id="119" dur="2000"/>
                                        <p:tgtEl>
                                          <p:spTgt spid="8"/>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2" fill="hold" grpId="0" nodeType="clickEffect">
                                  <p:stCondLst>
                                    <p:cond delay="0"/>
                                  </p:stCondLst>
                                  <p:childTnLst>
                                    <p:set>
                                      <p:cBhvr>
                                        <p:cTn id="123" dur="1" fill="hold">
                                          <p:stCondLst>
                                            <p:cond delay="0"/>
                                          </p:stCondLst>
                                        </p:cTn>
                                        <p:tgtEl>
                                          <p:spTgt spid="77"/>
                                        </p:tgtEl>
                                        <p:attrNameLst>
                                          <p:attrName>style.visibility</p:attrName>
                                        </p:attrNameLst>
                                      </p:cBhvr>
                                      <p:to>
                                        <p:strVal val="visible"/>
                                      </p:to>
                                    </p:set>
                                    <p:animEffect transition="in" filter="wipe(right)">
                                      <p:cBhvr>
                                        <p:cTn id="124" dur="40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0" grpId="0" animBg="1"/>
      <p:bldP spid="37" grpId="0" animBg="1"/>
      <p:bldP spid="39" grpId="0" animBg="1"/>
      <p:bldP spid="40" grpId="0" animBg="1"/>
      <p:bldP spid="49" grpId="0" animBg="1"/>
      <p:bldP spid="50" grpId="0" animBg="1"/>
      <p:bldP spid="53" grpId="0" animBg="1"/>
      <p:bldP spid="54" grpId="0" animBg="1"/>
      <p:bldP spid="51" grpId="0" animBg="1"/>
      <p:bldP spid="55" grpId="0" animBg="1"/>
      <p:bldP spid="70" grpId="0" animBg="1"/>
      <p:bldP spid="75" grpId="0" animBg="1"/>
      <p:bldP spid="77"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20000" y="212400"/>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Les circuits en « L » adaptateurs d’impédance</a:t>
            </a:r>
          </a:p>
        </p:txBody>
      </p:sp>
      <p:sp>
        <p:nvSpPr>
          <p:cNvPr id="2" name="Rectangle 2"/>
          <p:cNvSpPr>
            <a:spLocks noChangeArrowheads="1"/>
          </p:cNvSpPr>
          <p:nvPr/>
        </p:nvSpPr>
        <p:spPr bwMode="auto">
          <a:xfrm>
            <a:off x="720000" y="1143000"/>
            <a:ext cx="12192000"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11</a:t>
            </a:fld>
            <a:endParaRPr lang="fr-BE"/>
          </a:p>
        </p:txBody>
      </p:sp>
      <p:sp>
        <p:nvSpPr>
          <p:cNvPr id="3" name="Rectangle 2"/>
          <p:cNvSpPr>
            <a:spLocks noChangeArrowheads="1"/>
          </p:cNvSpPr>
          <p:nvPr/>
        </p:nvSpPr>
        <p:spPr bwMode="auto">
          <a:xfrm>
            <a:off x="4524375" y="24097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3" name="Rectangle 12"/>
          <p:cNvSpPr>
            <a:spLocks noChangeAspect="1"/>
          </p:cNvSpPr>
          <p:nvPr/>
        </p:nvSpPr>
        <p:spPr>
          <a:xfrm>
            <a:off x="720000" y="3350447"/>
            <a:ext cx="10800000" cy="1754326"/>
          </a:xfrm>
          <a:prstGeom prst="rect">
            <a:avLst/>
          </a:prstGeom>
        </p:spPr>
        <p:txBody>
          <a:bodyPr>
            <a:spAutoFit/>
          </a:bodyPr>
          <a:lstStyle/>
          <a:p>
            <a:r>
              <a:rPr lang="fr-BE" sz="3600" dirty="0" smtClean="0"/>
              <a:t>Rendez-vous la fois prochaine sur le site Internet ON5VL</a:t>
            </a:r>
          </a:p>
          <a:p>
            <a:r>
              <a:rPr lang="fr-BE" sz="3600" dirty="0" smtClean="0"/>
              <a:t>pour la 8</a:t>
            </a:r>
            <a:r>
              <a:rPr lang="fr-BE" sz="3600" baseline="30000" dirty="0" smtClean="0"/>
              <a:t>ème</a:t>
            </a:r>
            <a:r>
              <a:rPr lang="fr-BE" sz="3600" dirty="0" smtClean="0"/>
              <a:t> partie</a:t>
            </a:r>
          </a:p>
          <a:p>
            <a:r>
              <a:rPr lang="fr-BE" sz="3600" dirty="0" smtClean="0">
                <a:hlinkClick r:id="rId2"/>
              </a:rPr>
              <a:t>http</a:t>
            </a:r>
            <a:r>
              <a:rPr lang="fr-BE" sz="3600" dirty="0">
                <a:hlinkClick r:id="rId2"/>
              </a:rPr>
              <a:t>://on5vl.e-monsite.com</a:t>
            </a:r>
            <a:r>
              <a:rPr lang="fr-BE" sz="3600" dirty="0" smtClean="0">
                <a:hlinkClick r:id="rId2"/>
              </a:rPr>
              <a:t>/</a:t>
            </a:r>
            <a:endParaRPr lang="fr-BE" sz="3600" dirty="0" smtClean="0"/>
          </a:p>
        </p:txBody>
      </p:sp>
      <p:sp>
        <p:nvSpPr>
          <p:cNvPr id="8" name="Rectangle 7"/>
          <p:cNvSpPr>
            <a:spLocks noChangeAspect="1"/>
          </p:cNvSpPr>
          <p:nvPr/>
        </p:nvSpPr>
        <p:spPr>
          <a:xfrm>
            <a:off x="720000" y="1956555"/>
            <a:ext cx="10800000" cy="523220"/>
          </a:xfrm>
          <a:prstGeom prst="rect">
            <a:avLst/>
          </a:prstGeom>
        </p:spPr>
        <p:txBody>
          <a:bodyPr>
            <a:spAutoFit/>
          </a:bodyPr>
          <a:lstStyle/>
          <a:p>
            <a:r>
              <a:rPr lang="fr-BE" sz="2800" dirty="0" smtClean="0"/>
              <a:t>Plusieurs types de circuits en « L » existent pour adapter des impédances.</a:t>
            </a:r>
          </a:p>
        </p:txBody>
      </p:sp>
    </p:spTree>
    <p:extLst>
      <p:ext uri="{BB962C8B-B14F-4D97-AF65-F5344CB8AC3E}">
        <p14:creationId xmlns:p14="http://schemas.microsoft.com/office/powerpoint/2010/main" val="1285566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Bibliographie et mentions des sources des figures reprises</a:t>
            </a:r>
          </a:p>
        </p:txBody>
      </p:sp>
      <p:sp>
        <p:nvSpPr>
          <p:cNvPr id="2" name="Rectangle 2"/>
          <p:cNvSpPr>
            <a:spLocks noChangeArrowheads="1"/>
          </p:cNvSpPr>
          <p:nvPr/>
        </p:nvSpPr>
        <p:spPr bwMode="auto">
          <a:xfrm>
            <a:off x="720000" y="1143000"/>
            <a:ext cx="12192000" cy="36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12</a:t>
            </a:fld>
            <a:endParaRPr lang="fr-BE"/>
          </a:p>
        </p:txBody>
      </p:sp>
      <p:sp>
        <p:nvSpPr>
          <p:cNvPr id="3" name="Rectangle 2"/>
          <p:cNvSpPr>
            <a:spLocks noChangeArrowheads="1"/>
          </p:cNvSpPr>
          <p:nvPr/>
        </p:nvSpPr>
        <p:spPr bwMode="auto">
          <a:xfrm>
            <a:off x="4524375" y="24097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4" name="Rectangle 2"/>
          <p:cNvSpPr>
            <a:spLocks noChangeArrowheads="1"/>
          </p:cNvSpPr>
          <p:nvPr/>
        </p:nvSpPr>
        <p:spPr bwMode="auto">
          <a:xfrm>
            <a:off x="1306932" y="1952624"/>
            <a:ext cx="15389659" cy="45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BE"/>
          </a:p>
        </p:txBody>
      </p:sp>
      <p:sp>
        <p:nvSpPr>
          <p:cNvPr id="6" name="ZoneTexte 5"/>
          <p:cNvSpPr txBox="1"/>
          <p:nvPr/>
        </p:nvSpPr>
        <p:spPr>
          <a:xfrm>
            <a:off x="720000" y="1010383"/>
            <a:ext cx="10800000" cy="1200329"/>
          </a:xfrm>
          <a:prstGeom prst="rect">
            <a:avLst/>
          </a:prstGeom>
          <a:noFill/>
        </p:spPr>
        <p:txBody>
          <a:bodyPr wrap="square" rtlCol="0">
            <a:spAutoFit/>
          </a:bodyPr>
          <a:lstStyle/>
          <a:p>
            <a:pPr marL="285750" indent="-285750">
              <a:buFontTx/>
              <a:buChar char="-"/>
            </a:pPr>
            <a:r>
              <a:rPr lang="fr-BE" dirty="0" smtClean="0"/>
              <a:t>Les quatre chemins de déplacement sur l’abaque de Smith : </a:t>
            </a:r>
            <a:r>
              <a:rPr lang="fr-BE" dirty="0" err="1" smtClean="0"/>
              <a:t>Foothills</a:t>
            </a:r>
            <a:r>
              <a:rPr lang="fr-BE" dirty="0" smtClean="0"/>
              <a:t> Amateur Radio Society (FARS) K6YA, ARRL </a:t>
            </a:r>
            <a:r>
              <a:rPr lang="fr-BE" dirty="0" err="1" smtClean="0"/>
              <a:t>Pacificon</a:t>
            </a:r>
            <a:r>
              <a:rPr lang="fr-BE" dirty="0" smtClean="0"/>
              <a:t> 14-16 Oct. 2001 (Pacific Division Convention), Santa Clara, Californie, exposé de Stephen D. Stearns K6OIK, intitulé « </a:t>
            </a:r>
            <a:r>
              <a:rPr lang="fr-BE" i="1" dirty="0" err="1" smtClean="0"/>
              <a:t>Mysteries</a:t>
            </a:r>
            <a:r>
              <a:rPr lang="fr-BE" i="1" dirty="0" smtClean="0"/>
              <a:t> of the Smith Chart, Transmission Lines, </a:t>
            </a:r>
            <a:r>
              <a:rPr lang="fr-BE" i="1" dirty="0" err="1" smtClean="0"/>
              <a:t>Impedance</a:t>
            </a:r>
            <a:r>
              <a:rPr lang="fr-BE" i="1" dirty="0" smtClean="0"/>
              <a:t> </a:t>
            </a:r>
            <a:r>
              <a:rPr lang="fr-BE" i="1" dirty="0" err="1"/>
              <a:t>M</a:t>
            </a:r>
            <a:r>
              <a:rPr lang="fr-BE" i="1" dirty="0" err="1" smtClean="0"/>
              <a:t>atching</a:t>
            </a:r>
            <a:r>
              <a:rPr lang="fr-BE" i="1" dirty="0" smtClean="0"/>
              <a:t> and </a:t>
            </a:r>
            <a:r>
              <a:rPr lang="fr-BE" i="1" dirty="0" err="1" smtClean="0"/>
              <a:t>Little</a:t>
            </a:r>
            <a:r>
              <a:rPr lang="fr-BE" i="1" dirty="0" smtClean="0"/>
              <a:t> </a:t>
            </a:r>
            <a:r>
              <a:rPr lang="fr-BE" i="1" dirty="0" err="1" smtClean="0"/>
              <a:t>Known</a:t>
            </a:r>
            <a:r>
              <a:rPr lang="fr-BE" i="1" dirty="0" smtClean="0"/>
              <a:t> </a:t>
            </a:r>
            <a:r>
              <a:rPr lang="fr-BE" i="1" dirty="0" err="1" smtClean="0"/>
              <a:t>Facts</a:t>
            </a:r>
            <a:r>
              <a:rPr lang="fr-BE" dirty="0" smtClean="0"/>
              <a:t> ».</a:t>
            </a:r>
          </a:p>
        </p:txBody>
      </p:sp>
    </p:spTree>
    <p:extLst>
      <p:ext uri="{BB962C8B-B14F-4D97-AF65-F5344CB8AC3E}">
        <p14:creationId xmlns:p14="http://schemas.microsoft.com/office/powerpoint/2010/main" val="1888624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Circuits adaptateurs d’impédance</a:t>
            </a:r>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2</a:t>
            </a:fld>
            <a:endParaRPr lang="fr-BE"/>
          </a:p>
        </p:txBody>
      </p:sp>
      <p:sp>
        <p:nvSpPr>
          <p:cNvPr id="11" name="ZoneTexte 10"/>
          <p:cNvSpPr txBox="1"/>
          <p:nvPr/>
        </p:nvSpPr>
        <p:spPr>
          <a:xfrm>
            <a:off x="720000" y="900000"/>
            <a:ext cx="10800000" cy="5262979"/>
          </a:xfrm>
          <a:prstGeom prst="rect">
            <a:avLst/>
          </a:prstGeom>
          <a:noFill/>
        </p:spPr>
        <p:txBody>
          <a:bodyPr wrap="square" rtlCol="0">
            <a:spAutoFit/>
          </a:bodyPr>
          <a:lstStyle/>
          <a:p>
            <a:r>
              <a:rPr lang="fr-BE" sz="2800" dirty="0" smtClean="0"/>
              <a:t>Deux groupes de circuits adaptateurs existent.</a:t>
            </a:r>
          </a:p>
          <a:p>
            <a:endParaRPr lang="fr-BE" sz="2800" dirty="0" smtClean="0"/>
          </a:p>
          <a:p>
            <a:r>
              <a:rPr lang="fr-BE" sz="2800" dirty="0" smtClean="0"/>
              <a:t>1. À réactances localisées : association de condensateurs et/ou de bobines d’inductions.</a:t>
            </a:r>
          </a:p>
          <a:p>
            <a:r>
              <a:rPr lang="fr-BE" sz="2800" dirty="0" smtClean="0"/>
              <a:t>2. À réactances </a:t>
            </a:r>
            <a:r>
              <a:rPr lang="fr-BE" sz="2800" dirty="0" smtClean="0"/>
              <a:t>distribuées </a:t>
            </a:r>
            <a:r>
              <a:rPr lang="fr-BE" sz="2800" dirty="0" smtClean="0"/>
              <a:t>: adjonction de </a:t>
            </a:r>
            <a:r>
              <a:rPr lang="fr-BE" sz="2800" i="1" dirty="0" smtClean="0"/>
              <a:t>Stubs</a:t>
            </a:r>
            <a:r>
              <a:rPr lang="fr-BE" sz="2800" dirty="0" smtClean="0"/>
              <a:t> (portions de ligne de </a:t>
            </a:r>
            <a:r>
              <a:rPr lang="fr-BE" sz="2800" dirty="0" smtClean="0"/>
              <a:t>transmission dont la réactance est répartie sur sa longueur).</a:t>
            </a:r>
            <a:endParaRPr lang="fr-BE" sz="2800" dirty="0" smtClean="0"/>
          </a:p>
          <a:p>
            <a:endParaRPr lang="fr-BE" sz="2800" dirty="0"/>
          </a:p>
          <a:p>
            <a:r>
              <a:rPr lang="fr-BE" sz="2800" dirty="0" smtClean="0"/>
              <a:t>Ces réactances pures ne dissipent pas d’énergie : l’énergie absorbée par une réactance lors d’une alternance d’un courant alternatif HF est totalement restituée à l’alternance opposée de celui-ci. C’est la raison pour laquelle on utilise ce type de composants afin de constituer un circuit adaptateur d’impédance.</a:t>
            </a:r>
          </a:p>
        </p:txBody>
      </p:sp>
    </p:spTree>
    <p:extLst>
      <p:ext uri="{BB962C8B-B14F-4D97-AF65-F5344CB8AC3E}">
        <p14:creationId xmlns:p14="http://schemas.microsoft.com/office/powerpoint/2010/main" val="1519773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Réactance en série, susceptance en parallèle</a:t>
            </a:r>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3</a:t>
            </a:fld>
            <a:endParaRPr lang="fr-BE"/>
          </a:p>
        </p:txBody>
      </p:sp>
      <p:sp>
        <p:nvSpPr>
          <p:cNvPr id="11" name="ZoneTexte 10"/>
          <p:cNvSpPr txBox="1"/>
          <p:nvPr/>
        </p:nvSpPr>
        <p:spPr>
          <a:xfrm>
            <a:off x="720000" y="900000"/>
            <a:ext cx="10800000" cy="4832092"/>
          </a:xfrm>
          <a:prstGeom prst="rect">
            <a:avLst/>
          </a:prstGeom>
          <a:noFill/>
        </p:spPr>
        <p:txBody>
          <a:bodyPr wrap="square" rtlCol="0">
            <a:spAutoFit/>
          </a:bodyPr>
          <a:lstStyle/>
          <a:p>
            <a:r>
              <a:rPr lang="fr-BE" sz="2800" dirty="0" smtClean="0"/>
              <a:t>Un circuit adaptateur d’impédance est constitué d’un réseau de réactances qui peuvent être associées en série et/ou en parallèle.</a:t>
            </a:r>
          </a:p>
          <a:p>
            <a:endParaRPr lang="fr-BE" sz="2800" dirty="0"/>
          </a:p>
          <a:p>
            <a:r>
              <a:rPr lang="fr-BE" sz="2800" dirty="0" smtClean="0"/>
              <a:t>Sur l’abaque de Smith, ajouter une réactance en série dans une ligne de transmission revient à effectuer un déplacement sur un cercle à résistance constante. On croise ainsi des cercles de différentes valeurs de réactances.</a:t>
            </a:r>
          </a:p>
          <a:p>
            <a:endParaRPr lang="fr-BE" sz="2800" dirty="0"/>
          </a:p>
          <a:p>
            <a:r>
              <a:rPr lang="fr-BE" sz="2800" dirty="0" smtClean="0"/>
              <a:t>Ajouter une susceptance en parallèle sur la ligne de transmission revient à effectuer un déplacement sur un cercle à conductance constante. On croise ainsi des cercles de différentes valeurs de susceptances.</a:t>
            </a:r>
          </a:p>
        </p:txBody>
      </p:sp>
    </p:spTree>
    <p:extLst>
      <p:ext uri="{BB962C8B-B14F-4D97-AF65-F5344CB8AC3E}">
        <p14:creationId xmlns:p14="http://schemas.microsoft.com/office/powerpoint/2010/main" val="279137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Les quatre chemins de déplacements sur l’abaque de Smith</a:t>
            </a:r>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4</a:t>
            </a:fld>
            <a:endParaRPr lang="fr-BE"/>
          </a:p>
        </p:txBody>
      </p:sp>
      <p:pic>
        <p:nvPicPr>
          <p:cNvPr id="6" name="Image 5"/>
          <p:cNvPicPr/>
          <p:nvPr/>
        </p:nvPicPr>
        <p:blipFill>
          <a:blip r:embed="rId2">
            <a:extLst>
              <a:ext uri="{28A0092B-C50C-407E-A947-70E740481C1C}">
                <a14:useLocalDpi xmlns:a14="http://schemas.microsoft.com/office/drawing/2010/main" val="0"/>
              </a:ext>
            </a:extLst>
          </a:blip>
          <a:stretch>
            <a:fillRect/>
          </a:stretch>
        </p:blipFill>
        <p:spPr>
          <a:xfrm>
            <a:off x="3240275" y="990600"/>
            <a:ext cx="5759450" cy="5730875"/>
          </a:xfrm>
          <a:prstGeom prst="rect">
            <a:avLst/>
          </a:prstGeom>
          <a:ln>
            <a:solidFill>
              <a:srgbClr val="0070C0"/>
            </a:solidFill>
          </a:ln>
        </p:spPr>
      </p:pic>
      <p:sp>
        <p:nvSpPr>
          <p:cNvPr id="8" name="Rectangle à coins arrondis 7"/>
          <p:cNvSpPr>
            <a:spLocks noChangeAspect="1"/>
          </p:cNvSpPr>
          <p:nvPr/>
        </p:nvSpPr>
        <p:spPr>
          <a:xfrm>
            <a:off x="7643004" y="1604513"/>
            <a:ext cx="1067615" cy="433615"/>
          </a:xfrm>
          <a:prstGeom prst="wedgeRoundRectCallout">
            <a:avLst>
              <a:gd name="adj1" fmla="val -109683"/>
              <a:gd name="adj2" fmla="val 184105"/>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dirty="0" err="1"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r+jx</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Ellipse 8"/>
          <p:cNvSpPr/>
          <p:nvPr/>
        </p:nvSpPr>
        <p:spPr>
          <a:xfrm>
            <a:off x="7863804" y="2760273"/>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Rectangle à coins arrondis 9"/>
          <p:cNvSpPr>
            <a:spLocks noChangeAspect="1"/>
          </p:cNvSpPr>
          <p:nvPr/>
        </p:nvSpPr>
        <p:spPr>
          <a:xfrm>
            <a:off x="8468265" y="5922735"/>
            <a:ext cx="2456910" cy="433615"/>
          </a:xfrm>
          <a:prstGeom prst="wedgeRoundRectCallout">
            <a:avLst>
              <a:gd name="adj1" fmla="val -69876"/>
              <a:gd name="adj2" fmla="val -295345"/>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Cercle à r constante</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tangle à coins arrondis 10"/>
          <p:cNvSpPr>
            <a:spLocks noChangeAspect="1"/>
          </p:cNvSpPr>
          <p:nvPr/>
        </p:nvSpPr>
        <p:spPr>
          <a:xfrm>
            <a:off x="8424258" y="2088269"/>
            <a:ext cx="1501619" cy="433615"/>
          </a:xfrm>
          <a:prstGeom prst="wedgeRoundRectCallout">
            <a:avLst>
              <a:gd name="adj1" fmla="val -74514"/>
              <a:gd name="adj2" fmla="val 104528"/>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dirty="0" err="1"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r+j</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err="1"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x+x</a:t>
            </a:r>
            <a:r>
              <a:rPr lang="fr-BE" b="1" baseline="-25000" dirty="0" err="1"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L</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Rectangle à coins arrondis 11"/>
          <p:cNvSpPr>
            <a:spLocks noChangeAspect="1"/>
          </p:cNvSpPr>
          <p:nvPr/>
        </p:nvSpPr>
        <p:spPr>
          <a:xfrm>
            <a:off x="4444605" y="2641078"/>
            <a:ext cx="1501619" cy="433615"/>
          </a:xfrm>
          <a:prstGeom prst="wedgeRoundRectCallout">
            <a:avLst>
              <a:gd name="adj1" fmla="val 58190"/>
              <a:gd name="adj2" fmla="val 106517"/>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dirty="0" err="1"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r+j</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(x-</a:t>
            </a:r>
            <a:r>
              <a:rPr lang="fr-BE" b="1" dirty="0" err="1"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x</a:t>
            </a:r>
            <a:r>
              <a:rPr lang="fr-BE" b="1" baseline="-25000" dirty="0" err="1"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C</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3" name="Ellipse 12"/>
          <p:cNvSpPr/>
          <p:nvPr/>
        </p:nvSpPr>
        <p:spPr>
          <a:xfrm>
            <a:off x="6060595" y="3321986"/>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Rectangle à coins arrondis 13"/>
          <p:cNvSpPr>
            <a:spLocks noChangeAspect="1"/>
          </p:cNvSpPr>
          <p:nvPr/>
        </p:nvSpPr>
        <p:spPr>
          <a:xfrm>
            <a:off x="7046475" y="1120757"/>
            <a:ext cx="1067615" cy="433615"/>
          </a:xfrm>
          <a:prstGeom prst="wedgeRoundRectCallout">
            <a:avLst>
              <a:gd name="adj1" fmla="val -57500"/>
              <a:gd name="adj2" fmla="val 289420"/>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g+jb</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Rectangle à coins arrondis 14"/>
          <p:cNvSpPr>
            <a:spLocks noChangeAspect="1"/>
          </p:cNvSpPr>
          <p:nvPr/>
        </p:nvSpPr>
        <p:spPr>
          <a:xfrm>
            <a:off x="2068623" y="6008460"/>
            <a:ext cx="2571210" cy="433615"/>
          </a:xfrm>
          <a:prstGeom prst="wedgeRoundRectCallout">
            <a:avLst>
              <a:gd name="adj1" fmla="val 49408"/>
              <a:gd name="adj2" fmla="val -176726"/>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Cercle à g constante</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Ellipse 15"/>
          <p:cNvSpPr/>
          <p:nvPr/>
        </p:nvSpPr>
        <p:spPr>
          <a:xfrm>
            <a:off x="7232170" y="3660811"/>
            <a:ext cx="200025" cy="19522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Rectangle à coins arrondis 16"/>
          <p:cNvSpPr>
            <a:spLocks noChangeAspect="1"/>
          </p:cNvSpPr>
          <p:nvPr/>
        </p:nvSpPr>
        <p:spPr>
          <a:xfrm>
            <a:off x="8710619" y="3377386"/>
            <a:ext cx="1541896" cy="433615"/>
          </a:xfrm>
          <a:prstGeom prst="wedgeRoundRectCallout">
            <a:avLst>
              <a:gd name="adj1" fmla="val -131619"/>
              <a:gd name="adj2" fmla="val 29841"/>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g+j</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b+b</a:t>
            </a:r>
            <a:r>
              <a:rPr lang="fr-BE" b="1" baseline="-25000"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C</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Ellipse 17"/>
          <p:cNvSpPr/>
          <p:nvPr/>
        </p:nvSpPr>
        <p:spPr>
          <a:xfrm>
            <a:off x="5904922" y="2034707"/>
            <a:ext cx="200025" cy="19522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Rectangle à coins arrondis 18"/>
          <p:cNvSpPr>
            <a:spLocks noChangeAspect="1"/>
          </p:cNvSpPr>
          <p:nvPr/>
        </p:nvSpPr>
        <p:spPr>
          <a:xfrm>
            <a:off x="5022737" y="1041770"/>
            <a:ext cx="1541896" cy="433615"/>
          </a:xfrm>
          <a:prstGeom prst="wedgeRoundRectCallout">
            <a:avLst>
              <a:gd name="adj1" fmla="val 16022"/>
              <a:gd name="adj2" fmla="val 170427"/>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g+j</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b-b</a:t>
            </a:r>
            <a:r>
              <a:rPr lang="fr-BE" b="1" baseline="-25000" dirty="0" err="1"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ZoneTexte 1"/>
          <p:cNvSpPr txBox="1"/>
          <p:nvPr/>
        </p:nvSpPr>
        <p:spPr>
          <a:xfrm>
            <a:off x="9686925" y="4115952"/>
            <a:ext cx="1833075" cy="646331"/>
          </a:xfrm>
          <a:prstGeom prst="rect">
            <a:avLst/>
          </a:prstGeom>
          <a:noFill/>
          <a:ln>
            <a:solidFill>
              <a:schemeClr val="tx1"/>
            </a:solidFill>
          </a:ln>
        </p:spPr>
        <p:txBody>
          <a:bodyPr wrap="square" rtlCol="0">
            <a:spAutoFit/>
          </a:bodyPr>
          <a:lstStyle/>
          <a:p>
            <a:r>
              <a:rPr lang="fr-BE" dirty="0" smtClean="0"/>
              <a:t>Tourner dans le sens horlogique</a:t>
            </a:r>
            <a:endParaRPr lang="fr-BE" dirty="0"/>
          </a:p>
        </p:txBody>
      </p:sp>
      <p:cxnSp>
        <p:nvCxnSpPr>
          <p:cNvPr id="4" name="Connecteur droit avec flèche 3"/>
          <p:cNvCxnSpPr/>
          <p:nvPr/>
        </p:nvCxnSpPr>
        <p:spPr>
          <a:xfrm>
            <a:off x="8114090" y="2908122"/>
            <a:ext cx="1582630" cy="124174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16" idx="6"/>
          </p:cNvCxnSpPr>
          <p:nvPr/>
        </p:nvCxnSpPr>
        <p:spPr>
          <a:xfrm>
            <a:off x="7432195" y="3758424"/>
            <a:ext cx="2264525" cy="969948"/>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720000" y="2731055"/>
            <a:ext cx="2196595" cy="646331"/>
          </a:xfrm>
          <a:prstGeom prst="rect">
            <a:avLst/>
          </a:prstGeom>
          <a:noFill/>
          <a:ln>
            <a:solidFill>
              <a:schemeClr val="tx1"/>
            </a:solidFill>
          </a:ln>
        </p:spPr>
        <p:txBody>
          <a:bodyPr wrap="square" rtlCol="0">
            <a:spAutoFit/>
          </a:bodyPr>
          <a:lstStyle/>
          <a:p>
            <a:r>
              <a:rPr lang="fr-BE" dirty="0" smtClean="0"/>
              <a:t>Tourner dans le sens antihorlogique</a:t>
            </a:r>
            <a:endParaRPr lang="fr-BE" dirty="0"/>
          </a:p>
        </p:txBody>
      </p:sp>
      <p:cxnSp>
        <p:nvCxnSpPr>
          <p:cNvPr id="27" name="Connecteur droit avec flèche 26"/>
          <p:cNvCxnSpPr/>
          <p:nvPr/>
        </p:nvCxnSpPr>
        <p:spPr>
          <a:xfrm flipH="1">
            <a:off x="2916595" y="2179756"/>
            <a:ext cx="3020265" cy="551299"/>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flipH="1" flipV="1">
            <a:off x="2916596" y="3377386"/>
            <a:ext cx="3143999" cy="32666"/>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26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2000"/>
                                        <p:tgtEl>
                                          <p:spTgt spid="4"/>
                                        </p:tgtEl>
                                      </p:cBhvr>
                                    </p:animEffect>
                                  </p:childTnLst>
                                </p:cTn>
                              </p:par>
                              <p:par>
                                <p:cTn id="56" presetID="22" presetClass="entr" presetSubtype="8" fill="hold"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left)">
                                      <p:cBhvr>
                                        <p:cTn id="58" dur="20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right)">
                                      <p:cBhvr>
                                        <p:cTn id="67" dur="2000"/>
                                        <p:tgtEl>
                                          <p:spTgt spid="27"/>
                                        </p:tgtEl>
                                      </p:cBhvr>
                                    </p:animEffect>
                                  </p:childTnLst>
                                </p:cTn>
                              </p:par>
                              <p:par>
                                <p:cTn id="68" presetID="22" presetClass="entr" presetSubtype="2" fill="hold"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wipe(right)">
                                      <p:cBhvr>
                                        <p:cTn id="70" dur="2000"/>
                                        <p:tgtEl>
                                          <p:spTgt spid="30"/>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0000" y="957761"/>
            <a:ext cx="4680000" cy="1399784"/>
          </a:xfrm>
          <a:prstGeom prst="rect">
            <a:avLst/>
          </a:prstGeom>
          <a:ln>
            <a:solidFill>
              <a:schemeClr val="accent1"/>
            </a:solidFill>
          </a:ln>
        </p:spPr>
      </p:pic>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7</a:t>
            </a:r>
            <a:r>
              <a:rPr lang="fr-BE" sz="3200" baseline="30000" dirty="0" smtClean="0">
                <a:solidFill>
                  <a:srgbClr val="002060"/>
                </a:solidFill>
              </a:rPr>
              <a:t>ème</a:t>
            </a:r>
            <a:r>
              <a:rPr lang="fr-BE" sz="3200" dirty="0" smtClean="0">
                <a:solidFill>
                  <a:srgbClr val="002060"/>
                </a:solidFill>
              </a:rPr>
              <a:t> pratique : placer une bobine d’induction en série</a:t>
            </a:r>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5</a:t>
            </a:fld>
            <a:endParaRPr lang="fr-BE"/>
          </a:p>
        </p:txBody>
      </p:sp>
      <p:pic>
        <p:nvPicPr>
          <p:cNvPr id="20" name="Imag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702" y="961475"/>
            <a:ext cx="5714638" cy="5760000"/>
          </a:xfrm>
          <a:prstGeom prst="rect">
            <a:avLst/>
          </a:prstGeom>
          <a:ln>
            <a:solidFill>
              <a:srgbClr val="0070C0"/>
            </a:solidFill>
          </a:ln>
        </p:spPr>
      </p:pic>
      <p:sp>
        <p:nvSpPr>
          <p:cNvPr id="6" name="Ellipse 5"/>
          <p:cNvSpPr/>
          <p:nvPr/>
        </p:nvSpPr>
        <p:spPr>
          <a:xfrm>
            <a:off x="2555395" y="3264836"/>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Rectangle à coins arrondis 7"/>
          <p:cNvSpPr>
            <a:spLocks noChangeAspect="1"/>
          </p:cNvSpPr>
          <p:nvPr/>
        </p:nvSpPr>
        <p:spPr>
          <a:xfrm>
            <a:off x="1032654" y="2233163"/>
            <a:ext cx="1522741" cy="433615"/>
          </a:xfrm>
          <a:prstGeom prst="wedgeRoundRectCallout">
            <a:avLst>
              <a:gd name="adj1" fmla="val 49824"/>
              <a:gd name="adj2" fmla="val 184105"/>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baseline="-25000"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1</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+j0,2</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1725068333"/>
              </p:ext>
            </p:extLst>
          </p:nvPr>
        </p:nvGraphicFramePr>
        <p:xfrm>
          <a:off x="6840000" y="2521320"/>
          <a:ext cx="4680000" cy="433333"/>
        </p:xfrm>
        <a:graphic>
          <a:graphicData uri="http://schemas.openxmlformats.org/presentationml/2006/ole">
            <mc:AlternateContent xmlns:mc="http://schemas.openxmlformats.org/markup-compatibility/2006">
              <mc:Choice xmlns:v="urn:schemas-microsoft-com:vml" Requires="v">
                <p:oleObj spid="_x0000_s1169" name="Equation" r:id="rId5" imgW="2743200" imgH="253800" progId="Equation.DSMT4">
                  <p:embed/>
                </p:oleObj>
              </mc:Choice>
              <mc:Fallback>
                <p:oleObj name="Equation" r:id="rId5" imgW="2743200" imgH="253800" progId="Equation.DSMT4">
                  <p:embed/>
                  <p:pic>
                    <p:nvPicPr>
                      <p:cNvPr id="0" name=""/>
                      <p:cNvPicPr/>
                      <p:nvPr/>
                    </p:nvPicPr>
                    <p:blipFill>
                      <a:blip r:embed="rId6"/>
                      <a:stretch>
                        <a:fillRect/>
                      </a:stretch>
                    </p:blipFill>
                    <p:spPr>
                      <a:xfrm>
                        <a:off x="6840000" y="2521320"/>
                        <a:ext cx="4680000" cy="433333"/>
                      </a:xfrm>
                      <a:prstGeom prst="rect">
                        <a:avLst/>
                      </a:prstGeom>
                      <a:ln>
                        <a:solidFill>
                          <a:srgbClr val="0070C0"/>
                        </a:solidFill>
                      </a:ln>
                    </p:spPr>
                  </p:pic>
                </p:oleObj>
              </mc:Fallback>
            </mc:AlternateContent>
          </a:graphicData>
        </a:graphic>
      </p:graphicFrame>
      <p:sp>
        <p:nvSpPr>
          <p:cNvPr id="4" name="Arc 3"/>
          <p:cNvSpPr/>
          <p:nvPr/>
        </p:nvSpPr>
        <p:spPr>
          <a:xfrm>
            <a:off x="2586990" y="2105025"/>
            <a:ext cx="3432810" cy="3476625"/>
          </a:xfrm>
          <a:prstGeom prst="arc">
            <a:avLst>
              <a:gd name="adj1" fmla="val 11775505"/>
              <a:gd name="adj2" fmla="val 13017269"/>
            </a:avLst>
          </a:prstGeom>
          <a:ln w="381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0" name="Ellipse 9"/>
          <p:cNvSpPr/>
          <p:nvPr/>
        </p:nvSpPr>
        <p:spPr>
          <a:xfrm>
            <a:off x="2871625" y="2640373"/>
            <a:ext cx="200025" cy="19522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à coins arrondis 10"/>
          <p:cNvSpPr>
            <a:spLocks noChangeAspect="1"/>
          </p:cNvSpPr>
          <p:nvPr/>
        </p:nvSpPr>
        <p:spPr>
          <a:xfrm>
            <a:off x="3375804" y="1799548"/>
            <a:ext cx="1522741" cy="433615"/>
          </a:xfrm>
          <a:prstGeom prst="wedgeRoundRectCallout">
            <a:avLst>
              <a:gd name="adj1" fmla="val -70526"/>
              <a:gd name="adj2" fmla="val 148080"/>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baseline="-25000"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2</a:t>
            </a:r>
            <a:r>
              <a:rPr lang="fr-BE"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+j0,5</a:t>
            </a:r>
            <a:endParaRPr lang="fr-BE"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Ellipse 8"/>
          <p:cNvSpPr/>
          <p:nvPr/>
        </p:nvSpPr>
        <p:spPr>
          <a:xfrm>
            <a:off x="10601325" y="1543050"/>
            <a:ext cx="1019175" cy="466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3" name="Connecteur droit avec flèche 12"/>
          <p:cNvCxnSpPr>
            <a:stCxn id="9" idx="3"/>
          </p:cNvCxnSpPr>
          <p:nvPr/>
        </p:nvCxnSpPr>
        <p:spPr>
          <a:xfrm flipH="1">
            <a:off x="2871625" y="1941425"/>
            <a:ext cx="7878955" cy="1411375"/>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9315450" y="1866900"/>
            <a:ext cx="2038350" cy="773473"/>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8610600" y="902181"/>
            <a:ext cx="1019175" cy="466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9" name="Connecteur droit avec flèche 18"/>
          <p:cNvCxnSpPr>
            <a:stCxn id="18" idx="4"/>
          </p:cNvCxnSpPr>
          <p:nvPr/>
        </p:nvCxnSpPr>
        <p:spPr>
          <a:xfrm>
            <a:off x="9120188" y="1368906"/>
            <a:ext cx="794222" cy="1278206"/>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18" idx="2"/>
          </p:cNvCxnSpPr>
          <p:nvPr/>
        </p:nvCxnSpPr>
        <p:spPr>
          <a:xfrm flipH="1">
            <a:off x="2787015" y="1135544"/>
            <a:ext cx="5823585" cy="2026756"/>
          </a:xfrm>
          <a:prstGeom prst="straightConnector1">
            <a:avLst/>
          </a:prstGeom>
          <a:ln w="127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stCxn id="11" idx="3"/>
          </p:cNvCxnSpPr>
          <p:nvPr/>
        </p:nvCxnSpPr>
        <p:spPr>
          <a:xfrm>
            <a:off x="4898545" y="2016356"/>
            <a:ext cx="6296187" cy="555708"/>
          </a:xfrm>
          <a:prstGeom prst="straightConnector1">
            <a:avLst/>
          </a:prstGeom>
          <a:ln w="127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28" name="Rectangle 10"/>
          <p:cNvSpPr>
            <a:spLocks noChangeArrowheads="1"/>
          </p:cNvSpPr>
          <p:nvPr/>
        </p:nvSpPr>
        <p:spPr bwMode="auto">
          <a:xfrm>
            <a:off x="6648450" y="38976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graphicFrame>
        <p:nvGraphicFramePr>
          <p:cNvPr id="29" name="Objet 28"/>
          <p:cNvGraphicFramePr>
            <a:graphicFrameLocks noChangeAspect="1"/>
          </p:cNvGraphicFramePr>
          <p:nvPr>
            <p:extLst>
              <p:ext uri="{D42A27DB-BD31-4B8C-83A1-F6EECF244321}">
                <p14:modId xmlns:p14="http://schemas.microsoft.com/office/powerpoint/2010/main" val="3064117530"/>
              </p:ext>
            </p:extLst>
          </p:nvPr>
        </p:nvGraphicFramePr>
        <p:xfrm>
          <a:off x="6840000" y="3293654"/>
          <a:ext cx="4680000" cy="1471513"/>
        </p:xfrm>
        <a:graphic>
          <a:graphicData uri="http://schemas.openxmlformats.org/presentationml/2006/ole">
            <mc:AlternateContent xmlns:mc="http://schemas.openxmlformats.org/markup-compatibility/2006">
              <mc:Choice xmlns:v="urn:schemas-microsoft-com:vml" Requires="v">
                <p:oleObj spid="_x0000_s1170" name="Equation" r:id="rId7" imgW="2768400" imgH="863280" progId="Equation.DSMT4">
                  <p:embed/>
                </p:oleObj>
              </mc:Choice>
              <mc:Fallback>
                <p:oleObj name="Equation" r:id="rId7" imgW="2768400" imgH="863280" progId="Equation.DSMT4">
                  <p:embed/>
                  <p:pic>
                    <p:nvPicPr>
                      <p:cNvPr id="0" name="Object 9"/>
                      <p:cNvPicPr>
                        <a:picLocks noChangeAspect="1" noChangeArrowheads="1"/>
                      </p:cNvPicPr>
                      <p:nvPr/>
                    </p:nvPicPr>
                    <p:blipFill>
                      <a:blip r:embed="rId8"/>
                      <a:srcRect/>
                      <a:stretch>
                        <a:fillRect/>
                      </a:stretch>
                    </p:blipFill>
                    <p:spPr bwMode="auto">
                      <a:xfrm>
                        <a:off x="6840000" y="3293654"/>
                        <a:ext cx="4680000" cy="1471513"/>
                      </a:xfrm>
                      <a:prstGeom prst="rect">
                        <a:avLst/>
                      </a:prstGeom>
                      <a:noFill/>
                      <a:ln>
                        <a:solidFill>
                          <a:srgbClr val="0070C0"/>
                        </a:solidFill>
                      </a:ln>
                    </p:spPr>
                  </p:pic>
                </p:oleObj>
              </mc:Fallback>
            </mc:AlternateContent>
          </a:graphicData>
        </a:graphic>
      </p:graphicFrame>
      <p:sp>
        <p:nvSpPr>
          <p:cNvPr id="30" name="Ellipse 29"/>
          <p:cNvSpPr/>
          <p:nvPr/>
        </p:nvSpPr>
        <p:spPr>
          <a:xfrm>
            <a:off x="10496550" y="4193923"/>
            <a:ext cx="1123950" cy="47429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31" name="Connecteur droit avec flèche 30"/>
          <p:cNvCxnSpPr>
            <a:stCxn id="30" idx="0"/>
          </p:cNvCxnSpPr>
          <p:nvPr/>
        </p:nvCxnSpPr>
        <p:spPr>
          <a:xfrm flipH="1" flipV="1">
            <a:off x="9297515" y="1400407"/>
            <a:ext cx="1761010" cy="2793516"/>
          </a:xfrm>
          <a:prstGeom prst="straightConnector1">
            <a:avLst/>
          </a:prstGeom>
          <a:ln w="127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02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right)">
                                      <p:cBhvr>
                                        <p:cTn id="11" dur="20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right)">
                                      <p:cBhvr>
                                        <p:cTn id="28" dur="20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up)">
                                      <p:cBhvr>
                                        <p:cTn id="37" dur="2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right)">
                                      <p:cBhvr>
                                        <p:cTn id="42" dur="20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down)">
                                      <p:cBhvr>
                                        <p:cTn id="47" dur="30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up)">
                                      <p:cBhvr>
                                        <p:cTn id="60" dur="200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4" grpId="0" animBg="1"/>
      <p:bldP spid="10" grpId="0" animBg="1"/>
      <p:bldP spid="11" grpId="0" animBg="1"/>
      <p:bldP spid="9" grpId="0" animBg="1"/>
      <p:bldP spid="18"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0000" y="958256"/>
            <a:ext cx="4680000" cy="1417664"/>
          </a:xfrm>
          <a:prstGeom prst="rect">
            <a:avLst/>
          </a:prstGeom>
          <a:ln>
            <a:solidFill>
              <a:schemeClr val="accent1"/>
            </a:solidFill>
          </a:ln>
        </p:spPr>
      </p:pic>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8</a:t>
            </a:r>
            <a:r>
              <a:rPr lang="fr-BE" sz="3200" baseline="30000" dirty="0" smtClean="0">
                <a:solidFill>
                  <a:srgbClr val="002060"/>
                </a:solidFill>
              </a:rPr>
              <a:t>ème</a:t>
            </a:r>
            <a:r>
              <a:rPr lang="fr-BE" sz="3200" dirty="0" smtClean="0">
                <a:solidFill>
                  <a:srgbClr val="002060"/>
                </a:solidFill>
              </a:rPr>
              <a:t> pratique : placer un condensateur en série</a:t>
            </a:r>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6</a:t>
            </a:fld>
            <a:endParaRPr lang="fr-BE"/>
          </a:p>
        </p:txBody>
      </p:sp>
      <p:pic>
        <p:nvPicPr>
          <p:cNvPr id="20" name="Imag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702" y="961475"/>
            <a:ext cx="5714638" cy="5760000"/>
          </a:xfrm>
          <a:prstGeom prst="rect">
            <a:avLst/>
          </a:prstGeom>
          <a:ln>
            <a:solidFill>
              <a:srgbClr val="0070C0"/>
            </a:solidFill>
          </a:ln>
        </p:spPr>
      </p:pic>
      <p:sp>
        <p:nvSpPr>
          <p:cNvPr id="6" name="Ellipse 5"/>
          <p:cNvSpPr/>
          <p:nvPr/>
        </p:nvSpPr>
        <p:spPr>
          <a:xfrm>
            <a:off x="3647588" y="2118360"/>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Rectangle à coins arrondis 7"/>
          <p:cNvSpPr>
            <a:spLocks noChangeAspect="1"/>
          </p:cNvSpPr>
          <p:nvPr/>
        </p:nvSpPr>
        <p:spPr>
          <a:xfrm>
            <a:off x="3990015" y="1253740"/>
            <a:ext cx="1522741" cy="433615"/>
          </a:xfrm>
          <a:prstGeom prst="wedgeRoundRectCallout">
            <a:avLst>
              <a:gd name="adj1" fmla="val -60266"/>
              <a:gd name="adj2" fmla="val 151155"/>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baseline="-25000"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+j1</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4085898740"/>
              </p:ext>
            </p:extLst>
          </p:nvPr>
        </p:nvGraphicFramePr>
        <p:xfrm>
          <a:off x="6657975" y="2530475"/>
          <a:ext cx="4680000" cy="424116"/>
        </p:xfrm>
        <a:graphic>
          <a:graphicData uri="http://schemas.openxmlformats.org/presentationml/2006/ole">
            <mc:AlternateContent xmlns:mc="http://schemas.openxmlformats.org/markup-compatibility/2006">
              <mc:Choice xmlns:v="urn:schemas-microsoft-com:vml" Requires="v">
                <p:oleObj spid="_x0000_s2186" name="Equation" r:id="rId5" imgW="2806560" imgH="253800" progId="Equation.DSMT4">
                  <p:embed/>
                </p:oleObj>
              </mc:Choice>
              <mc:Fallback>
                <p:oleObj name="Equation" r:id="rId5" imgW="2806560" imgH="253800" progId="Equation.DSMT4">
                  <p:embed/>
                  <p:pic>
                    <p:nvPicPr>
                      <p:cNvPr id="0" name=""/>
                      <p:cNvPicPr/>
                      <p:nvPr/>
                    </p:nvPicPr>
                    <p:blipFill>
                      <a:blip r:embed="rId6"/>
                      <a:stretch>
                        <a:fillRect/>
                      </a:stretch>
                    </p:blipFill>
                    <p:spPr>
                      <a:xfrm>
                        <a:off x="6657975" y="2530475"/>
                        <a:ext cx="4680000" cy="424116"/>
                      </a:xfrm>
                      <a:prstGeom prst="rect">
                        <a:avLst/>
                      </a:prstGeom>
                      <a:ln>
                        <a:solidFill>
                          <a:srgbClr val="0070C0"/>
                        </a:solidFill>
                      </a:ln>
                    </p:spPr>
                  </p:pic>
                </p:oleObj>
              </mc:Fallback>
            </mc:AlternateContent>
          </a:graphicData>
        </a:graphic>
      </p:graphicFrame>
      <p:sp>
        <p:nvSpPr>
          <p:cNvPr id="4" name="Arc 3"/>
          <p:cNvSpPr/>
          <p:nvPr/>
        </p:nvSpPr>
        <p:spPr>
          <a:xfrm>
            <a:off x="2586990" y="2105025"/>
            <a:ext cx="3432810" cy="3476625"/>
          </a:xfrm>
          <a:prstGeom prst="arc">
            <a:avLst>
              <a:gd name="adj1" fmla="val 13336242"/>
              <a:gd name="adj2" fmla="val 15099172"/>
            </a:avLst>
          </a:prstGeom>
          <a:ln w="3810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0" name="Ellipse 9"/>
          <p:cNvSpPr/>
          <p:nvPr/>
        </p:nvSpPr>
        <p:spPr>
          <a:xfrm>
            <a:off x="2859475" y="2647112"/>
            <a:ext cx="200025" cy="19522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à coins arrondis 10"/>
          <p:cNvSpPr>
            <a:spLocks noChangeAspect="1"/>
          </p:cNvSpPr>
          <p:nvPr/>
        </p:nvSpPr>
        <p:spPr>
          <a:xfrm>
            <a:off x="1259873" y="1791219"/>
            <a:ext cx="1522741" cy="433615"/>
          </a:xfrm>
          <a:prstGeom prst="wedgeRoundRectCallout">
            <a:avLst>
              <a:gd name="adj1" fmla="val 54577"/>
              <a:gd name="adj2" fmla="val 148080"/>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baseline="-250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+j0,5</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Ellipse 8"/>
          <p:cNvSpPr/>
          <p:nvPr/>
        </p:nvSpPr>
        <p:spPr>
          <a:xfrm>
            <a:off x="10601325" y="1543050"/>
            <a:ext cx="1019175" cy="466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3" name="Connecteur droit avec flèche 12"/>
          <p:cNvCxnSpPr>
            <a:stCxn id="9" idx="2"/>
            <a:endCxn id="6" idx="6"/>
          </p:cNvCxnSpPr>
          <p:nvPr/>
        </p:nvCxnSpPr>
        <p:spPr>
          <a:xfrm flipH="1">
            <a:off x="3847613" y="1776413"/>
            <a:ext cx="6753712" cy="439560"/>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9010650" y="1866900"/>
            <a:ext cx="2343151" cy="780212"/>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8610600" y="902181"/>
            <a:ext cx="1019175" cy="466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9" name="Connecteur droit avec flèche 18"/>
          <p:cNvCxnSpPr>
            <a:stCxn id="18" idx="4"/>
          </p:cNvCxnSpPr>
          <p:nvPr/>
        </p:nvCxnSpPr>
        <p:spPr>
          <a:xfrm>
            <a:off x="9120188" y="1368906"/>
            <a:ext cx="509587" cy="1278206"/>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18" idx="2"/>
          </p:cNvCxnSpPr>
          <p:nvPr/>
        </p:nvCxnSpPr>
        <p:spPr>
          <a:xfrm flipH="1">
            <a:off x="3419475" y="1135544"/>
            <a:ext cx="5191125" cy="1312381"/>
          </a:xfrm>
          <a:prstGeom prst="straightConnector1">
            <a:avLst/>
          </a:prstGeom>
          <a:ln w="127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stCxn id="11" idx="3"/>
          </p:cNvCxnSpPr>
          <p:nvPr/>
        </p:nvCxnSpPr>
        <p:spPr>
          <a:xfrm>
            <a:off x="2782614" y="2008027"/>
            <a:ext cx="8199711" cy="632346"/>
          </a:xfrm>
          <a:prstGeom prst="straightConnector1">
            <a:avLst/>
          </a:prstGeom>
          <a:ln w="127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8" name="Rectangle 10"/>
          <p:cNvSpPr>
            <a:spLocks noChangeArrowheads="1"/>
          </p:cNvSpPr>
          <p:nvPr/>
        </p:nvSpPr>
        <p:spPr bwMode="auto">
          <a:xfrm>
            <a:off x="6648450" y="38976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graphicFrame>
        <p:nvGraphicFramePr>
          <p:cNvPr id="29" name="Objet 28"/>
          <p:cNvGraphicFramePr>
            <a:graphicFrameLocks noChangeAspect="1"/>
          </p:cNvGraphicFramePr>
          <p:nvPr>
            <p:extLst>
              <p:ext uri="{D42A27DB-BD31-4B8C-83A1-F6EECF244321}">
                <p14:modId xmlns:p14="http://schemas.microsoft.com/office/powerpoint/2010/main" val="1430070251"/>
              </p:ext>
            </p:extLst>
          </p:nvPr>
        </p:nvGraphicFramePr>
        <p:xfrm>
          <a:off x="6840000" y="3262525"/>
          <a:ext cx="4680000" cy="1248774"/>
        </p:xfrm>
        <a:graphic>
          <a:graphicData uri="http://schemas.openxmlformats.org/presentationml/2006/ole">
            <mc:AlternateContent xmlns:mc="http://schemas.openxmlformats.org/markup-compatibility/2006">
              <mc:Choice xmlns:v="urn:schemas-microsoft-com:vml" Requires="v">
                <p:oleObj spid="_x0000_s2187" name="Equation" r:id="rId7" imgW="3403440" imgH="901440" progId="Equation.DSMT4">
                  <p:embed/>
                </p:oleObj>
              </mc:Choice>
              <mc:Fallback>
                <p:oleObj name="Equation" r:id="rId7" imgW="3403440" imgH="901440" progId="Equation.DSMT4">
                  <p:embed/>
                  <p:pic>
                    <p:nvPicPr>
                      <p:cNvPr id="0" name=""/>
                      <p:cNvPicPr>
                        <a:picLocks noChangeAspect="1" noChangeArrowheads="1"/>
                      </p:cNvPicPr>
                      <p:nvPr/>
                    </p:nvPicPr>
                    <p:blipFill>
                      <a:blip r:embed="rId8"/>
                      <a:srcRect/>
                      <a:stretch>
                        <a:fillRect/>
                      </a:stretch>
                    </p:blipFill>
                    <p:spPr bwMode="auto">
                      <a:xfrm>
                        <a:off x="6840000" y="3262525"/>
                        <a:ext cx="4680000" cy="1248774"/>
                      </a:xfrm>
                      <a:prstGeom prst="rect">
                        <a:avLst/>
                      </a:prstGeom>
                      <a:noFill/>
                      <a:ln>
                        <a:solidFill>
                          <a:srgbClr val="0070C0"/>
                        </a:solidFill>
                      </a:ln>
                    </p:spPr>
                  </p:pic>
                </p:oleObj>
              </mc:Fallback>
            </mc:AlternateContent>
          </a:graphicData>
        </a:graphic>
      </p:graphicFrame>
      <p:sp>
        <p:nvSpPr>
          <p:cNvPr id="30" name="Ellipse 29"/>
          <p:cNvSpPr/>
          <p:nvPr/>
        </p:nvSpPr>
        <p:spPr>
          <a:xfrm>
            <a:off x="10677525" y="3929060"/>
            <a:ext cx="875340" cy="47429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31" name="Connecteur droit avec flèche 30"/>
          <p:cNvCxnSpPr>
            <a:stCxn id="30" idx="0"/>
          </p:cNvCxnSpPr>
          <p:nvPr/>
        </p:nvCxnSpPr>
        <p:spPr>
          <a:xfrm flipH="1" flipV="1">
            <a:off x="9296400" y="1368906"/>
            <a:ext cx="1818795" cy="2560154"/>
          </a:xfrm>
          <a:prstGeom prst="straightConnector1">
            <a:avLst/>
          </a:prstGeom>
          <a:ln w="127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10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right)">
                                      <p:cBhvr>
                                        <p:cTn id="11" dur="20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right)">
                                      <p:cBhvr>
                                        <p:cTn id="28" dur="20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up)">
                                      <p:cBhvr>
                                        <p:cTn id="37" dur="20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right)">
                                      <p:cBhvr>
                                        <p:cTn id="42" dur="20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right)">
                                      <p:cBhvr>
                                        <p:cTn id="47" dur="30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up)">
                                      <p:cBhvr>
                                        <p:cTn id="60" dur="200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down)">
                                      <p:cBhvr>
                                        <p:cTn id="73"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4" grpId="0" animBg="1"/>
      <p:bldP spid="10" grpId="0" animBg="1"/>
      <p:bldP spid="11" grpId="0" animBg="1"/>
      <p:bldP spid="9" grpId="0" animBg="1"/>
      <p:bldP spid="18"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0000" y="1029916"/>
            <a:ext cx="4680000" cy="1117107"/>
          </a:xfrm>
          <a:prstGeom prst="rect">
            <a:avLst/>
          </a:prstGeom>
          <a:ln>
            <a:solidFill>
              <a:schemeClr val="accent1"/>
            </a:solidFill>
          </a:ln>
        </p:spPr>
      </p:pic>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9</a:t>
            </a:r>
            <a:r>
              <a:rPr lang="fr-BE" sz="3200" baseline="30000" dirty="0" smtClean="0">
                <a:solidFill>
                  <a:srgbClr val="002060"/>
                </a:solidFill>
              </a:rPr>
              <a:t>ème</a:t>
            </a:r>
            <a:r>
              <a:rPr lang="fr-BE" sz="3200" dirty="0" smtClean="0">
                <a:solidFill>
                  <a:srgbClr val="002060"/>
                </a:solidFill>
              </a:rPr>
              <a:t> pratique : placer un bobine d’induction en parallèle</a:t>
            </a:r>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7</a:t>
            </a:fld>
            <a:endParaRPr lang="fr-BE"/>
          </a:p>
        </p:txBody>
      </p:sp>
      <p:graphicFrame>
        <p:nvGraphicFramePr>
          <p:cNvPr id="3" name="Objet 2"/>
          <p:cNvGraphicFramePr>
            <a:graphicFrameLocks noChangeAspect="1"/>
          </p:cNvGraphicFramePr>
          <p:nvPr>
            <p:extLst>
              <p:ext uri="{D42A27DB-BD31-4B8C-83A1-F6EECF244321}">
                <p14:modId xmlns:p14="http://schemas.microsoft.com/office/powerpoint/2010/main" val="2870798313"/>
              </p:ext>
            </p:extLst>
          </p:nvPr>
        </p:nvGraphicFramePr>
        <p:xfrm>
          <a:off x="6831013" y="2366963"/>
          <a:ext cx="4700587" cy="400050"/>
        </p:xfrm>
        <a:graphic>
          <a:graphicData uri="http://schemas.openxmlformats.org/presentationml/2006/ole">
            <mc:AlternateContent xmlns:mc="http://schemas.openxmlformats.org/markup-compatibility/2006">
              <mc:Choice xmlns:v="urn:schemas-microsoft-com:vml" Requires="v">
                <p:oleObj spid="_x0000_s3204" name="Equation" r:id="rId4" imgW="2984400" imgH="253800" progId="Equation.DSMT4">
                  <p:embed/>
                </p:oleObj>
              </mc:Choice>
              <mc:Fallback>
                <p:oleObj name="Equation" r:id="rId4" imgW="2984400" imgH="253800" progId="Equation.DSMT4">
                  <p:embed/>
                  <p:pic>
                    <p:nvPicPr>
                      <p:cNvPr id="0" name=""/>
                      <p:cNvPicPr/>
                      <p:nvPr/>
                    </p:nvPicPr>
                    <p:blipFill>
                      <a:blip r:embed="rId5"/>
                      <a:stretch>
                        <a:fillRect/>
                      </a:stretch>
                    </p:blipFill>
                    <p:spPr>
                      <a:xfrm>
                        <a:off x="6831013" y="2366963"/>
                        <a:ext cx="4700587" cy="400050"/>
                      </a:xfrm>
                      <a:prstGeom prst="rect">
                        <a:avLst/>
                      </a:prstGeom>
                      <a:ln>
                        <a:solidFill>
                          <a:srgbClr val="0070C0"/>
                        </a:solidFill>
                      </a:ln>
                    </p:spPr>
                  </p:pic>
                </p:oleObj>
              </mc:Fallback>
            </mc:AlternateContent>
          </a:graphicData>
        </a:graphic>
      </p:graphicFrame>
      <p:sp>
        <p:nvSpPr>
          <p:cNvPr id="28" name="Rectangle 10"/>
          <p:cNvSpPr>
            <a:spLocks noChangeArrowheads="1"/>
          </p:cNvSpPr>
          <p:nvPr/>
        </p:nvSpPr>
        <p:spPr bwMode="auto">
          <a:xfrm>
            <a:off x="6648450" y="38976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graphicFrame>
        <p:nvGraphicFramePr>
          <p:cNvPr id="29" name="Objet 28"/>
          <p:cNvGraphicFramePr>
            <a:graphicFrameLocks noChangeAspect="1"/>
          </p:cNvGraphicFramePr>
          <p:nvPr>
            <p:extLst>
              <p:ext uri="{D42A27DB-BD31-4B8C-83A1-F6EECF244321}">
                <p14:modId xmlns:p14="http://schemas.microsoft.com/office/powerpoint/2010/main" val="2550594541"/>
              </p:ext>
            </p:extLst>
          </p:nvPr>
        </p:nvGraphicFramePr>
        <p:xfrm>
          <a:off x="6840000" y="3105591"/>
          <a:ext cx="4680000" cy="1366664"/>
        </p:xfrm>
        <a:graphic>
          <a:graphicData uri="http://schemas.openxmlformats.org/presentationml/2006/ole">
            <mc:AlternateContent xmlns:mc="http://schemas.openxmlformats.org/markup-compatibility/2006">
              <mc:Choice xmlns:v="urn:schemas-microsoft-com:vml" Requires="v">
                <p:oleObj spid="_x0000_s3205" name="Equation" r:id="rId6" imgW="3111480" imgH="901440" progId="Equation.DSMT4">
                  <p:embed/>
                </p:oleObj>
              </mc:Choice>
              <mc:Fallback>
                <p:oleObj name="Equation" r:id="rId6" imgW="3111480" imgH="901440" progId="Equation.DSMT4">
                  <p:embed/>
                  <p:pic>
                    <p:nvPicPr>
                      <p:cNvPr id="0" name=""/>
                      <p:cNvPicPr>
                        <a:picLocks noChangeAspect="1" noChangeArrowheads="1"/>
                      </p:cNvPicPr>
                      <p:nvPr/>
                    </p:nvPicPr>
                    <p:blipFill>
                      <a:blip r:embed="rId7"/>
                      <a:srcRect/>
                      <a:stretch>
                        <a:fillRect/>
                      </a:stretch>
                    </p:blipFill>
                    <p:spPr bwMode="auto">
                      <a:xfrm>
                        <a:off x="6840000" y="3105591"/>
                        <a:ext cx="4680000" cy="1366664"/>
                      </a:xfrm>
                      <a:prstGeom prst="rect">
                        <a:avLst/>
                      </a:prstGeom>
                      <a:noFill/>
                      <a:ln>
                        <a:solidFill>
                          <a:srgbClr val="0070C0"/>
                        </a:solidFill>
                      </a:ln>
                    </p:spPr>
                  </p:pic>
                </p:oleObj>
              </mc:Fallback>
            </mc:AlternateContent>
          </a:graphicData>
        </a:graphic>
      </p:graphicFrame>
      <p:pic>
        <p:nvPicPr>
          <p:cNvPr id="23" name="Image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0000" y="1024831"/>
            <a:ext cx="5713200" cy="5696644"/>
          </a:xfrm>
          <a:prstGeom prst="rect">
            <a:avLst/>
          </a:prstGeom>
          <a:ln>
            <a:solidFill>
              <a:srgbClr val="0070C0"/>
            </a:solidFill>
          </a:ln>
        </p:spPr>
      </p:pic>
      <p:sp>
        <p:nvSpPr>
          <p:cNvPr id="26" name="Ellipse 25"/>
          <p:cNvSpPr/>
          <p:nvPr/>
        </p:nvSpPr>
        <p:spPr>
          <a:xfrm>
            <a:off x="10591800" y="1348008"/>
            <a:ext cx="1019175" cy="466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Ellipse 26"/>
          <p:cNvSpPr/>
          <p:nvPr/>
        </p:nvSpPr>
        <p:spPr>
          <a:xfrm>
            <a:off x="4438163" y="4249839"/>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32" name="Connecteur droit avec flèche 31"/>
          <p:cNvCxnSpPr>
            <a:stCxn id="26" idx="3"/>
          </p:cNvCxnSpPr>
          <p:nvPr/>
        </p:nvCxnSpPr>
        <p:spPr>
          <a:xfrm flipH="1">
            <a:off x="4690110" y="1746383"/>
            <a:ext cx="6050945" cy="2601069"/>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
        <p:nvSpPr>
          <p:cNvPr id="33" name="Rectangle à coins arrondis 32"/>
          <p:cNvSpPr>
            <a:spLocks noChangeAspect="1"/>
          </p:cNvSpPr>
          <p:nvPr/>
        </p:nvSpPr>
        <p:spPr>
          <a:xfrm>
            <a:off x="4763585" y="3197761"/>
            <a:ext cx="1522741" cy="433615"/>
          </a:xfrm>
          <a:prstGeom prst="wedgeRoundRectCallout">
            <a:avLst>
              <a:gd name="adj1" fmla="val -57514"/>
              <a:gd name="adj2" fmla="val 19157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baseline="-25000"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5</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+j0,2</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4" name="Connecteur droit avec flèche 33"/>
          <p:cNvCxnSpPr/>
          <p:nvPr/>
        </p:nvCxnSpPr>
        <p:spPr>
          <a:xfrm flipH="1">
            <a:off x="9286875" y="1676400"/>
            <a:ext cx="2066925" cy="767965"/>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
        <p:nvSpPr>
          <p:cNvPr id="35" name="Ellipse 34"/>
          <p:cNvSpPr/>
          <p:nvPr/>
        </p:nvSpPr>
        <p:spPr>
          <a:xfrm>
            <a:off x="9103730" y="1348007"/>
            <a:ext cx="909150" cy="466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36" name="Connecteur droit avec flèche 35"/>
          <p:cNvCxnSpPr>
            <a:stCxn id="35" idx="4"/>
          </p:cNvCxnSpPr>
          <p:nvPr/>
        </p:nvCxnSpPr>
        <p:spPr>
          <a:xfrm>
            <a:off x="9558305" y="1814732"/>
            <a:ext cx="357220" cy="629633"/>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35" idx="2"/>
          </p:cNvCxnSpPr>
          <p:nvPr/>
        </p:nvCxnSpPr>
        <p:spPr>
          <a:xfrm flipH="1">
            <a:off x="4606970" y="1581370"/>
            <a:ext cx="4496760" cy="1923830"/>
          </a:xfrm>
          <a:prstGeom prst="straightConnector1">
            <a:avLst/>
          </a:prstGeom>
          <a:ln w="127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Arc 40"/>
          <p:cNvSpPr/>
          <p:nvPr/>
        </p:nvSpPr>
        <p:spPr>
          <a:xfrm>
            <a:off x="1181101" y="2152650"/>
            <a:ext cx="3425869" cy="3444240"/>
          </a:xfrm>
          <a:prstGeom prst="arc">
            <a:avLst>
              <a:gd name="adj1" fmla="val 19917215"/>
              <a:gd name="adj2" fmla="val 948751"/>
            </a:avLst>
          </a:prstGeom>
          <a:ln w="38100">
            <a:solidFill>
              <a:srgbClr val="FF0000"/>
            </a:solidFill>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42" name="Ellipse 41"/>
          <p:cNvSpPr/>
          <p:nvPr/>
        </p:nvSpPr>
        <p:spPr>
          <a:xfrm>
            <a:off x="4249335" y="2874202"/>
            <a:ext cx="200025" cy="19522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3" name="Rectangle à coins arrondis 42"/>
          <p:cNvSpPr>
            <a:spLocks noChangeAspect="1"/>
          </p:cNvSpPr>
          <p:nvPr/>
        </p:nvSpPr>
        <p:spPr>
          <a:xfrm>
            <a:off x="4763585" y="1898478"/>
            <a:ext cx="1522741" cy="433615"/>
          </a:xfrm>
          <a:prstGeom prst="wedgeRoundRectCallout">
            <a:avLst>
              <a:gd name="adj1" fmla="val -66773"/>
              <a:gd name="adj2" fmla="val 172243"/>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baseline="-250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6</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j0,4</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44" name="Connecteur droit avec flèche 43"/>
          <p:cNvCxnSpPr>
            <a:stCxn id="43" idx="3"/>
          </p:cNvCxnSpPr>
          <p:nvPr/>
        </p:nvCxnSpPr>
        <p:spPr>
          <a:xfrm>
            <a:off x="6286326" y="2115286"/>
            <a:ext cx="4848399" cy="290393"/>
          </a:xfrm>
          <a:prstGeom prst="straightConnector1">
            <a:avLst/>
          </a:prstGeom>
          <a:ln w="127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Ellipse 46"/>
          <p:cNvSpPr/>
          <p:nvPr/>
        </p:nvSpPr>
        <p:spPr>
          <a:xfrm>
            <a:off x="10572750" y="3873153"/>
            <a:ext cx="947250" cy="47429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48" name="Connecteur droit avec flèche 47"/>
          <p:cNvCxnSpPr>
            <a:stCxn id="47" idx="0"/>
            <a:endCxn id="35" idx="5"/>
          </p:cNvCxnSpPr>
          <p:nvPr/>
        </p:nvCxnSpPr>
        <p:spPr>
          <a:xfrm flipH="1" flipV="1">
            <a:off x="9879738" y="1746382"/>
            <a:ext cx="1166637" cy="2126771"/>
          </a:xfrm>
          <a:prstGeom prst="straightConnector1">
            <a:avLst/>
          </a:prstGeom>
          <a:ln w="127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ZoneTexte 50"/>
          <p:cNvSpPr txBox="1"/>
          <p:nvPr/>
        </p:nvSpPr>
        <p:spPr>
          <a:xfrm>
            <a:off x="6851600" y="5239817"/>
            <a:ext cx="4680000" cy="1477328"/>
          </a:xfrm>
          <a:prstGeom prst="rect">
            <a:avLst/>
          </a:prstGeom>
          <a:noFill/>
          <a:ln>
            <a:solidFill>
              <a:srgbClr val="0070C0"/>
            </a:solidFill>
          </a:ln>
        </p:spPr>
        <p:txBody>
          <a:bodyPr wrap="square" rtlCol="0">
            <a:spAutoFit/>
          </a:bodyPr>
          <a:lstStyle/>
          <a:p>
            <a:r>
              <a:rPr lang="fr-BE" dirty="0" smtClean="0"/>
              <a:t>Ce tracé est effectué sur l’abaque d’admittances. Il y a moyen d’effectuer le déplacement sur l’abaque d’impédances en convertissant celles-ci en admittances.</a:t>
            </a:r>
          </a:p>
          <a:p>
            <a:r>
              <a:rPr lang="fr-BE" dirty="0" smtClean="0"/>
              <a:t>Voir diapositive suivante.</a:t>
            </a:r>
            <a:endParaRPr lang="fr-BE" dirty="0"/>
          </a:p>
        </p:txBody>
      </p:sp>
    </p:spTree>
    <p:extLst>
      <p:ext uri="{BB962C8B-B14F-4D97-AF65-F5344CB8AC3E}">
        <p14:creationId xmlns:p14="http://schemas.microsoft.com/office/powerpoint/2010/main" val="211907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right)">
                                      <p:cBhvr>
                                        <p:cTn id="11" dur="200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right)">
                                      <p:cBhvr>
                                        <p:cTn id="28" dur="20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up)">
                                      <p:cBhvr>
                                        <p:cTn id="37" dur="20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right)">
                                      <p:cBhvr>
                                        <p:cTn id="42" dur="20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down)">
                                      <p:cBhvr>
                                        <p:cTn id="47" dur="30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wipe(up)">
                                      <p:cBhvr>
                                        <p:cTn id="60" dur="2000"/>
                                        <p:tgtEl>
                                          <p:spTgt spid="44"/>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wipe(down)">
                                      <p:cBhvr>
                                        <p:cTn id="73" dur="2000"/>
                                        <p:tgtEl>
                                          <p:spTgt spid="48"/>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33" grpId="0" animBg="1"/>
      <p:bldP spid="35" grpId="0" animBg="1"/>
      <p:bldP spid="41" grpId="0" animBg="1"/>
      <p:bldP spid="42" grpId="0" animBg="1"/>
      <p:bldP spid="43" grpId="0" animBg="1"/>
      <p:bldP spid="47" grpId="0" animBg="1"/>
      <p:bldP spid="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390" y="961475"/>
            <a:ext cx="4680000" cy="946034"/>
          </a:xfrm>
          <a:prstGeom prst="rect">
            <a:avLst/>
          </a:prstGeom>
          <a:ln>
            <a:solidFill>
              <a:schemeClr val="accent1"/>
            </a:solidFill>
          </a:ln>
        </p:spPr>
      </p:pic>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9</a:t>
            </a:r>
            <a:r>
              <a:rPr lang="fr-BE" sz="3200" baseline="30000" dirty="0" smtClean="0">
                <a:solidFill>
                  <a:srgbClr val="002060"/>
                </a:solidFill>
              </a:rPr>
              <a:t>ème</a:t>
            </a:r>
            <a:r>
              <a:rPr lang="fr-BE" sz="3200" dirty="0" smtClean="0">
                <a:solidFill>
                  <a:srgbClr val="002060"/>
                </a:solidFill>
              </a:rPr>
              <a:t> pratique : bobine d’induction en parallèle (suite)</a:t>
            </a:r>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8</a:t>
            </a:fld>
            <a:endParaRPr lang="fr-BE"/>
          </a:p>
        </p:txBody>
      </p:sp>
      <p:sp>
        <p:nvSpPr>
          <p:cNvPr id="28" name="Rectangle 10"/>
          <p:cNvSpPr>
            <a:spLocks noChangeArrowheads="1"/>
          </p:cNvSpPr>
          <p:nvPr/>
        </p:nvSpPr>
        <p:spPr bwMode="auto">
          <a:xfrm>
            <a:off x="6648450" y="38976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24" name="Imag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702" y="961475"/>
            <a:ext cx="5714638" cy="5760000"/>
          </a:xfrm>
          <a:prstGeom prst="rect">
            <a:avLst/>
          </a:prstGeom>
          <a:ln>
            <a:solidFill>
              <a:srgbClr val="0070C0"/>
            </a:solidFill>
          </a:ln>
        </p:spPr>
      </p:pic>
      <p:sp>
        <p:nvSpPr>
          <p:cNvPr id="6" name="Rectangle 5"/>
          <p:cNvSpPr/>
          <p:nvPr/>
        </p:nvSpPr>
        <p:spPr>
          <a:xfrm>
            <a:off x="10458450" y="1228725"/>
            <a:ext cx="865923" cy="21155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9" name="Connecteur droit avec flèche 8"/>
          <p:cNvCxnSpPr>
            <a:stCxn id="6" idx="1"/>
          </p:cNvCxnSpPr>
          <p:nvPr/>
        </p:nvCxnSpPr>
        <p:spPr>
          <a:xfrm flipH="1">
            <a:off x="4673685" y="1334502"/>
            <a:ext cx="5784765" cy="2896088"/>
          </a:xfrm>
          <a:prstGeom prst="straightConnector1">
            <a:avLst/>
          </a:prstGeom>
          <a:ln w="127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Ellipse 29"/>
          <p:cNvSpPr/>
          <p:nvPr/>
        </p:nvSpPr>
        <p:spPr>
          <a:xfrm>
            <a:off x="4473660" y="4230590"/>
            <a:ext cx="200025" cy="19522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3" name="Connecteur droit 12"/>
          <p:cNvCxnSpPr/>
          <p:nvPr/>
        </p:nvCxnSpPr>
        <p:spPr>
          <a:xfrm flipH="1" flipV="1">
            <a:off x="2757488" y="3419475"/>
            <a:ext cx="1716173" cy="864870"/>
          </a:xfrm>
          <a:prstGeom prst="line">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2557463" y="3262581"/>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9" name="Rectangle à coins arrondis 38"/>
          <p:cNvSpPr>
            <a:spLocks noChangeAspect="1"/>
          </p:cNvSpPr>
          <p:nvPr/>
        </p:nvSpPr>
        <p:spPr>
          <a:xfrm>
            <a:off x="5032154" y="4781550"/>
            <a:ext cx="1522741" cy="433615"/>
          </a:xfrm>
          <a:prstGeom prst="wedgeRoundRectCallout">
            <a:avLst>
              <a:gd name="adj1" fmla="val -72153"/>
              <a:gd name="adj2" fmla="val -136606"/>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baseline="-250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5</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=2-j1</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0" name="Rectangle à coins arrondis 39"/>
          <p:cNvSpPr>
            <a:spLocks noChangeAspect="1"/>
          </p:cNvSpPr>
          <p:nvPr/>
        </p:nvSpPr>
        <p:spPr>
          <a:xfrm>
            <a:off x="805283" y="2401501"/>
            <a:ext cx="1522741" cy="433615"/>
          </a:xfrm>
          <a:prstGeom prst="wedgeRoundRectCallout">
            <a:avLst>
              <a:gd name="adj1" fmla="val 63586"/>
              <a:gd name="adj2" fmla="val 157745"/>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baseline="-25000"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5</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+j0,2</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45" name="Connecteur droit avec flèche 44"/>
          <p:cNvCxnSpPr/>
          <p:nvPr/>
        </p:nvCxnSpPr>
        <p:spPr>
          <a:xfrm flipV="1">
            <a:off x="10725150" y="1609726"/>
            <a:ext cx="394926" cy="508634"/>
          </a:xfrm>
          <a:prstGeom prst="straightConnector1">
            <a:avLst/>
          </a:prstGeom>
          <a:ln w="127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4276804" y="2827551"/>
            <a:ext cx="200025" cy="19522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0" name="Ellipse 49"/>
          <p:cNvSpPr/>
          <p:nvPr/>
        </p:nvSpPr>
        <p:spPr>
          <a:xfrm>
            <a:off x="2728195" y="4663465"/>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3" name="Arc 52"/>
          <p:cNvSpPr/>
          <p:nvPr/>
        </p:nvSpPr>
        <p:spPr>
          <a:xfrm>
            <a:off x="2586990" y="2118360"/>
            <a:ext cx="3444240" cy="3470910"/>
          </a:xfrm>
          <a:prstGeom prst="arc">
            <a:avLst>
              <a:gd name="adj1" fmla="val 9101713"/>
              <a:gd name="adj2" fmla="val 11779197"/>
            </a:avLst>
          </a:prstGeom>
          <a:ln w="38100">
            <a:solidFill>
              <a:srgbClr val="7030A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54" name="Rectangle 53"/>
          <p:cNvSpPr/>
          <p:nvPr/>
        </p:nvSpPr>
        <p:spPr>
          <a:xfrm>
            <a:off x="9209303" y="1309450"/>
            <a:ext cx="714375" cy="219609"/>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6" name="Connecteur droit avec flèche 55"/>
          <p:cNvCxnSpPr>
            <a:stCxn id="54" idx="1"/>
          </p:cNvCxnSpPr>
          <p:nvPr/>
        </p:nvCxnSpPr>
        <p:spPr>
          <a:xfrm flipH="1">
            <a:off x="2657475" y="1419255"/>
            <a:ext cx="6551828" cy="2649010"/>
          </a:xfrm>
          <a:prstGeom prst="straightConnector1">
            <a:avLst/>
          </a:prstGeom>
          <a:ln w="12700">
            <a:solidFill>
              <a:srgbClr val="7030A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H="1">
            <a:off x="2927986" y="3002280"/>
            <a:ext cx="1375409" cy="1687830"/>
          </a:xfrm>
          <a:prstGeom prst="line">
            <a:avLst/>
          </a:prstGeom>
          <a:ln w="25400">
            <a:solidFill>
              <a:srgbClr val="FF0000"/>
            </a:solidFill>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21" name="Connecteur droit 20"/>
          <p:cNvCxnSpPr>
            <a:stCxn id="37" idx="6"/>
          </p:cNvCxnSpPr>
          <p:nvPr/>
        </p:nvCxnSpPr>
        <p:spPr>
          <a:xfrm flipV="1">
            <a:off x="2757488" y="3262581"/>
            <a:ext cx="595312" cy="976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flipV="1">
            <a:off x="3352800" y="2286001"/>
            <a:ext cx="742950" cy="9765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V="1">
            <a:off x="4095750" y="2118360"/>
            <a:ext cx="6629400" cy="1676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Rectangle à coins arrondis 50"/>
          <p:cNvSpPr>
            <a:spLocks noChangeAspect="1"/>
          </p:cNvSpPr>
          <p:nvPr/>
        </p:nvSpPr>
        <p:spPr>
          <a:xfrm>
            <a:off x="877139" y="5215165"/>
            <a:ext cx="1522741" cy="433615"/>
          </a:xfrm>
          <a:prstGeom prst="wedgeRoundRectCallout">
            <a:avLst>
              <a:gd name="adj1" fmla="val 69216"/>
              <a:gd name="adj2" fmla="val -136606"/>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baseline="-25000"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6</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j0,4</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5" name="Rectangle à coins arrondis 54"/>
          <p:cNvSpPr>
            <a:spLocks noChangeAspect="1"/>
          </p:cNvSpPr>
          <p:nvPr/>
        </p:nvSpPr>
        <p:spPr>
          <a:xfrm>
            <a:off x="4819667" y="2315222"/>
            <a:ext cx="1712158" cy="433615"/>
          </a:xfrm>
          <a:prstGeom prst="wedgeRoundRectCallout">
            <a:avLst>
              <a:gd name="adj1" fmla="val -67999"/>
              <a:gd name="adj2" fmla="val 80863"/>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z</a:t>
            </a:r>
            <a:r>
              <a:rPr lang="fr-BE" b="1" baseline="-250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6</a:t>
            </a:r>
            <a:r>
              <a:rPr lang="fr-BE"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=1,25+j1,25</a:t>
            </a:r>
            <a:endParaRPr lang="fr-BE"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57" name="Connecteur droit 56"/>
          <p:cNvCxnSpPr/>
          <p:nvPr/>
        </p:nvCxnSpPr>
        <p:spPr>
          <a:xfrm flipV="1">
            <a:off x="2957747" y="4671176"/>
            <a:ext cx="595312" cy="976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3533854" y="1609726"/>
            <a:ext cx="4092304" cy="3071318"/>
          </a:xfrm>
          <a:prstGeom prst="line">
            <a:avLst/>
          </a:prstGeom>
          <a:ln w="19050">
            <a:tailEnd type="triangle" w="lg" len="lg"/>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flipV="1">
            <a:off x="4406985" y="1731529"/>
            <a:ext cx="642783" cy="104276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a:endCxn id="70" idx="1"/>
          </p:cNvCxnSpPr>
          <p:nvPr/>
        </p:nvCxnSpPr>
        <p:spPr>
          <a:xfrm flipV="1">
            <a:off x="5049768" y="1332154"/>
            <a:ext cx="1710467" cy="399375"/>
          </a:xfrm>
          <a:prstGeom prst="line">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6760235" y="1224030"/>
            <a:ext cx="1288390" cy="216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aphicFrame>
        <p:nvGraphicFramePr>
          <p:cNvPr id="73" name="Objet 72"/>
          <p:cNvGraphicFramePr>
            <a:graphicFrameLocks noChangeAspect="1"/>
          </p:cNvGraphicFramePr>
          <p:nvPr>
            <p:extLst>
              <p:ext uri="{D42A27DB-BD31-4B8C-83A1-F6EECF244321}">
                <p14:modId xmlns:p14="http://schemas.microsoft.com/office/powerpoint/2010/main" val="2627710679"/>
              </p:ext>
            </p:extLst>
          </p:nvPr>
        </p:nvGraphicFramePr>
        <p:xfrm>
          <a:off x="6831630" y="2505191"/>
          <a:ext cx="4680000" cy="691180"/>
        </p:xfrm>
        <a:graphic>
          <a:graphicData uri="http://schemas.openxmlformats.org/presentationml/2006/ole">
            <mc:AlternateContent xmlns:mc="http://schemas.openxmlformats.org/markup-compatibility/2006">
              <mc:Choice xmlns:v="urn:schemas-microsoft-com:vml" Requires="v">
                <p:oleObj spid="_x0000_s4166" name="Equation" r:id="rId5" imgW="2920680" imgH="431640" progId="Equation.DSMT4">
                  <p:embed/>
                </p:oleObj>
              </mc:Choice>
              <mc:Fallback>
                <p:oleObj name="Equation" r:id="rId5" imgW="2920680" imgH="431640" progId="Equation.DSMT4">
                  <p:embed/>
                  <p:pic>
                    <p:nvPicPr>
                      <p:cNvPr id="0" name=""/>
                      <p:cNvPicPr/>
                      <p:nvPr/>
                    </p:nvPicPr>
                    <p:blipFill>
                      <a:blip r:embed="rId6"/>
                      <a:stretch>
                        <a:fillRect/>
                      </a:stretch>
                    </p:blipFill>
                    <p:spPr>
                      <a:xfrm>
                        <a:off x="6831630" y="2505191"/>
                        <a:ext cx="4680000" cy="691180"/>
                      </a:xfrm>
                      <a:prstGeom prst="rect">
                        <a:avLst/>
                      </a:prstGeom>
                      <a:ln>
                        <a:solidFill>
                          <a:srgbClr val="0070C0"/>
                        </a:solidFill>
                      </a:ln>
                    </p:spPr>
                  </p:pic>
                </p:oleObj>
              </mc:Fallback>
            </mc:AlternateContent>
          </a:graphicData>
        </a:graphic>
      </p:graphicFrame>
      <p:graphicFrame>
        <p:nvGraphicFramePr>
          <p:cNvPr id="74" name="Objet 73"/>
          <p:cNvGraphicFramePr>
            <a:graphicFrameLocks noChangeAspect="1"/>
          </p:cNvGraphicFramePr>
          <p:nvPr>
            <p:extLst>
              <p:ext uri="{D42A27DB-BD31-4B8C-83A1-F6EECF244321}">
                <p14:modId xmlns:p14="http://schemas.microsoft.com/office/powerpoint/2010/main" val="44705896"/>
              </p:ext>
            </p:extLst>
          </p:nvPr>
        </p:nvGraphicFramePr>
        <p:xfrm>
          <a:off x="6831630" y="3397761"/>
          <a:ext cx="4680000" cy="505445"/>
        </p:xfrm>
        <a:graphic>
          <a:graphicData uri="http://schemas.openxmlformats.org/presentationml/2006/ole">
            <mc:AlternateContent xmlns:mc="http://schemas.openxmlformats.org/markup-compatibility/2006">
              <mc:Choice xmlns:v="urn:schemas-microsoft-com:vml" Requires="v">
                <p:oleObj spid="_x0000_s4167" name="Equation" r:id="rId7" imgW="4000320" imgH="431640" progId="Equation.DSMT4">
                  <p:embed/>
                </p:oleObj>
              </mc:Choice>
              <mc:Fallback>
                <p:oleObj name="Equation" r:id="rId7" imgW="4000320" imgH="431640" progId="Equation.DSMT4">
                  <p:embed/>
                  <p:pic>
                    <p:nvPicPr>
                      <p:cNvPr id="0" name=""/>
                      <p:cNvPicPr/>
                      <p:nvPr/>
                    </p:nvPicPr>
                    <p:blipFill>
                      <a:blip r:embed="rId8"/>
                      <a:stretch>
                        <a:fillRect/>
                      </a:stretch>
                    </p:blipFill>
                    <p:spPr>
                      <a:xfrm>
                        <a:off x="6831630" y="3397761"/>
                        <a:ext cx="4680000" cy="505445"/>
                      </a:xfrm>
                      <a:prstGeom prst="rect">
                        <a:avLst/>
                      </a:prstGeom>
                      <a:ln>
                        <a:solidFill>
                          <a:srgbClr val="0070C0"/>
                        </a:solidFill>
                      </a:ln>
                    </p:spPr>
                  </p:pic>
                </p:oleObj>
              </mc:Fallback>
            </mc:AlternateContent>
          </a:graphicData>
        </a:graphic>
      </p:graphicFrame>
      <p:sp>
        <p:nvSpPr>
          <p:cNvPr id="75" name="ZoneTexte 74"/>
          <p:cNvSpPr txBox="1"/>
          <p:nvPr/>
        </p:nvSpPr>
        <p:spPr>
          <a:xfrm>
            <a:off x="6831630" y="4413151"/>
            <a:ext cx="4680000" cy="2308324"/>
          </a:xfrm>
          <a:prstGeom prst="rect">
            <a:avLst/>
          </a:prstGeom>
          <a:noFill/>
          <a:ln>
            <a:solidFill>
              <a:srgbClr val="0070C0"/>
            </a:solidFill>
          </a:ln>
        </p:spPr>
        <p:txBody>
          <a:bodyPr wrap="square" rtlCol="0">
            <a:spAutoFit/>
          </a:bodyPr>
          <a:lstStyle/>
          <a:p>
            <a:r>
              <a:rPr lang="fr-BE" dirty="0" smtClean="0"/>
              <a:t>Ce tracé est effectué exclusivement sur l’abaque d’impédances. Celles-ci sont converties en admittances en traçant les points diamétralement opposés par rapport au centre de l’abaque (</a:t>
            </a:r>
            <a:r>
              <a:rPr lang="fr-BE" i="1" dirty="0" smtClean="0"/>
              <a:t>prime center</a:t>
            </a:r>
            <a:r>
              <a:rPr lang="fr-BE" dirty="0" smtClean="0"/>
              <a:t>). Le chemin parcouru </a:t>
            </a:r>
            <a:r>
              <a:rPr lang="fr-BE" dirty="0" smtClean="0">
                <a:solidFill>
                  <a:srgbClr val="7030A0"/>
                </a:solidFill>
              </a:rPr>
              <a:t>sur un cercle à r constante</a:t>
            </a:r>
            <a:r>
              <a:rPr lang="fr-BE" dirty="0" smtClean="0"/>
              <a:t> (</a:t>
            </a:r>
            <a:r>
              <a:rPr lang="fr-BE" dirty="0" smtClean="0">
                <a:solidFill>
                  <a:srgbClr val="0070C0"/>
                </a:solidFill>
              </a:rPr>
              <a:t>en admittance lue</a:t>
            </a:r>
            <a:r>
              <a:rPr lang="fr-BE" dirty="0" smtClean="0"/>
              <a:t>) revient à effectuer le même chemin </a:t>
            </a:r>
            <a:r>
              <a:rPr lang="fr-BE" dirty="0" smtClean="0">
                <a:solidFill>
                  <a:srgbClr val="FFC000"/>
                </a:solidFill>
              </a:rPr>
              <a:t>sur un cercle à g constante</a:t>
            </a:r>
            <a:r>
              <a:rPr lang="fr-BE" dirty="0" smtClean="0"/>
              <a:t> (</a:t>
            </a:r>
            <a:r>
              <a:rPr lang="fr-BE" dirty="0" smtClean="0">
                <a:solidFill>
                  <a:srgbClr val="FF0000"/>
                </a:solidFill>
              </a:rPr>
              <a:t>en impédance lue</a:t>
            </a:r>
            <a:r>
              <a:rPr lang="fr-BE" dirty="0" smtClean="0"/>
              <a:t>).</a:t>
            </a:r>
            <a:endParaRPr lang="fr-BE" dirty="0"/>
          </a:p>
        </p:txBody>
      </p:sp>
      <p:sp>
        <p:nvSpPr>
          <p:cNvPr id="77" name="Arc 76"/>
          <p:cNvSpPr/>
          <p:nvPr/>
        </p:nvSpPr>
        <p:spPr>
          <a:xfrm>
            <a:off x="1181101" y="2152650"/>
            <a:ext cx="3451456" cy="3444240"/>
          </a:xfrm>
          <a:prstGeom prst="arc">
            <a:avLst>
              <a:gd name="adj1" fmla="val 19917215"/>
              <a:gd name="adj2" fmla="val 948751"/>
            </a:avLst>
          </a:prstGeom>
          <a:ln w="38100">
            <a:solidFill>
              <a:srgbClr val="FFC00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3" name="Rectangle 2"/>
          <p:cNvSpPr/>
          <p:nvPr/>
        </p:nvSpPr>
        <p:spPr>
          <a:xfrm>
            <a:off x="6842390" y="6356350"/>
            <a:ext cx="1985087" cy="36512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8" name="Connecteur droit avec flèche 7"/>
          <p:cNvCxnSpPr/>
          <p:nvPr/>
        </p:nvCxnSpPr>
        <p:spPr>
          <a:xfrm flipH="1" flipV="1">
            <a:off x="4673685" y="3583202"/>
            <a:ext cx="2157945" cy="2941423"/>
          </a:xfrm>
          <a:prstGeom prst="straightConnector1">
            <a:avLst/>
          </a:prstGeom>
          <a:ln w="127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62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2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right)">
                                      <p:cBhvr>
                                        <p:cTn id="24" dur="2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left)">
                                      <p:cBhvr>
                                        <p:cTn id="41" dur="500"/>
                                        <p:tgtEl>
                                          <p:spTgt spid="21"/>
                                        </p:tgtEl>
                                      </p:cBhvr>
                                    </p:animEffect>
                                  </p:childTnLst>
                                </p:cTn>
                              </p:par>
                            </p:childTnLst>
                          </p:cTn>
                        </p:par>
                        <p:par>
                          <p:cTn id="42" fill="hold">
                            <p:stCondLst>
                              <p:cond delay="500"/>
                            </p:stCondLst>
                            <p:childTnLst>
                              <p:par>
                                <p:cTn id="43" presetID="22" presetClass="entr" presetSubtype="4"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down)">
                                      <p:cBhvr>
                                        <p:cTn id="45" dur="500"/>
                                        <p:tgtEl>
                                          <p:spTgt spid="26"/>
                                        </p:tgtEl>
                                      </p:cBhvr>
                                    </p:animEffect>
                                  </p:childTnLst>
                                </p:cTn>
                              </p:par>
                            </p:childTnLst>
                          </p:cTn>
                        </p:par>
                        <p:par>
                          <p:cTn id="46" fill="hold">
                            <p:stCondLst>
                              <p:cond delay="1000"/>
                            </p:stCondLst>
                            <p:childTnLst>
                              <p:par>
                                <p:cTn id="47" presetID="22" presetClass="entr" presetSubtype="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1500"/>
                                        <p:tgtEl>
                                          <p:spTgt spid="33"/>
                                        </p:tgtEl>
                                      </p:cBhvr>
                                    </p:animEffect>
                                  </p:childTnLst>
                                </p:cTn>
                              </p:par>
                            </p:childTnLst>
                          </p:cTn>
                        </p:par>
                        <p:par>
                          <p:cTn id="50" fill="hold">
                            <p:stCondLst>
                              <p:cond delay="2500"/>
                            </p:stCondLst>
                            <p:childTnLst>
                              <p:par>
                                <p:cTn id="51" presetID="22" presetClass="entr" presetSubtype="4" fill="hold"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down)">
                                      <p:cBhvr>
                                        <p:cTn id="53" dur="1000"/>
                                        <p:tgtEl>
                                          <p:spTgt spid="45"/>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nodeType="click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wipe(right)">
                                      <p:cBhvr>
                                        <p:cTn id="62" dur="2000"/>
                                        <p:tgtEl>
                                          <p:spTgt spid="5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wipe(up)">
                                      <p:cBhvr>
                                        <p:cTn id="67" dur="3000"/>
                                        <p:tgtEl>
                                          <p:spTgt spid="53"/>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1"/>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left)">
                                      <p:cBhvr>
                                        <p:cTn id="80" dur="500"/>
                                        <p:tgtEl>
                                          <p:spTgt spid="57"/>
                                        </p:tgtEl>
                                      </p:cBhvr>
                                    </p:animEffect>
                                  </p:childTnLst>
                                </p:cTn>
                              </p:par>
                            </p:childTnLst>
                          </p:cTn>
                        </p:par>
                        <p:par>
                          <p:cTn id="81" fill="hold">
                            <p:stCondLst>
                              <p:cond delay="500"/>
                            </p:stCondLst>
                            <p:childTnLst>
                              <p:par>
                                <p:cTn id="82" presetID="22" presetClass="entr" presetSubtype="8" fill="hold" nodeType="afterEffect">
                                  <p:stCondLst>
                                    <p:cond delay="0"/>
                                  </p:stCondLst>
                                  <p:childTnLst>
                                    <p:set>
                                      <p:cBhvr>
                                        <p:cTn id="83" dur="1" fill="hold">
                                          <p:stCondLst>
                                            <p:cond delay="0"/>
                                          </p:stCondLst>
                                        </p:cTn>
                                        <p:tgtEl>
                                          <p:spTgt spid="60"/>
                                        </p:tgtEl>
                                        <p:attrNameLst>
                                          <p:attrName>style.visibility</p:attrName>
                                        </p:attrNameLst>
                                      </p:cBhvr>
                                      <p:to>
                                        <p:strVal val="visible"/>
                                      </p:to>
                                    </p:set>
                                    <p:animEffect transition="in" filter="wipe(left)">
                                      <p:cBhvr>
                                        <p:cTn id="84" dur="1750"/>
                                        <p:tgtEl>
                                          <p:spTgt spid="60"/>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wipe(down)">
                                      <p:cBhvr>
                                        <p:cTn id="89" dur="2000"/>
                                        <p:tgtEl>
                                          <p:spTgt spid="25"/>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49"/>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55"/>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7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nodeType="click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wipe(down)">
                                      <p:cBhvr>
                                        <p:cTn id="106" dur="1000"/>
                                        <p:tgtEl>
                                          <p:spTgt spid="64"/>
                                        </p:tgtEl>
                                      </p:cBhvr>
                                    </p:animEffect>
                                  </p:childTnLst>
                                </p:cTn>
                              </p:par>
                            </p:childTnLst>
                          </p:cTn>
                        </p:par>
                        <p:par>
                          <p:cTn id="107" fill="hold">
                            <p:stCondLst>
                              <p:cond delay="1000"/>
                            </p:stCondLst>
                            <p:childTnLst>
                              <p:par>
                                <p:cTn id="108" presetID="22" presetClass="entr" presetSubtype="8" fill="hold" nodeType="after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wipe(left)">
                                      <p:cBhvr>
                                        <p:cTn id="110" dur="1000"/>
                                        <p:tgtEl>
                                          <p:spTgt spid="67"/>
                                        </p:tgtEl>
                                      </p:cBhvr>
                                    </p:animEffec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7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3"/>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nodeType="clickEffect">
                                  <p:stCondLst>
                                    <p:cond delay="0"/>
                                  </p:stCondLst>
                                  <p:childTnLst>
                                    <p:set>
                                      <p:cBhvr>
                                        <p:cTn id="126" dur="1" fill="hold">
                                          <p:stCondLst>
                                            <p:cond delay="0"/>
                                          </p:stCondLst>
                                        </p:cTn>
                                        <p:tgtEl>
                                          <p:spTgt spid="8"/>
                                        </p:tgtEl>
                                        <p:attrNameLst>
                                          <p:attrName>style.visibility</p:attrName>
                                        </p:attrNameLst>
                                      </p:cBhvr>
                                      <p:to>
                                        <p:strVal val="visible"/>
                                      </p:to>
                                    </p:set>
                                    <p:animEffect transition="in" filter="wipe(down)">
                                      <p:cBhvr>
                                        <p:cTn id="127" dur="2000"/>
                                        <p:tgtEl>
                                          <p:spTgt spid="8"/>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77"/>
                                        </p:tgtEl>
                                        <p:attrNameLst>
                                          <p:attrName>style.visibility</p:attrName>
                                        </p:attrNameLst>
                                      </p:cBhvr>
                                      <p:to>
                                        <p:strVal val="visible"/>
                                      </p:to>
                                    </p:set>
                                    <p:animEffect transition="in" filter="wipe(down)">
                                      <p:cBhvr>
                                        <p:cTn id="132" dur="40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0" grpId="0" animBg="1"/>
      <p:bldP spid="37" grpId="0" animBg="1"/>
      <p:bldP spid="39" grpId="0" animBg="1"/>
      <p:bldP spid="40" grpId="0" animBg="1"/>
      <p:bldP spid="49" grpId="0" animBg="1"/>
      <p:bldP spid="50" grpId="0" animBg="1"/>
      <p:bldP spid="53" grpId="0" animBg="1"/>
      <p:bldP spid="54" grpId="0" animBg="1"/>
      <p:bldP spid="51" grpId="0" animBg="1"/>
      <p:bldP spid="55" grpId="0" animBg="1"/>
      <p:bldP spid="70" grpId="0" animBg="1"/>
      <p:bldP spid="75" grpId="0" animBg="1"/>
      <p:bldP spid="77"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205" y="1018602"/>
            <a:ext cx="4680000" cy="1127299"/>
          </a:xfrm>
          <a:prstGeom prst="rect">
            <a:avLst/>
          </a:prstGeom>
          <a:ln>
            <a:solidFill>
              <a:schemeClr val="accent1"/>
            </a:solidFill>
          </a:ln>
        </p:spPr>
      </p:pic>
      <p:sp>
        <p:nvSpPr>
          <p:cNvPr id="5" name="ZoneTexte 4"/>
          <p:cNvSpPr txBox="1"/>
          <p:nvPr/>
        </p:nvSpPr>
        <p:spPr>
          <a:xfrm>
            <a:off x="720000" y="211613"/>
            <a:ext cx="10800000" cy="584775"/>
          </a:xfrm>
          <a:prstGeom prst="rect">
            <a:avLst/>
          </a:prstGeom>
          <a:solidFill>
            <a:srgbClr val="FFFF00">
              <a:alpha val="40000"/>
            </a:srgbClr>
          </a:solidFill>
          <a:ln>
            <a:solidFill>
              <a:srgbClr val="0070C0"/>
            </a:solidFill>
          </a:ln>
        </p:spPr>
        <p:txBody>
          <a:bodyPr wrap="square" rtlCol="0" anchor="ctr" anchorCtr="1">
            <a:spAutoFit/>
          </a:bodyPr>
          <a:lstStyle/>
          <a:p>
            <a:r>
              <a:rPr lang="fr-BE" sz="3200" dirty="0" smtClean="0">
                <a:solidFill>
                  <a:srgbClr val="002060"/>
                </a:solidFill>
              </a:rPr>
              <a:t>10</a:t>
            </a:r>
            <a:r>
              <a:rPr lang="fr-BE" sz="3200" baseline="30000" dirty="0" smtClean="0">
                <a:solidFill>
                  <a:srgbClr val="002060"/>
                </a:solidFill>
              </a:rPr>
              <a:t>ème</a:t>
            </a:r>
            <a:r>
              <a:rPr lang="fr-BE" sz="3200" dirty="0" smtClean="0">
                <a:solidFill>
                  <a:srgbClr val="002060"/>
                </a:solidFill>
              </a:rPr>
              <a:t> pratique : placer un condensateur en parallèle</a:t>
            </a:r>
          </a:p>
        </p:txBody>
      </p:sp>
      <p:sp>
        <p:nvSpPr>
          <p:cNvPr id="7" name="Espace réservé du numéro de diapositive 6"/>
          <p:cNvSpPr>
            <a:spLocks noGrp="1"/>
          </p:cNvSpPr>
          <p:nvPr>
            <p:ph type="sldNum" sz="quarter" idx="12"/>
          </p:nvPr>
        </p:nvSpPr>
        <p:spPr/>
        <p:txBody>
          <a:bodyPr/>
          <a:lstStyle/>
          <a:p>
            <a:fld id="{8A09AAD6-227C-42B4-8569-17DC9645FED8}" type="slidenum">
              <a:rPr lang="fr-BE" smtClean="0"/>
              <a:t>9</a:t>
            </a:fld>
            <a:endParaRPr lang="fr-BE"/>
          </a:p>
        </p:txBody>
      </p:sp>
      <p:graphicFrame>
        <p:nvGraphicFramePr>
          <p:cNvPr id="3" name="Objet 2"/>
          <p:cNvGraphicFramePr>
            <a:graphicFrameLocks noChangeAspect="1"/>
          </p:cNvGraphicFramePr>
          <p:nvPr>
            <p:extLst>
              <p:ext uri="{D42A27DB-BD31-4B8C-83A1-F6EECF244321}">
                <p14:modId xmlns:p14="http://schemas.microsoft.com/office/powerpoint/2010/main" val="2019439361"/>
              </p:ext>
            </p:extLst>
          </p:nvPr>
        </p:nvGraphicFramePr>
        <p:xfrm>
          <a:off x="6837205" y="2300135"/>
          <a:ext cx="4680000" cy="458716"/>
        </p:xfrm>
        <a:graphic>
          <a:graphicData uri="http://schemas.openxmlformats.org/presentationml/2006/ole">
            <mc:AlternateContent xmlns:mc="http://schemas.openxmlformats.org/markup-compatibility/2006">
              <mc:Choice xmlns:v="urn:schemas-microsoft-com:vml" Requires="v">
                <p:oleObj spid="_x0000_s5170" name="Equation" r:id="rId4" imgW="2590560" imgH="253800" progId="Equation.DSMT4">
                  <p:embed/>
                </p:oleObj>
              </mc:Choice>
              <mc:Fallback>
                <p:oleObj name="Equation" r:id="rId4" imgW="2590560" imgH="253800" progId="Equation.DSMT4">
                  <p:embed/>
                  <p:pic>
                    <p:nvPicPr>
                      <p:cNvPr id="0" name=""/>
                      <p:cNvPicPr/>
                      <p:nvPr/>
                    </p:nvPicPr>
                    <p:blipFill>
                      <a:blip r:embed="rId5"/>
                      <a:stretch>
                        <a:fillRect/>
                      </a:stretch>
                    </p:blipFill>
                    <p:spPr>
                      <a:xfrm>
                        <a:off x="6837205" y="2300135"/>
                        <a:ext cx="4680000" cy="458716"/>
                      </a:xfrm>
                      <a:prstGeom prst="rect">
                        <a:avLst/>
                      </a:prstGeom>
                      <a:ln>
                        <a:solidFill>
                          <a:srgbClr val="0070C0"/>
                        </a:solidFill>
                      </a:ln>
                    </p:spPr>
                  </p:pic>
                </p:oleObj>
              </mc:Fallback>
            </mc:AlternateContent>
          </a:graphicData>
        </a:graphic>
      </p:graphicFrame>
      <p:sp>
        <p:nvSpPr>
          <p:cNvPr id="28" name="Rectangle 10"/>
          <p:cNvSpPr>
            <a:spLocks noChangeArrowheads="1"/>
          </p:cNvSpPr>
          <p:nvPr/>
        </p:nvSpPr>
        <p:spPr bwMode="auto">
          <a:xfrm>
            <a:off x="6648450" y="38976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graphicFrame>
        <p:nvGraphicFramePr>
          <p:cNvPr id="29" name="Objet 28"/>
          <p:cNvGraphicFramePr>
            <a:graphicFrameLocks noChangeAspect="1"/>
          </p:cNvGraphicFramePr>
          <p:nvPr>
            <p:extLst>
              <p:ext uri="{D42A27DB-BD31-4B8C-83A1-F6EECF244321}">
                <p14:modId xmlns:p14="http://schemas.microsoft.com/office/powerpoint/2010/main" val="3367020410"/>
              </p:ext>
            </p:extLst>
          </p:nvPr>
        </p:nvGraphicFramePr>
        <p:xfrm>
          <a:off x="6851600" y="3100058"/>
          <a:ext cx="4680000" cy="1426506"/>
        </p:xfrm>
        <a:graphic>
          <a:graphicData uri="http://schemas.openxmlformats.org/presentationml/2006/ole">
            <mc:AlternateContent xmlns:mc="http://schemas.openxmlformats.org/markup-compatibility/2006">
              <mc:Choice xmlns:v="urn:schemas-microsoft-com:vml" Requires="v">
                <p:oleObj spid="_x0000_s5171" name="Equation" r:id="rId6" imgW="2984400" imgH="901440" progId="Equation.DSMT4">
                  <p:embed/>
                </p:oleObj>
              </mc:Choice>
              <mc:Fallback>
                <p:oleObj name="Equation" r:id="rId6" imgW="2984400" imgH="901440" progId="Equation.DSMT4">
                  <p:embed/>
                  <p:pic>
                    <p:nvPicPr>
                      <p:cNvPr id="0" name=""/>
                      <p:cNvPicPr>
                        <a:picLocks noChangeAspect="1" noChangeArrowheads="1"/>
                      </p:cNvPicPr>
                      <p:nvPr/>
                    </p:nvPicPr>
                    <p:blipFill>
                      <a:blip r:embed="rId7"/>
                      <a:srcRect/>
                      <a:stretch>
                        <a:fillRect/>
                      </a:stretch>
                    </p:blipFill>
                    <p:spPr bwMode="auto">
                      <a:xfrm>
                        <a:off x="6851600" y="3100058"/>
                        <a:ext cx="4680000" cy="1426506"/>
                      </a:xfrm>
                      <a:prstGeom prst="rect">
                        <a:avLst/>
                      </a:prstGeom>
                      <a:noFill/>
                      <a:ln>
                        <a:solidFill>
                          <a:srgbClr val="0070C0"/>
                        </a:solidFill>
                      </a:ln>
                    </p:spPr>
                  </p:pic>
                </p:oleObj>
              </mc:Fallback>
            </mc:AlternateContent>
          </a:graphicData>
        </a:graphic>
      </p:graphicFrame>
      <p:pic>
        <p:nvPicPr>
          <p:cNvPr id="23" name="Image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0000" y="1024831"/>
            <a:ext cx="5713200" cy="5696644"/>
          </a:xfrm>
          <a:prstGeom prst="rect">
            <a:avLst/>
          </a:prstGeom>
          <a:ln>
            <a:solidFill>
              <a:srgbClr val="0070C0"/>
            </a:solidFill>
          </a:ln>
        </p:spPr>
      </p:pic>
      <p:sp>
        <p:nvSpPr>
          <p:cNvPr id="26" name="Ellipse 25"/>
          <p:cNvSpPr/>
          <p:nvPr/>
        </p:nvSpPr>
        <p:spPr>
          <a:xfrm>
            <a:off x="10691533" y="1348008"/>
            <a:ext cx="840067" cy="466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Ellipse 26"/>
          <p:cNvSpPr/>
          <p:nvPr/>
        </p:nvSpPr>
        <p:spPr>
          <a:xfrm>
            <a:off x="3340883" y="5401664"/>
            <a:ext cx="200025" cy="19522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32" name="Connecteur droit avec flèche 31"/>
          <p:cNvCxnSpPr>
            <a:stCxn id="26" idx="2"/>
          </p:cNvCxnSpPr>
          <p:nvPr/>
        </p:nvCxnSpPr>
        <p:spPr>
          <a:xfrm flipH="1">
            <a:off x="3607790" y="1581371"/>
            <a:ext cx="7083743" cy="3837405"/>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
        <p:nvSpPr>
          <p:cNvPr id="33" name="Rectangle à coins arrondis 32"/>
          <p:cNvSpPr>
            <a:spLocks noChangeAspect="1"/>
          </p:cNvSpPr>
          <p:nvPr/>
        </p:nvSpPr>
        <p:spPr>
          <a:xfrm>
            <a:off x="3900482" y="5543565"/>
            <a:ext cx="1522741" cy="433615"/>
          </a:xfrm>
          <a:prstGeom prst="wedgeRoundRectCallout">
            <a:avLst>
              <a:gd name="adj1" fmla="val -71276"/>
              <a:gd name="adj2" fmla="val -52255"/>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baseline="-25000"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7</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+j1</a:t>
            </a:r>
            <a:endParaRPr lang="fr-BE"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4" name="Connecteur droit avec flèche 33"/>
          <p:cNvCxnSpPr/>
          <p:nvPr/>
        </p:nvCxnSpPr>
        <p:spPr>
          <a:xfrm flipH="1">
            <a:off x="9368577" y="1676400"/>
            <a:ext cx="1985224" cy="700634"/>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sp>
        <p:nvSpPr>
          <p:cNvPr id="35" name="Ellipse 34"/>
          <p:cNvSpPr/>
          <p:nvPr/>
        </p:nvSpPr>
        <p:spPr>
          <a:xfrm>
            <a:off x="9272480" y="1348007"/>
            <a:ext cx="740400" cy="466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36" name="Connecteur droit avec flèche 35"/>
          <p:cNvCxnSpPr>
            <a:stCxn id="35" idx="4"/>
          </p:cNvCxnSpPr>
          <p:nvPr/>
        </p:nvCxnSpPr>
        <p:spPr>
          <a:xfrm>
            <a:off x="9642680" y="1814732"/>
            <a:ext cx="261771" cy="594556"/>
          </a:xfrm>
          <a:prstGeom prst="straightConnector1">
            <a:avLst/>
          </a:prstGeom>
          <a:ln w="12700">
            <a:tailEnd type="triangle" w="lg" len="lg"/>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35" idx="2"/>
          </p:cNvCxnSpPr>
          <p:nvPr/>
        </p:nvCxnSpPr>
        <p:spPr>
          <a:xfrm flipH="1">
            <a:off x="3028950" y="1581370"/>
            <a:ext cx="6243530" cy="3880071"/>
          </a:xfrm>
          <a:prstGeom prst="straightConnector1">
            <a:avLst/>
          </a:prstGeom>
          <a:ln w="127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Arc 40"/>
          <p:cNvSpPr/>
          <p:nvPr/>
        </p:nvSpPr>
        <p:spPr>
          <a:xfrm>
            <a:off x="1181101" y="2152650"/>
            <a:ext cx="3425869" cy="3444240"/>
          </a:xfrm>
          <a:prstGeom prst="arc">
            <a:avLst>
              <a:gd name="adj1" fmla="val 4274512"/>
              <a:gd name="adj2" fmla="val 6026188"/>
            </a:avLst>
          </a:prstGeom>
          <a:ln w="38100">
            <a:solidFill>
              <a:srgbClr val="00B050"/>
            </a:solidFill>
            <a:headEnd type="none" w="lg" len="lg"/>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42" name="Ellipse 41"/>
          <p:cNvSpPr/>
          <p:nvPr/>
        </p:nvSpPr>
        <p:spPr>
          <a:xfrm>
            <a:off x="2378625" y="5445952"/>
            <a:ext cx="200025" cy="19522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43" name="Rectangle à coins arrondis 42"/>
          <p:cNvSpPr>
            <a:spLocks noChangeAspect="1"/>
          </p:cNvSpPr>
          <p:nvPr/>
        </p:nvSpPr>
        <p:spPr>
          <a:xfrm>
            <a:off x="1181101" y="4440561"/>
            <a:ext cx="1522741" cy="433615"/>
          </a:xfrm>
          <a:prstGeom prst="wedgeRoundRectCallout">
            <a:avLst>
              <a:gd name="adj1" fmla="val 33310"/>
              <a:gd name="adj2" fmla="val 172243"/>
              <a:gd name="adj3" fmla="val 16667"/>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fr-BE"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y</a:t>
            </a:r>
            <a:r>
              <a:rPr lang="fr-BE" b="1" baseline="-25000"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8</a:t>
            </a:r>
            <a:r>
              <a:rPr lang="fr-BE"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r>
              <a:rPr lang="fr-BE"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0,4+</a:t>
            </a:r>
            <a:r>
              <a:rPr lang="fr-BE"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j1,8</a:t>
            </a:r>
            <a:endParaRPr lang="fr-BE"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44" name="Connecteur droit avec flèche 43"/>
          <p:cNvCxnSpPr>
            <a:stCxn id="43" idx="3"/>
          </p:cNvCxnSpPr>
          <p:nvPr/>
        </p:nvCxnSpPr>
        <p:spPr>
          <a:xfrm flipV="1">
            <a:off x="2703842" y="2682178"/>
            <a:ext cx="8407724" cy="1975191"/>
          </a:xfrm>
          <a:prstGeom prst="straightConnector1">
            <a:avLst/>
          </a:prstGeom>
          <a:ln w="1270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Ellipse 46"/>
          <p:cNvSpPr/>
          <p:nvPr/>
        </p:nvSpPr>
        <p:spPr>
          <a:xfrm>
            <a:off x="10572750" y="3873153"/>
            <a:ext cx="947250" cy="474299"/>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48" name="Connecteur droit avec flèche 47"/>
          <p:cNvCxnSpPr>
            <a:stCxn id="47" idx="0"/>
            <a:endCxn id="35" idx="5"/>
          </p:cNvCxnSpPr>
          <p:nvPr/>
        </p:nvCxnSpPr>
        <p:spPr>
          <a:xfrm flipH="1" flipV="1">
            <a:off x="9904451" y="1746382"/>
            <a:ext cx="1141924" cy="2126771"/>
          </a:xfrm>
          <a:prstGeom prst="straightConnector1">
            <a:avLst/>
          </a:prstGeom>
          <a:ln w="12700">
            <a:solidFill>
              <a:srgbClr val="FFC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ZoneTexte 50"/>
          <p:cNvSpPr txBox="1"/>
          <p:nvPr/>
        </p:nvSpPr>
        <p:spPr>
          <a:xfrm>
            <a:off x="6851600" y="5239817"/>
            <a:ext cx="4680000" cy="1477328"/>
          </a:xfrm>
          <a:prstGeom prst="rect">
            <a:avLst/>
          </a:prstGeom>
          <a:noFill/>
          <a:ln>
            <a:solidFill>
              <a:srgbClr val="0070C0"/>
            </a:solidFill>
          </a:ln>
        </p:spPr>
        <p:txBody>
          <a:bodyPr wrap="square" rtlCol="0">
            <a:spAutoFit/>
          </a:bodyPr>
          <a:lstStyle/>
          <a:p>
            <a:r>
              <a:rPr lang="fr-BE" dirty="0" smtClean="0"/>
              <a:t>Ce tracé est effectué sur l’abaque d’admittances. Il y a moyen d’effectuer le déplacement sur l’abaque d’impédances en convertissant celles-ci en admittances.</a:t>
            </a:r>
          </a:p>
          <a:p>
            <a:r>
              <a:rPr lang="fr-BE" dirty="0" smtClean="0"/>
              <a:t>Voir diapositive suivante.</a:t>
            </a:r>
            <a:endParaRPr lang="fr-BE" dirty="0"/>
          </a:p>
        </p:txBody>
      </p:sp>
    </p:spTree>
    <p:extLst>
      <p:ext uri="{BB962C8B-B14F-4D97-AF65-F5344CB8AC3E}">
        <p14:creationId xmlns:p14="http://schemas.microsoft.com/office/powerpoint/2010/main" val="353448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right)">
                                      <p:cBhvr>
                                        <p:cTn id="11" dur="200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right)">
                                      <p:cBhvr>
                                        <p:cTn id="28" dur="20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up)">
                                      <p:cBhvr>
                                        <p:cTn id="37" dur="20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right)">
                                      <p:cBhvr>
                                        <p:cTn id="42" dur="20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right)">
                                      <p:cBhvr>
                                        <p:cTn id="47" dur="30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wipe(left)">
                                      <p:cBhvr>
                                        <p:cTn id="60" dur="2000"/>
                                        <p:tgtEl>
                                          <p:spTgt spid="44"/>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wipe(down)">
                                      <p:cBhvr>
                                        <p:cTn id="73" dur="2000"/>
                                        <p:tgtEl>
                                          <p:spTgt spid="48"/>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33" grpId="0" animBg="1"/>
      <p:bldP spid="35" grpId="0" animBg="1"/>
      <p:bldP spid="41" grpId="0" animBg="1"/>
      <p:bldP spid="42" grpId="0" animBg="1"/>
      <p:bldP spid="43" grpId="0" animBg="1"/>
      <p:bldP spid="47" grpId="0" animBg="1"/>
      <p:bldP spid="51"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4704</TotalTime>
  <Words>657</Words>
  <Application>Microsoft Office PowerPoint</Application>
  <PresentationFormat>Grand écran</PresentationFormat>
  <Paragraphs>76</Paragraphs>
  <Slides>12</Slides>
  <Notes>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Times New Roman</vt:lpstr>
      <vt:lpstr>Thème Office</vt:lpstr>
      <vt:lpstr>Equation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JFMA</dc:creator>
  <cp:lastModifiedBy>JFMA</cp:lastModifiedBy>
  <cp:revision>639</cp:revision>
  <dcterms:created xsi:type="dcterms:W3CDTF">2016-04-28T14:17:02Z</dcterms:created>
  <dcterms:modified xsi:type="dcterms:W3CDTF">2017-04-10T17:50:44Z</dcterms:modified>
</cp:coreProperties>
</file>