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30" r:id="rId3"/>
    <p:sldId id="359" r:id="rId4"/>
    <p:sldId id="355" r:id="rId5"/>
    <p:sldId id="360" r:id="rId6"/>
    <p:sldId id="361" r:id="rId7"/>
    <p:sldId id="362" r:id="rId8"/>
    <p:sldId id="363" r:id="rId9"/>
    <p:sldId id="364" r:id="rId10"/>
    <p:sldId id="365" r:id="rId11"/>
    <p:sldId id="366" r:id="rId12"/>
    <p:sldId id="367" r:id="rId13"/>
    <p:sldId id="368" r:id="rId14"/>
    <p:sldId id="369" r:id="rId15"/>
    <p:sldId id="370" r:id="rId16"/>
    <p:sldId id="371" r:id="rId17"/>
    <p:sldId id="329" r:id="rId18"/>
    <p:sldId id="327"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C4CC2-1DE2-4B49-9363-3A70F30D638B}" type="datetimeFigureOut">
              <a:rPr lang="fr-BE" smtClean="0"/>
              <a:t>03-05-17</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1DEED-DBAC-4ECD-9618-107A8FC981DB}" type="slidenum">
              <a:rPr lang="fr-BE" smtClean="0"/>
              <a:t>‹N°›</a:t>
            </a:fld>
            <a:endParaRPr lang="fr-BE"/>
          </a:p>
        </p:txBody>
      </p:sp>
    </p:spTree>
    <p:extLst>
      <p:ext uri="{BB962C8B-B14F-4D97-AF65-F5344CB8AC3E}">
        <p14:creationId xmlns:p14="http://schemas.microsoft.com/office/powerpoint/2010/main" val="216106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4311DEED-DBAC-4ECD-9618-107A8FC981DB}" type="slidenum">
              <a:rPr lang="fr-BE" smtClean="0"/>
              <a:t>1</a:t>
            </a:fld>
            <a:endParaRPr lang="fr-BE"/>
          </a:p>
        </p:txBody>
      </p:sp>
    </p:spTree>
    <p:extLst>
      <p:ext uri="{BB962C8B-B14F-4D97-AF65-F5344CB8AC3E}">
        <p14:creationId xmlns:p14="http://schemas.microsoft.com/office/powerpoint/2010/main" val="222282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1D1B0AD6-3498-420E-8351-0A4BAEE98496}" type="datetime1">
              <a:rPr lang="fr-BE" smtClean="0"/>
              <a:t>03-05-17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2522809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75D3618-4FE2-4338-AE17-CA1FC344674A}" type="datetime1">
              <a:rPr lang="fr-BE" smtClean="0"/>
              <a:t>03-05-17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31446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15B0C8C-9605-4BE0-9211-D93366AD021D}" type="datetime1">
              <a:rPr lang="fr-BE" smtClean="0"/>
              <a:t>03-05-17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65225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CD42AD8-A45E-47AA-A116-8A4C23B2CB08}" type="datetime1">
              <a:rPr lang="fr-BE" smtClean="0"/>
              <a:t>03-05-17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68077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63A7FFB-2251-4718-BB74-666A30F6A0FB}" type="datetime1">
              <a:rPr lang="fr-BE" smtClean="0"/>
              <a:t>03-05-17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346690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D532A09-428C-47EB-A8CE-89F30DA4B4BC}" type="datetime1">
              <a:rPr lang="fr-BE" smtClean="0"/>
              <a:t>03-05-17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2711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683DC8A-DA2E-4E73-85DC-2E0521EF72C0}" type="datetime1">
              <a:rPr lang="fr-BE" smtClean="0"/>
              <a:t>03-05-17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18812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2C18EDF8-EC3D-42E1-9D0F-A67CC97BB35E}" type="datetime1">
              <a:rPr lang="fr-BE" smtClean="0"/>
              <a:t>03-05-17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221753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EBEBCD7-4F91-4632-B6E7-8A0A11B6BCAA}" type="datetime1">
              <a:rPr lang="fr-BE" smtClean="0"/>
              <a:t>03-05-17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294734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9E04271-61CA-4356-BF71-0C70E756A7A9}" type="datetime1">
              <a:rPr lang="fr-BE" smtClean="0"/>
              <a:t>03-05-17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354609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91E7FC4-7CA6-4EE3-BB8D-761D5F8F4A4A}" type="datetime1">
              <a:rPr lang="fr-BE" smtClean="0"/>
              <a:t>03-05-17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795350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DD3CD-F733-4A9D-97D3-4E26F97B4C07}" type="datetime1">
              <a:rPr lang="fr-BE" smtClean="0"/>
              <a:t>03-05-17</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9AAD6-227C-42B4-8569-17DC9645FED8}" type="slidenum">
              <a:rPr lang="fr-BE" smtClean="0"/>
              <a:t>‹N°›</a:t>
            </a:fld>
            <a:endParaRPr lang="fr-BE"/>
          </a:p>
        </p:txBody>
      </p:sp>
    </p:spTree>
    <p:extLst>
      <p:ext uri="{BB962C8B-B14F-4D97-AF65-F5344CB8AC3E}">
        <p14:creationId xmlns:p14="http://schemas.microsoft.com/office/powerpoint/2010/main" val="63147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3" Type="http://schemas.openxmlformats.org/officeDocument/2006/relationships/image" Target="../media/image8.jpg"/><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9.jpg"/><Relationship Id="rId9" Type="http://schemas.openxmlformats.org/officeDocument/2006/relationships/oleObject" Target="../embeddings/oleObject4.bin"/><Relationship Id="rId1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2.jpg"/><Relationship Id="rId5" Type="http://schemas.openxmlformats.org/officeDocument/2006/relationships/image" Target="../media/image10.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2400"/>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Abaque de Smith, un outil mystérieux ? </a:t>
            </a:r>
            <a:r>
              <a:rPr lang="fr-BE" sz="3200" dirty="0" smtClean="0">
                <a:solidFill>
                  <a:srgbClr val="002060"/>
                </a:solidFill>
              </a:rPr>
              <a:t>16</a:t>
            </a:r>
            <a:r>
              <a:rPr lang="fr-BE" sz="3200" baseline="30000" dirty="0" smtClean="0">
                <a:solidFill>
                  <a:srgbClr val="002060"/>
                </a:solidFill>
              </a:rPr>
              <a:t>ème</a:t>
            </a:r>
            <a:r>
              <a:rPr lang="fr-BE" sz="3200" dirty="0" smtClean="0">
                <a:solidFill>
                  <a:srgbClr val="002060"/>
                </a:solidFill>
              </a:rPr>
              <a:t> </a:t>
            </a:r>
            <a:r>
              <a:rPr lang="fr-BE" sz="3200" dirty="0" smtClean="0">
                <a:solidFill>
                  <a:srgbClr val="002060"/>
                </a:solidFill>
              </a:rPr>
              <a:t>partie</a:t>
            </a:r>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1</a:t>
            </a:fld>
            <a:endParaRPr lang="fr-BE"/>
          </a:p>
        </p:txBody>
      </p:sp>
      <p:sp>
        <p:nvSpPr>
          <p:cNvPr id="8" name="ZoneTexte 7"/>
          <p:cNvSpPr txBox="1"/>
          <p:nvPr/>
        </p:nvSpPr>
        <p:spPr>
          <a:xfrm>
            <a:off x="720000" y="1572860"/>
            <a:ext cx="10800000" cy="4524315"/>
          </a:xfrm>
          <a:prstGeom prst="rect">
            <a:avLst/>
          </a:prstGeom>
          <a:noFill/>
        </p:spPr>
        <p:txBody>
          <a:bodyPr wrap="square" rtlCol="0">
            <a:spAutoFit/>
          </a:bodyPr>
          <a:lstStyle/>
          <a:p>
            <a:r>
              <a:rPr lang="fr-BE" sz="3200" b="1" dirty="0" smtClean="0"/>
              <a:t>Avertissement et mesures conservatoires</a:t>
            </a:r>
          </a:p>
          <a:p>
            <a:endParaRPr lang="fr-BE" sz="3200" dirty="0" smtClean="0"/>
          </a:p>
          <a:p>
            <a:r>
              <a:rPr lang="fr-BE" sz="3200" dirty="0" smtClean="0"/>
              <a:t>Dans les exposés qui vous sont proposés, un certain nombre de figures ont été reprises de plusieurs auteurs.  Ces figures sont issues du domaine public (sauf rares exceptions) en provenance de différents sites Internet.  </a:t>
            </a:r>
            <a:r>
              <a:rPr lang="fr-BE" sz="3200" u="sng" dirty="0" smtClean="0"/>
              <a:t>Par respect pour les auteurs</a:t>
            </a:r>
            <a:r>
              <a:rPr lang="fr-BE" sz="3200" dirty="0" smtClean="0"/>
              <a:t> de ces figures, nous consacrons à chaque exposé une bibliographie en dernière page pour citer toutes les sources d’où proviennent les figures qui illustrent les exposés.</a:t>
            </a:r>
          </a:p>
        </p:txBody>
      </p:sp>
    </p:spTree>
    <p:extLst>
      <p:ext uri="{BB962C8B-B14F-4D97-AF65-F5344CB8AC3E}">
        <p14:creationId xmlns:p14="http://schemas.microsoft.com/office/powerpoint/2010/main" val="173292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4"/>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Adaptation par circuit « PI » (</a:t>
            </a:r>
            <a:r>
              <a:rPr lang="fr-BE" sz="3200" i="1" dirty="0" err="1" smtClean="0">
                <a:solidFill>
                  <a:srgbClr val="002060"/>
                </a:solidFill>
              </a:rPr>
              <a:t>SimSmith</a:t>
            </a:r>
            <a:r>
              <a:rPr lang="fr-BE" sz="3200" dirty="0" smtClean="0">
                <a:solidFill>
                  <a:srgbClr val="002060"/>
                </a:solidFill>
              </a:rPr>
              <a:t>)</a:t>
            </a:r>
            <a:endParaRPr lang="fr-BE" sz="32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10</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900000"/>
            <a:ext cx="10800000" cy="5858333"/>
          </a:xfrm>
          <a:prstGeom prst="rect">
            <a:avLst/>
          </a:prstGeom>
          <a:ln>
            <a:solidFill>
              <a:srgbClr val="0070C0"/>
            </a:solidFill>
          </a:ln>
        </p:spPr>
      </p:pic>
    </p:spTree>
    <p:extLst>
      <p:ext uri="{BB962C8B-B14F-4D97-AF65-F5344CB8AC3E}">
        <p14:creationId xmlns:p14="http://schemas.microsoft.com/office/powerpoint/2010/main" val="796783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4"/>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Adaptation par circuit « T » (</a:t>
            </a:r>
            <a:r>
              <a:rPr lang="fr-BE" sz="3200" i="1" dirty="0" err="1" smtClean="0">
                <a:solidFill>
                  <a:srgbClr val="002060"/>
                </a:solidFill>
              </a:rPr>
              <a:t>SimSmith</a:t>
            </a:r>
            <a:r>
              <a:rPr lang="fr-BE" sz="3200" dirty="0" smtClean="0">
                <a:solidFill>
                  <a:srgbClr val="002060"/>
                </a:solidFill>
              </a:rPr>
              <a:t>)</a:t>
            </a:r>
            <a:endParaRPr lang="fr-BE" sz="32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11</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900000"/>
            <a:ext cx="10800000" cy="5858333"/>
          </a:xfrm>
          <a:prstGeom prst="rect">
            <a:avLst/>
          </a:prstGeom>
          <a:ln>
            <a:solidFill>
              <a:srgbClr val="0070C0"/>
            </a:solidFill>
          </a:ln>
        </p:spPr>
      </p:pic>
    </p:spTree>
    <p:extLst>
      <p:ext uri="{BB962C8B-B14F-4D97-AF65-F5344CB8AC3E}">
        <p14:creationId xmlns:p14="http://schemas.microsoft.com/office/powerpoint/2010/main" val="4258221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4"/>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Adaptation par circuit double « L » (</a:t>
            </a:r>
            <a:r>
              <a:rPr lang="fr-BE" sz="3200" i="1" dirty="0" err="1" smtClean="0">
                <a:solidFill>
                  <a:srgbClr val="002060"/>
                </a:solidFill>
              </a:rPr>
              <a:t>SimSmith</a:t>
            </a:r>
            <a:r>
              <a:rPr lang="fr-BE" sz="3200" dirty="0" smtClean="0">
                <a:solidFill>
                  <a:srgbClr val="002060"/>
                </a:solidFill>
              </a:rPr>
              <a:t>)</a:t>
            </a:r>
            <a:endParaRPr lang="fr-BE" sz="32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12</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900000"/>
            <a:ext cx="10800000" cy="5858333"/>
          </a:xfrm>
          <a:prstGeom prst="rect">
            <a:avLst/>
          </a:prstGeom>
          <a:ln>
            <a:solidFill>
              <a:srgbClr val="0070C0"/>
            </a:solidFill>
          </a:ln>
        </p:spPr>
      </p:pic>
    </p:spTree>
    <p:extLst>
      <p:ext uri="{BB962C8B-B14F-4D97-AF65-F5344CB8AC3E}">
        <p14:creationId xmlns:p14="http://schemas.microsoft.com/office/powerpoint/2010/main" val="4096379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4"/>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Adaptation par circuit simple </a:t>
            </a:r>
            <a:r>
              <a:rPr lang="fr-BE" sz="3200" i="1" dirty="0" smtClean="0">
                <a:solidFill>
                  <a:srgbClr val="002060"/>
                </a:solidFill>
              </a:rPr>
              <a:t>Stub</a:t>
            </a:r>
            <a:r>
              <a:rPr lang="fr-BE" sz="3200" dirty="0" smtClean="0">
                <a:solidFill>
                  <a:srgbClr val="002060"/>
                </a:solidFill>
              </a:rPr>
              <a:t> (</a:t>
            </a:r>
            <a:r>
              <a:rPr lang="fr-BE" sz="3200" i="1" dirty="0" err="1" smtClean="0">
                <a:solidFill>
                  <a:srgbClr val="002060"/>
                </a:solidFill>
              </a:rPr>
              <a:t>SimSmith</a:t>
            </a:r>
            <a:r>
              <a:rPr lang="fr-BE" sz="3200" dirty="0" smtClean="0">
                <a:solidFill>
                  <a:srgbClr val="002060"/>
                </a:solidFill>
              </a:rPr>
              <a:t>)</a:t>
            </a:r>
            <a:endParaRPr lang="fr-BE" sz="32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13</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900000"/>
            <a:ext cx="10800000" cy="5858333"/>
          </a:xfrm>
          <a:prstGeom prst="rect">
            <a:avLst/>
          </a:prstGeom>
          <a:ln>
            <a:solidFill>
              <a:srgbClr val="0070C0"/>
            </a:solidFill>
          </a:ln>
        </p:spPr>
      </p:pic>
    </p:spTree>
    <p:extLst>
      <p:ext uri="{BB962C8B-B14F-4D97-AF65-F5344CB8AC3E}">
        <p14:creationId xmlns:p14="http://schemas.microsoft.com/office/powerpoint/2010/main" val="644730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4"/>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Adaptation par circuit double </a:t>
            </a:r>
            <a:r>
              <a:rPr lang="fr-BE" sz="3200" i="1" dirty="0" smtClean="0">
                <a:solidFill>
                  <a:srgbClr val="002060"/>
                </a:solidFill>
              </a:rPr>
              <a:t>Stub</a:t>
            </a:r>
            <a:r>
              <a:rPr lang="fr-BE" sz="3200" dirty="0" smtClean="0">
                <a:solidFill>
                  <a:srgbClr val="002060"/>
                </a:solidFill>
              </a:rPr>
              <a:t> (</a:t>
            </a:r>
            <a:r>
              <a:rPr lang="fr-BE" sz="3200" i="1" dirty="0" err="1" smtClean="0">
                <a:solidFill>
                  <a:srgbClr val="002060"/>
                </a:solidFill>
              </a:rPr>
              <a:t>SimSmith</a:t>
            </a:r>
            <a:r>
              <a:rPr lang="fr-BE" sz="3200" dirty="0" smtClean="0">
                <a:solidFill>
                  <a:srgbClr val="002060"/>
                </a:solidFill>
              </a:rPr>
              <a:t>)</a:t>
            </a:r>
            <a:endParaRPr lang="fr-BE" sz="32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14</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900000"/>
            <a:ext cx="10800000" cy="5858333"/>
          </a:xfrm>
          <a:prstGeom prst="rect">
            <a:avLst/>
          </a:prstGeom>
          <a:ln>
            <a:solidFill>
              <a:srgbClr val="0070C0"/>
            </a:solidFill>
          </a:ln>
        </p:spPr>
      </p:pic>
    </p:spTree>
    <p:extLst>
      <p:ext uri="{BB962C8B-B14F-4D97-AF65-F5344CB8AC3E}">
        <p14:creationId xmlns:p14="http://schemas.microsoft.com/office/powerpoint/2010/main" val="2468439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42392"/>
            <a:ext cx="10800000" cy="523220"/>
          </a:xfrm>
          <a:prstGeom prst="rect">
            <a:avLst/>
          </a:prstGeom>
          <a:solidFill>
            <a:srgbClr val="FFFF00">
              <a:alpha val="40000"/>
            </a:srgbClr>
          </a:solidFill>
          <a:ln>
            <a:solidFill>
              <a:srgbClr val="0070C0"/>
            </a:solidFill>
          </a:ln>
        </p:spPr>
        <p:txBody>
          <a:bodyPr wrap="square" rtlCol="0" anchor="ctr" anchorCtr="1">
            <a:spAutoFit/>
          </a:bodyPr>
          <a:lstStyle/>
          <a:p>
            <a:r>
              <a:rPr lang="fr-BE" sz="2800" dirty="0" smtClean="0">
                <a:solidFill>
                  <a:srgbClr val="002060"/>
                </a:solidFill>
              </a:rPr>
              <a:t>Lieu géométrique d’adaptation par circuit double </a:t>
            </a:r>
            <a:r>
              <a:rPr lang="fr-BE" sz="2800" i="1" dirty="0" smtClean="0">
                <a:solidFill>
                  <a:srgbClr val="002060"/>
                </a:solidFill>
              </a:rPr>
              <a:t>Stub</a:t>
            </a:r>
            <a:r>
              <a:rPr lang="fr-BE" sz="2800" dirty="0" smtClean="0">
                <a:solidFill>
                  <a:srgbClr val="002060"/>
                </a:solidFill>
              </a:rPr>
              <a:t> (</a:t>
            </a:r>
            <a:r>
              <a:rPr lang="fr-BE" sz="2800" i="1" dirty="0" err="1" smtClean="0">
                <a:solidFill>
                  <a:srgbClr val="002060"/>
                </a:solidFill>
              </a:rPr>
              <a:t>SimSmith</a:t>
            </a:r>
            <a:r>
              <a:rPr lang="fr-BE" sz="2800" dirty="0" smtClean="0">
                <a:solidFill>
                  <a:srgbClr val="002060"/>
                </a:solidFill>
              </a:rPr>
              <a:t>)</a:t>
            </a:r>
            <a:endParaRPr lang="fr-BE" sz="28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15</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900000"/>
            <a:ext cx="10800000" cy="5858333"/>
          </a:xfrm>
          <a:prstGeom prst="rect">
            <a:avLst/>
          </a:prstGeom>
          <a:ln>
            <a:solidFill>
              <a:srgbClr val="0070C0"/>
            </a:solidFill>
          </a:ln>
        </p:spPr>
      </p:pic>
    </p:spTree>
    <p:extLst>
      <p:ext uri="{BB962C8B-B14F-4D97-AF65-F5344CB8AC3E}">
        <p14:creationId xmlns:p14="http://schemas.microsoft.com/office/powerpoint/2010/main" val="1160756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42392"/>
            <a:ext cx="10800000" cy="523220"/>
          </a:xfrm>
          <a:prstGeom prst="rect">
            <a:avLst/>
          </a:prstGeom>
          <a:solidFill>
            <a:srgbClr val="FFFF00">
              <a:alpha val="40000"/>
            </a:srgbClr>
          </a:solidFill>
          <a:ln>
            <a:solidFill>
              <a:srgbClr val="0070C0"/>
            </a:solidFill>
          </a:ln>
        </p:spPr>
        <p:txBody>
          <a:bodyPr wrap="square" rtlCol="0" anchor="ctr" anchorCtr="1">
            <a:spAutoFit/>
          </a:bodyPr>
          <a:lstStyle/>
          <a:p>
            <a:r>
              <a:rPr lang="fr-BE" sz="2800" dirty="0" smtClean="0">
                <a:solidFill>
                  <a:srgbClr val="002060"/>
                </a:solidFill>
              </a:rPr>
              <a:t>Graphe du SWR sur une large bande, circuit double </a:t>
            </a:r>
            <a:r>
              <a:rPr lang="fr-BE" sz="2800" i="1" dirty="0" smtClean="0">
                <a:solidFill>
                  <a:srgbClr val="002060"/>
                </a:solidFill>
              </a:rPr>
              <a:t>Stub</a:t>
            </a:r>
            <a:r>
              <a:rPr lang="fr-BE" sz="2800" dirty="0" smtClean="0">
                <a:solidFill>
                  <a:srgbClr val="002060"/>
                </a:solidFill>
              </a:rPr>
              <a:t> (</a:t>
            </a:r>
            <a:r>
              <a:rPr lang="fr-BE" sz="2800" i="1" dirty="0" err="1" smtClean="0">
                <a:solidFill>
                  <a:srgbClr val="002060"/>
                </a:solidFill>
              </a:rPr>
              <a:t>SimSmith</a:t>
            </a:r>
            <a:r>
              <a:rPr lang="fr-BE" sz="2800" dirty="0" smtClean="0">
                <a:solidFill>
                  <a:srgbClr val="002060"/>
                </a:solidFill>
              </a:rPr>
              <a:t>)</a:t>
            </a:r>
            <a:endParaRPr lang="fr-BE" sz="28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16</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900000"/>
            <a:ext cx="10800000" cy="5858333"/>
          </a:xfrm>
          <a:prstGeom prst="rect">
            <a:avLst/>
          </a:prstGeom>
          <a:ln>
            <a:solidFill>
              <a:srgbClr val="0070C0"/>
            </a:solidFill>
          </a:ln>
        </p:spPr>
      </p:pic>
    </p:spTree>
    <p:extLst>
      <p:ext uri="{BB962C8B-B14F-4D97-AF65-F5344CB8AC3E}">
        <p14:creationId xmlns:p14="http://schemas.microsoft.com/office/powerpoint/2010/main" val="2104209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150846"/>
            <a:ext cx="10800000" cy="707886"/>
          </a:xfrm>
          <a:prstGeom prst="rect">
            <a:avLst/>
          </a:prstGeom>
          <a:solidFill>
            <a:srgbClr val="FFFF00">
              <a:alpha val="40000"/>
            </a:srgbClr>
          </a:solidFill>
          <a:ln>
            <a:solidFill>
              <a:srgbClr val="0070C0"/>
            </a:solidFill>
          </a:ln>
        </p:spPr>
        <p:txBody>
          <a:bodyPr wrap="square" rtlCol="0" anchor="ctr" anchorCtr="1">
            <a:spAutoFit/>
          </a:bodyPr>
          <a:lstStyle/>
          <a:p>
            <a:r>
              <a:rPr lang="fr-BE" sz="4000" dirty="0" smtClean="0">
                <a:solidFill>
                  <a:srgbClr val="002060"/>
                </a:solidFill>
              </a:rPr>
              <a:t>Conclusions</a:t>
            </a:r>
            <a:endParaRPr lang="fr-BE" sz="4000" i="1" dirty="0" smtClean="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17</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7"/>
          <p:cNvSpPr>
            <a:spLocks noChangeAspect="1"/>
          </p:cNvSpPr>
          <p:nvPr/>
        </p:nvSpPr>
        <p:spPr>
          <a:xfrm>
            <a:off x="720000" y="1143000"/>
            <a:ext cx="10800000" cy="3046988"/>
          </a:xfrm>
          <a:prstGeom prst="rect">
            <a:avLst/>
          </a:prstGeom>
        </p:spPr>
        <p:txBody>
          <a:bodyPr>
            <a:spAutoFit/>
          </a:bodyPr>
          <a:lstStyle/>
          <a:p>
            <a:r>
              <a:rPr lang="fr-BE" sz="2400" dirty="0" smtClean="0"/>
              <a:t>Bien comprendre l’abaque de Smith constitue une aide précieuse pour manipuler des impédances, des antennes et des circuits qui peuvent les adapter.  L’essentiel est de maîtriser ce qui se produit le long d’une ligne de transmission.  Impédances, réactances, ROS, etc. sur l’abaque de Smith sont donc à présent démystifiés et cela nous a permis de casser certains mythes.</a:t>
            </a:r>
          </a:p>
          <a:p>
            <a:endParaRPr lang="fr-BE" sz="2400" dirty="0"/>
          </a:p>
          <a:p>
            <a:r>
              <a:rPr lang="fr-BE" sz="2400" dirty="0" smtClean="0"/>
              <a:t>Vous voilà fins prêts à aborder le domaine des analyseurs de réseau vectoriels,</a:t>
            </a:r>
          </a:p>
          <a:p>
            <a:r>
              <a:rPr lang="fr-BE" sz="2400" dirty="0" smtClean="0"/>
              <a:t>mais cela est une autre histoire.</a:t>
            </a:r>
            <a:endParaRPr lang="fr-BE" sz="2400" dirty="0" smtClean="0"/>
          </a:p>
        </p:txBody>
      </p:sp>
    </p:spTree>
    <p:extLst>
      <p:ext uri="{BB962C8B-B14F-4D97-AF65-F5344CB8AC3E}">
        <p14:creationId xmlns:p14="http://schemas.microsoft.com/office/powerpoint/2010/main" val="1285566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Bibliographie et mentions des sources des figures reprises</a:t>
            </a: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18</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1306932" y="1952624"/>
            <a:ext cx="15389659" cy="4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sp>
        <p:nvSpPr>
          <p:cNvPr id="6" name="ZoneTexte 5"/>
          <p:cNvSpPr txBox="1"/>
          <p:nvPr/>
        </p:nvSpPr>
        <p:spPr>
          <a:xfrm>
            <a:off x="720000" y="1010383"/>
            <a:ext cx="10800000" cy="646331"/>
          </a:xfrm>
          <a:prstGeom prst="rect">
            <a:avLst/>
          </a:prstGeom>
          <a:noFill/>
        </p:spPr>
        <p:txBody>
          <a:bodyPr wrap="square" rtlCol="0">
            <a:spAutoFit/>
          </a:bodyPr>
          <a:lstStyle/>
          <a:p>
            <a:pPr marL="285750" indent="-285750">
              <a:buFontTx/>
              <a:buChar char="-"/>
            </a:pPr>
            <a:r>
              <a:rPr lang="fr-BE" dirty="0" smtClean="0"/>
              <a:t>Splitter à quatre voies sous test avec 4 charges fictives et avec un mini VNA : </a:t>
            </a:r>
            <a:r>
              <a:rPr lang="fr-BE" dirty="0" err="1" smtClean="0"/>
              <a:t>Hartmut</a:t>
            </a:r>
            <a:r>
              <a:rPr lang="fr-BE" dirty="0" smtClean="0"/>
              <a:t> </a:t>
            </a:r>
            <a:r>
              <a:rPr lang="fr-BE" dirty="0" err="1" smtClean="0"/>
              <a:t>Klüver</a:t>
            </a:r>
            <a:r>
              <a:rPr lang="fr-BE" dirty="0" smtClean="0"/>
              <a:t> DG7YBN ;</a:t>
            </a:r>
          </a:p>
          <a:p>
            <a:pPr marL="285750" indent="-285750">
              <a:buFontTx/>
              <a:buChar char="-"/>
            </a:pPr>
            <a:r>
              <a:rPr lang="fr-BE" dirty="0" err="1" smtClean="0"/>
              <a:t>SimSmith</a:t>
            </a:r>
            <a:r>
              <a:rPr lang="fr-BE" dirty="0" smtClean="0"/>
              <a:t> : AE6TY.</a:t>
            </a:r>
            <a:endParaRPr lang="fr-BE" dirty="0" smtClean="0"/>
          </a:p>
        </p:txBody>
      </p:sp>
    </p:spTree>
    <p:extLst>
      <p:ext uri="{BB962C8B-B14F-4D97-AF65-F5344CB8AC3E}">
        <p14:creationId xmlns:p14="http://schemas.microsoft.com/office/powerpoint/2010/main" val="1888624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42391"/>
            <a:ext cx="10800000" cy="523220"/>
          </a:xfrm>
          <a:prstGeom prst="rect">
            <a:avLst/>
          </a:prstGeom>
          <a:solidFill>
            <a:srgbClr val="FFFF00">
              <a:alpha val="40000"/>
            </a:srgbClr>
          </a:solidFill>
          <a:ln>
            <a:solidFill>
              <a:srgbClr val="0070C0"/>
            </a:solidFill>
          </a:ln>
        </p:spPr>
        <p:txBody>
          <a:bodyPr wrap="square" rtlCol="0" anchor="ctr" anchorCtr="1">
            <a:spAutoFit/>
          </a:bodyPr>
          <a:lstStyle/>
          <a:p>
            <a:r>
              <a:rPr lang="fr-BE" sz="2800" dirty="0">
                <a:solidFill>
                  <a:srgbClr val="002060"/>
                </a:solidFill>
              </a:rPr>
              <a:t>Adaptation </a:t>
            </a:r>
            <a:r>
              <a:rPr lang="fr-BE" sz="2800" dirty="0" smtClean="0">
                <a:solidFill>
                  <a:srgbClr val="002060"/>
                </a:solidFill>
              </a:rPr>
              <a:t>d’impédance par transformateur quart d’onde (QWT)</a:t>
            </a:r>
            <a:endParaRPr lang="fr-BE" sz="28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2</a:t>
            </a:fld>
            <a:endParaRPr lang="fr-BE"/>
          </a:p>
        </p:txBody>
      </p:sp>
      <p:sp>
        <p:nvSpPr>
          <p:cNvPr id="11" name="ZoneTexte 10"/>
          <p:cNvSpPr txBox="1"/>
          <p:nvPr/>
        </p:nvSpPr>
        <p:spPr>
          <a:xfrm>
            <a:off x="720000" y="856357"/>
            <a:ext cx="10800000" cy="5262979"/>
          </a:xfrm>
          <a:prstGeom prst="rect">
            <a:avLst/>
          </a:prstGeom>
          <a:noFill/>
        </p:spPr>
        <p:txBody>
          <a:bodyPr wrap="square" rtlCol="0">
            <a:spAutoFit/>
          </a:bodyPr>
          <a:lstStyle/>
          <a:p>
            <a:r>
              <a:rPr lang="fr-BE" sz="2400" u="sng" dirty="0" smtClean="0"/>
              <a:t>Principe</a:t>
            </a:r>
            <a:r>
              <a:rPr lang="fr-BE" sz="2400" dirty="0" smtClean="0"/>
              <a:t> :</a:t>
            </a:r>
          </a:p>
          <a:p>
            <a:endParaRPr lang="fr-BE" sz="2400" dirty="0" smtClean="0"/>
          </a:p>
          <a:p>
            <a:pPr marL="342900" indent="-342900">
              <a:buFontTx/>
              <a:buChar char="-"/>
            </a:pPr>
            <a:r>
              <a:rPr lang="fr-BE" sz="2400" dirty="0" smtClean="0"/>
              <a:t>Un segment de ligne de transmission d’une longueur d’onde électrique </a:t>
            </a:r>
            <a:r>
              <a:rPr lang="el-GR" sz="2400" dirty="0" smtClean="0"/>
              <a:t>λ</a:t>
            </a:r>
            <a:r>
              <a:rPr lang="fr-BE" sz="2400" dirty="0" smtClean="0"/>
              <a:t>/4 est inséré entre la charge et la source. L’impédance caractéristique du segment </a:t>
            </a:r>
            <a:r>
              <a:rPr lang="el-GR" sz="2400" dirty="0" smtClean="0"/>
              <a:t>λ</a:t>
            </a:r>
            <a:r>
              <a:rPr lang="fr-BE" sz="2400" dirty="0" smtClean="0"/>
              <a:t>/4 doit être de la moyenne géométrique de la charge et de la source : </a:t>
            </a:r>
          </a:p>
          <a:p>
            <a:endParaRPr lang="fr-BE" sz="2400" dirty="0" smtClean="0"/>
          </a:p>
          <a:p>
            <a:pPr marL="342900" indent="-342900">
              <a:buFontTx/>
              <a:buChar char="-"/>
            </a:pPr>
            <a:r>
              <a:rPr lang="fr-BE" sz="2400" dirty="0" smtClean="0"/>
              <a:t>La condition primordiale est d’avoir une impédance purement résistive à l’entrée du quart d’onde.</a:t>
            </a:r>
          </a:p>
          <a:p>
            <a:endParaRPr lang="fr-BE" sz="2400" dirty="0"/>
          </a:p>
          <a:p>
            <a:pPr marL="342900" indent="-342900">
              <a:buFontTx/>
              <a:buChar char="-"/>
            </a:pPr>
            <a:r>
              <a:rPr lang="fr-BE" sz="2400" dirty="0" smtClean="0"/>
              <a:t>Si la charge comporte une partie réactive, alors il faut déplacer la position de l’entrée du quart d’onde par rapport à la charge le long de la ligne de transmission de façon à annuler la composante réactive de la charge à l’entrée du quart d’onde.</a:t>
            </a:r>
          </a:p>
          <a:p>
            <a:endParaRPr lang="fr-BE" sz="2400" dirty="0"/>
          </a:p>
          <a:p>
            <a:r>
              <a:rPr lang="fr-BE" sz="2400" dirty="0" smtClean="0"/>
              <a:t>QWT : </a:t>
            </a:r>
            <a:r>
              <a:rPr lang="fr-BE" sz="2400" i="1" dirty="0" smtClean="0"/>
              <a:t>Quarter </a:t>
            </a:r>
            <a:r>
              <a:rPr lang="fr-BE" sz="2400" i="1" dirty="0" err="1" smtClean="0"/>
              <a:t>Wave</a:t>
            </a:r>
            <a:r>
              <a:rPr lang="fr-BE" sz="2400" i="1" dirty="0" smtClean="0"/>
              <a:t> Transformer</a:t>
            </a:r>
            <a:r>
              <a:rPr lang="fr-BE" sz="2400" dirty="0" smtClean="0"/>
              <a:t>.</a:t>
            </a:r>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4" name="Objet 3"/>
          <p:cNvGraphicFramePr>
            <a:graphicFrameLocks noChangeAspect="1"/>
          </p:cNvGraphicFramePr>
          <p:nvPr>
            <p:extLst>
              <p:ext uri="{D42A27DB-BD31-4B8C-83A1-F6EECF244321}">
                <p14:modId xmlns:p14="http://schemas.microsoft.com/office/powerpoint/2010/main" val="2817918449"/>
              </p:ext>
            </p:extLst>
          </p:nvPr>
        </p:nvGraphicFramePr>
        <p:xfrm>
          <a:off x="9636369" y="2415831"/>
          <a:ext cx="1717431" cy="378150"/>
        </p:xfrm>
        <a:graphic>
          <a:graphicData uri="http://schemas.openxmlformats.org/presentationml/2006/ole">
            <mc:AlternateContent xmlns:mc="http://schemas.openxmlformats.org/markup-compatibility/2006">
              <mc:Choice xmlns:v="urn:schemas-microsoft-com:vml" Requires="v">
                <p:oleObj spid="_x0000_s12330" name="Equation" r:id="rId3" imgW="1205977" imgH="266584" progId="Equation.DSMT4">
                  <p:embed/>
                </p:oleObj>
              </mc:Choice>
              <mc:Fallback>
                <p:oleObj name="Equation" r:id="rId3" imgW="1205977" imgH="266584"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369" y="2415831"/>
                        <a:ext cx="1717431" cy="378150"/>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1519773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Adaptation par quart d’onde en pratique</a:t>
            </a:r>
            <a:endParaRPr lang="fr-BE" sz="3200"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3</a:t>
            </a:fld>
            <a:endParaRPr lang="fr-BE"/>
          </a:p>
        </p:txBody>
      </p:sp>
      <p:sp>
        <p:nvSpPr>
          <p:cNvPr id="11" name="ZoneTexte 10"/>
          <p:cNvSpPr txBox="1"/>
          <p:nvPr/>
        </p:nvSpPr>
        <p:spPr>
          <a:xfrm>
            <a:off x="720000" y="856357"/>
            <a:ext cx="10800000" cy="830997"/>
          </a:xfrm>
          <a:prstGeom prst="rect">
            <a:avLst/>
          </a:prstGeom>
          <a:noFill/>
        </p:spPr>
        <p:txBody>
          <a:bodyPr wrap="square" rtlCol="0">
            <a:spAutoFit/>
          </a:bodyPr>
          <a:lstStyle/>
          <a:p>
            <a:r>
              <a:rPr lang="fr-BE" sz="2400" dirty="0" smtClean="0"/>
              <a:t>On se déplace à partir de la charge en se dirigeant vers la source d’une distance </a:t>
            </a:r>
            <a:r>
              <a:rPr lang="fr-BE" sz="2400" dirty="0" err="1" smtClean="0"/>
              <a:t>d</a:t>
            </a:r>
            <a:r>
              <a:rPr lang="fr-BE" sz="2400" baseline="-25000" dirty="0" err="1" smtClean="0"/>
              <a:t>QWT</a:t>
            </a:r>
            <a:r>
              <a:rPr lang="fr-BE" sz="2400" dirty="0" smtClean="0"/>
              <a:t> pour obtenir une impédance résistive pure sans composante réactive.</a:t>
            </a:r>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ZoneTexte 7"/>
          <p:cNvSpPr txBox="1"/>
          <p:nvPr/>
        </p:nvSpPr>
        <p:spPr>
          <a:xfrm>
            <a:off x="720000" y="5073727"/>
            <a:ext cx="10800000" cy="461665"/>
          </a:xfrm>
          <a:prstGeom prst="rect">
            <a:avLst/>
          </a:prstGeom>
          <a:noFill/>
        </p:spPr>
        <p:txBody>
          <a:bodyPr wrap="square" rtlCol="0">
            <a:spAutoFit/>
          </a:bodyPr>
          <a:lstStyle/>
          <a:p>
            <a:r>
              <a:rPr lang="fr-BE" sz="2400" dirty="0" smtClean="0"/>
              <a:t>L’impédance caractéristique Z</a:t>
            </a:r>
            <a:r>
              <a:rPr lang="fr-BE" sz="2400" baseline="-25000" dirty="0" smtClean="0"/>
              <a:t>QWT</a:t>
            </a:r>
            <a:r>
              <a:rPr lang="fr-BE" sz="2400" dirty="0" smtClean="0"/>
              <a:t> est la moyenne géométrique entre Z</a:t>
            </a:r>
            <a:r>
              <a:rPr lang="fr-BE" sz="2400" baseline="-25000" dirty="0" smtClean="0"/>
              <a:t>(d QWT)</a:t>
            </a:r>
            <a:r>
              <a:rPr lang="fr-BE" sz="2400" dirty="0" smtClean="0"/>
              <a:t> et Z</a:t>
            </a:r>
            <a:r>
              <a:rPr lang="fr-BE" sz="2400" baseline="-25000" dirty="0" smtClean="0"/>
              <a:t>S</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000" y="2424746"/>
            <a:ext cx="7200000" cy="2106020"/>
          </a:xfrm>
          <a:prstGeom prst="rect">
            <a:avLst/>
          </a:prstGeom>
          <a:ln>
            <a:solidFill>
              <a:srgbClr val="0070C0"/>
            </a:solidFill>
          </a:ln>
        </p:spPr>
      </p:pic>
    </p:spTree>
    <p:extLst>
      <p:ext uri="{BB962C8B-B14F-4D97-AF65-F5344CB8AC3E}">
        <p14:creationId xmlns:p14="http://schemas.microsoft.com/office/powerpoint/2010/main" val="2799824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42391"/>
            <a:ext cx="10800000" cy="523220"/>
          </a:xfrm>
          <a:prstGeom prst="rect">
            <a:avLst/>
          </a:prstGeom>
          <a:solidFill>
            <a:srgbClr val="FFFF00">
              <a:alpha val="40000"/>
            </a:srgbClr>
          </a:solidFill>
          <a:ln>
            <a:solidFill>
              <a:srgbClr val="0070C0"/>
            </a:solidFill>
          </a:ln>
        </p:spPr>
        <p:txBody>
          <a:bodyPr wrap="square" rtlCol="0" anchor="ctr" anchorCtr="1">
            <a:spAutoFit/>
          </a:bodyPr>
          <a:lstStyle/>
          <a:p>
            <a:r>
              <a:rPr lang="fr-BE" sz="2800" dirty="0" smtClean="0">
                <a:solidFill>
                  <a:srgbClr val="002060"/>
                </a:solidFill>
              </a:rPr>
              <a:t>21</a:t>
            </a:r>
            <a:r>
              <a:rPr lang="fr-BE" sz="2800" baseline="30000" dirty="0" smtClean="0">
                <a:solidFill>
                  <a:srgbClr val="002060"/>
                </a:solidFill>
              </a:rPr>
              <a:t>ème</a:t>
            </a:r>
            <a:r>
              <a:rPr lang="fr-BE" sz="2800" dirty="0" smtClean="0">
                <a:solidFill>
                  <a:srgbClr val="002060"/>
                </a:solidFill>
              </a:rPr>
              <a:t> pratique : adaptation d’une antenne avec un quart d’onde</a:t>
            </a:r>
            <a:endParaRPr lang="fr-BE" sz="28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4</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9" name="ZoneTexte 8"/>
          <p:cNvSpPr txBox="1"/>
          <p:nvPr/>
        </p:nvSpPr>
        <p:spPr>
          <a:xfrm>
            <a:off x="720000" y="856357"/>
            <a:ext cx="10800000" cy="3785652"/>
          </a:xfrm>
          <a:prstGeom prst="rect">
            <a:avLst/>
          </a:prstGeom>
          <a:noFill/>
        </p:spPr>
        <p:txBody>
          <a:bodyPr wrap="square" rtlCol="0">
            <a:spAutoFit/>
          </a:bodyPr>
          <a:lstStyle/>
          <a:p>
            <a:r>
              <a:rPr lang="fr-BE" sz="2400" dirty="0" smtClean="0"/>
              <a:t>Je veux adapter à 50</a:t>
            </a:r>
            <a:r>
              <a:rPr lang="el-GR" sz="2400" dirty="0" smtClean="0"/>
              <a:t>Ω</a:t>
            </a:r>
            <a:r>
              <a:rPr lang="fr-BE" sz="2400" dirty="0" smtClean="0"/>
              <a:t> une antenne dont l’impédance au connecteur de celle-ci est de 150</a:t>
            </a:r>
            <a:r>
              <a:rPr lang="el-GR" sz="2400" dirty="0" smtClean="0"/>
              <a:t>Ω</a:t>
            </a:r>
            <a:r>
              <a:rPr lang="fr-BE" sz="2400" dirty="0" smtClean="0"/>
              <a:t>+j100</a:t>
            </a:r>
            <a:r>
              <a:rPr lang="el-GR" sz="2400" dirty="0" smtClean="0"/>
              <a:t>Ω</a:t>
            </a:r>
            <a:r>
              <a:rPr lang="fr-BE" sz="2400" dirty="0" smtClean="0"/>
              <a:t> à une fréquence de 145 MHz.</a:t>
            </a:r>
          </a:p>
          <a:p>
            <a:endParaRPr lang="fr-BE" sz="2400" dirty="0" smtClean="0"/>
          </a:p>
          <a:p>
            <a:r>
              <a:rPr lang="fr-BE" sz="2400" dirty="0" smtClean="0"/>
              <a:t>Le feeder est un câble RG213/U.</a:t>
            </a:r>
          </a:p>
          <a:p>
            <a:endParaRPr lang="fr-BE" sz="2400" dirty="0" smtClean="0"/>
          </a:p>
          <a:p>
            <a:r>
              <a:rPr lang="fr-BE" sz="2400" dirty="0" smtClean="0"/>
              <a:t>Quelle doit être la distance entre l’antenne et l’entrée du quart d’onde ?</a:t>
            </a:r>
          </a:p>
          <a:p>
            <a:r>
              <a:rPr lang="fr-BE" sz="2400" dirty="0" smtClean="0"/>
              <a:t>Quelle sera l’impédance à l’entrée du quart d’onde ?</a:t>
            </a:r>
          </a:p>
          <a:p>
            <a:endParaRPr lang="fr-BE" sz="2400" dirty="0" smtClean="0"/>
          </a:p>
          <a:p>
            <a:r>
              <a:rPr lang="fr-BE" sz="2400" dirty="0" smtClean="0"/>
              <a:t>Quelle sera l’impédance caractéristique de la ligne quart d’onde ?</a:t>
            </a:r>
          </a:p>
          <a:p>
            <a:r>
              <a:rPr lang="fr-BE" sz="2400" dirty="0" smtClean="0"/>
              <a:t>Comment trouver une ligne de transmission de cette impédance caractéristique ?</a:t>
            </a:r>
          </a:p>
        </p:txBody>
      </p:sp>
    </p:spTree>
    <p:extLst>
      <p:ext uri="{BB962C8B-B14F-4D97-AF65-F5344CB8AC3E}">
        <p14:creationId xmlns:p14="http://schemas.microsoft.com/office/powerpoint/2010/main" val="3961472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42391"/>
            <a:ext cx="10800000" cy="523220"/>
          </a:xfrm>
          <a:prstGeom prst="rect">
            <a:avLst/>
          </a:prstGeom>
          <a:solidFill>
            <a:srgbClr val="FFFF00">
              <a:alpha val="40000"/>
            </a:srgbClr>
          </a:solidFill>
          <a:ln>
            <a:solidFill>
              <a:srgbClr val="0070C0"/>
            </a:solidFill>
          </a:ln>
        </p:spPr>
        <p:txBody>
          <a:bodyPr wrap="square" rtlCol="0" anchor="ctr" anchorCtr="1">
            <a:spAutoFit/>
          </a:bodyPr>
          <a:lstStyle/>
          <a:p>
            <a:r>
              <a:rPr lang="fr-BE" sz="2800" dirty="0" smtClean="0">
                <a:solidFill>
                  <a:srgbClr val="002060"/>
                </a:solidFill>
              </a:rPr>
              <a:t>21</a:t>
            </a:r>
            <a:r>
              <a:rPr lang="fr-BE" sz="2800" baseline="30000" dirty="0" smtClean="0">
                <a:solidFill>
                  <a:srgbClr val="002060"/>
                </a:solidFill>
              </a:rPr>
              <a:t>ème</a:t>
            </a:r>
            <a:r>
              <a:rPr lang="fr-BE" sz="2800" dirty="0" smtClean="0">
                <a:solidFill>
                  <a:srgbClr val="002060"/>
                </a:solidFill>
              </a:rPr>
              <a:t> pratique (suite) : adaptation avec quart d’onde</a:t>
            </a:r>
            <a:endParaRPr lang="fr-BE" sz="28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5</a:t>
            </a:fld>
            <a:endParaRPr lang="fr-BE"/>
          </a:p>
        </p:txBody>
      </p:sp>
      <p:sp>
        <p:nvSpPr>
          <p:cNvPr id="2" name="Rectangle 2"/>
          <p:cNvSpPr>
            <a:spLocks noChangeArrowheads="1"/>
          </p:cNvSpPr>
          <p:nvPr/>
        </p:nvSpPr>
        <p:spPr bwMode="auto">
          <a:xfrm>
            <a:off x="6840000" y="4014185"/>
            <a:ext cx="468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BE" sz="1600" dirty="0" smtClean="0"/>
              <a:t>Nouvelle normalisation de Z(</a:t>
            </a:r>
            <a:r>
              <a:rPr lang="fr-BE" sz="1600" dirty="0" err="1" smtClean="0"/>
              <a:t>d</a:t>
            </a:r>
            <a:r>
              <a:rPr lang="fr-BE" sz="1600" baseline="-25000" dirty="0" err="1" smtClean="0"/>
              <a:t>QWT</a:t>
            </a:r>
            <a:r>
              <a:rPr lang="fr-BE" sz="1600" dirty="0" smtClean="0"/>
              <a:t>)=220</a:t>
            </a:r>
            <a:r>
              <a:rPr lang="el-GR" sz="1600" dirty="0" smtClean="0"/>
              <a:t>Ω</a:t>
            </a:r>
            <a:r>
              <a:rPr lang="fr-BE" sz="1600" dirty="0" smtClean="0"/>
              <a:t> dans un système où l’impédance est Z</a:t>
            </a:r>
            <a:r>
              <a:rPr lang="fr-BE" sz="1600" baseline="-25000" dirty="0" smtClean="0"/>
              <a:t>QWT</a:t>
            </a:r>
            <a:r>
              <a:rPr lang="fr-BE" sz="1600" dirty="0" smtClean="0"/>
              <a:t>=105</a:t>
            </a:r>
            <a:r>
              <a:rPr lang="el-GR" sz="1600" dirty="0" smtClean="0"/>
              <a:t>Ω</a:t>
            </a:r>
            <a:r>
              <a:rPr lang="fr-BE" sz="1600" dirty="0" smtClean="0"/>
              <a:t> :</a:t>
            </a:r>
            <a:endParaRPr lang="fr-BE" sz="1600" dirty="0"/>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16" y="958574"/>
            <a:ext cx="5714638" cy="5760000"/>
          </a:xfrm>
          <a:prstGeom prst="rect">
            <a:avLst/>
          </a:prstGeom>
          <a:ln>
            <a:solidFill>
              <a:srgbClr val="0070C0"/>
            </a:solidFill>
          </a:ln>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000" y="958310"/>
            <a:ext cx="4680000" cy="1300000"/>
          </a:xfrm>
          <a:prstGeom prst="rect">
            <a:avLst/>
          </a:prstGeom>
          <a:ln>
            <a:solidFill>
              <a:schemeClr val="accent1"/>
            </a:solidFill>
          </a:ln>
        </p:spPr>
      </p:pic>
      <p:sp>
        <p:nvSpPr>
          <p:cNvPr id="11" name="Ellipse 10"/>
          <p:cNvSpPr/>
          <p:nvPr/>
        </p:nvSpPr>
        <p:spPr>
          <a:xfrm>
            <a:off x="4961226" y="3248499"/>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à coins arrondis 11"/>
          <p:cNvSpPr>
            <a:spLocks noChangeAspect="1"/>
          </p:cNvSpPr>
          <p:nvPr/>
        </p:nvSpPr>
        <p:spPr>
          <a:xfrm>
            <a:off x="4873984" y="2529832"/>
            <a:ext cx="980878" cy="294344"/>
          </a:xfrm>
          <a:prstGeom prst="wedgeRoundRectCallout">
            <a:avLst>
              <a:gd name="adj1" fmla="val -28063"/>
              <a:gd name="adj2" fmla="val 17912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sz="1400" b="1" baseline="-25000"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sz="1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=3+j2</a:t>
            </a:r>
            <a:endParaRPr lang="fr-BE"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4" name="Connecteur droit 13"/>
          <p:cNvCxnSpPr/>
          <p:nvPr/>
        </p:nvCxnSpPr>
        <p:spPr>
          <a:xfrm flipV="1">
            <a:off x="3610435" y="2857500"/>
            <a:ext cx="2889425" cy="9810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6036312" y="2844582"/>
            <a:ext cx="257773" cy="27568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ZoneTexte 18"/>
          <p:cNvSpPr txBox="1"/>
          <p:nvPr/>
        </p:nvSpPr>
        <p:spPr>
          <a:xfrm>
            <a:off x="6086874" y="2491574"/>
            <a:ext cx="825972" cy="369332"/>
          </a:xfrm>
          <a:prstGeom prst="rect">
            <a:avLst/>
          </a:prstGeom>
          <a:noFill/>
        </p:spPr>
        <p:txBody>
          <a:bodyPr wrap="square" rtlCol="0">
            <a:spAutoFit/>
          </a:bodyPr>
          <a:lstStyle/>
          <a:p>
            <a:r>
              <a:rPr lang="fr-BE" dirty="0" smtClean="0">
                <a:solidFill>
                  <a:srgbClr val="FF0000"/>
                </a:solidFill>
              </a:rPr>
              <a:t>0,224</a:t>
            </a:r>
            <a:r>
              <a:rPr lang="el-GR" dirty="0" smtClean="0">
                <a:solidFill>
                  <a:srgbClr val="FF0000"/>
                </a:solidFill>
              </a:rPr>
              <a:t>λ</a:t>
            </a:r>
            <a:endParaRPr lang="fr-BE" dirty="0">
              <a:solidFill>
                <a:srgbClr val="FF0000"/>
              </a:solidFill>
            </a:endParaRPr>
          </a:p>
        </p:txBody>
      </p:sp>
      <p:sp>
        <p:nvSpPr>
          <p:cNvPr id="20" name="Ellipse 19"/>
          <p:cNvSpPr>
            <a:spLocks noChangeAspect="1"/>
          </p:cNvSpPr>
          <p:nvPr/>
        </p:nvSpPr>
        <p:spPr>
          <a:xfrm>
            <a:off x="2117877" y="2326574"/>
            <a:ext cx="3024000" cy="3024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Rectangle à coins arrondis 20"/>
          <p:cNvSpPr>
            <a:spLocks noChangeAspect="1"/>
          </p:cNvSpPr>
          <p:nvPr/>
        </p:nvSpPr>
        <p:spPr>
          <a:xfrm>
            <a:off x="3882389" y="1849267"/>
            <a:ext cx="1172757" cy="294344"/>
          </a:xfrm>
          <a:prstGeom prst="wedgeRoundRectCallout">
            <a:avLst>
              <a:gd name="adj1" fmla="val 4343"/>
              <a:gd name="adj2" fmla="val 19466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SWR=4,4:1</a:t>
            </a:r>
            <a:endParaRPr lang="fr-BE"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2" name="Flèche droite 21"/>
          <p:cNvSpPr/>
          <p:nvPr/>
        </p:nvSpPr>
        <p:spPr>
          <a:xfrm rot="10800000">
            <a:off x="9557384" y="2313306"/>
            <a:ext cx="988651" cy="12122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ZoneTexte 22"/>
          <p:cNvSpPr txBox="1"/>
          <p:nvPr/>
        </p:nvSpPr>
        <p:spPr>
          <a:xfrm>
            <a:off x="9544373" y="2436310"/>
            <a:ext cx="1001662" cy="246221"/>
          </a:xfrm>
          <a:prstGeom prst="rect">
            <a:avLst/>
          </a:prstGeom>
          <a:noFill/>
        </p:spPr>
        <p:txBody>
          <a:bodyPr wrap="square" rtlCol="0">
            <a:spAutoFit/>
          </a:bodyPr>
          <a:lstStyle/>
          <a:p>
            <a:r>
              <a:rPr lang="fr-BE" sz="1000" dirty="0" smtClean="0">
                <a:solidFill>
                  <a:srgbClr val="00B050"/>
                </a:solidFill>
                <a:latin typeface="Arial" panose="020B0604020202020204" pitchFamily="34" charset="0"/>
                <a:cs typeface="Arial" panose="020B0604020202020204" pitchFamily="34" charset="0"/>
              </a:rPr>
              <a:t>Vers la source</a:t>
            </a:r>
            <a:endParaRPr lang="fr-BE" sz="1000" dirty="0">
              <a:solidFill>
                <a:srgbClr val="00B050"/>
              </a:solidFill>
              <a:latin typeface="Arial" panose="020B0604020202020204" pitchFamily="34" charset="0"/>
              <a:cs typeface="Arial" panose="020B0604020202020204" pitchFamily="34" charset="0"/>
            </a:endParaRPr>
          </a:p>
        </p:txBody>
      </p:sp>
      <p:sp>
        <p:nvSpPr>
          <p:cNvPr id="24" name="Arc 23"/>
          <p:cNvSpPr/>
          <p:nvPr/>
        </p:nvSpPr>
        <p:spPr>
          <a:xfrm>
            <a:off x="893580" y="1103098"/>
            <a:ext cx="5411969" cy="5470953"/>
          </a:xfrm>
          <a:prstGeom prst="arc">
            <a:avLst>
              <a:gd name="adj1" fmla="val 20483737"/>
              <a:gd name="adj2" fmla="val 21400387"/>
            </a:avLst>
          </a:prstGeom>
          <a:ln w="50800">
            <a:solidFill>
              <a:srgbClr val="00B050"/>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5" name="Ellipse 24"/>
          <p:cNvSpPr/>
          <p:nvPr/>
        </p:nvSpPr>
        <p:spPr>
          <a:xfrm>
            <a:off x="6162197" y="3699863"/>
            <a:ext cx="257773" cy="27568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ZoneTexte 25"/>
          <p:cNvSpPr txBox="1"/>
          <p:nvPr/>
        </p:nvSpPr>
        <p:spPr>
          <a:xfrm>
            <a:off x="6403243" y="3634700"/>
            <a:ext cx="825972" cy="369332"/>
          </a:xfrm>
          <a:prstGeom prst="rect">
            <a:avLst/>
          </a:prstGeom>
          <a:noFill/>
        </p:spPr>
        <p:txBody>
          <a:bodyPr wrap="square" rtlCol="0">
            <a:spAutoFit/>
          </a:bodyPr>
          <a:lstStyle/>
          <a:p>
            <a:r>
              <a:rPr lang="fr-BE" dirty="0" smtClean="0">
                <a:solidFill>
                  <a:srgbClr val="00B050"/>
                </a:solidFill>
              </a:rPr>
              <a:t>0,25</a:t>
            </a:r>
            <a:r>
              <a:rPr lang="el-GR" dirty="0" smtClean="0">
                <a:solidFill>
                  <a:srgbClr val="00B050"/>
                </a:solidFill>
              </a:rPr>
              <a:t>λ</a:t>
            </a:r>
            <a:endParaRPr lang="fr-BE" dirty="0">
              <a:solidFill>
                <a:srgbClr val="00B050"/>
              </a:solidFill>
            </a:endParaRPr>
          </a:p>
        </p:txBody>
      </p:sp>
      <p:cxnSp>
        <p:nvCxnSpPr>
          <p:cNvPr id="27" name="Connecteur droit 26"/>
          <p:cNvCxnSpPr>
            <a:endCxn id="10" idx="3"/>
          </p:cNvCxnSpPr>
          <p:nvPr/>
        </p:nvCxnSpPr>
        <p:spPr>
          <a:xfrm flipV="1">
            <a:off x="3610435" y="3838574"/>
            <a:ext cx="2857319" cy="38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Ellipse 28"/>
          <p:cNvSpPr/>
          <p:nvPr/>
        </p:nvSpPr>
        <p:spPr>
          <a:xfrm>
            <a:off x="5048332" y="3737111"/>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Rectangle à coins arrondis 29"/>
          <p:cNvSpPr>
            <a:spLocks noChangeAspect="1"/>
          </p:cNvSpPr>
          <p:nvPr/>
        </p:nvSpPr>
        <p:spPr>
          <a:xfrm>
            <a:off x="4678888" y="4160584"/>
            <a:ext cx="1488205" cy="294344"/>
          </a:xfrm>
          <a:prstGeom prst="wedgeRoundRectCallout">
            <a:avLst>
              <a:gd name="adj1" fmla="val -18944"/>
              <a:gd name="adj2" fmla="val -12246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sz="1400" b="1"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a:t>
            </a:r>
            <a:r>
              <a:rPr lang="fr-BE" sz="1400" b="1" baseline="-25000"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QWT</a:t>
            </a:r>
            <a:r>
              <a:rPr lang="fr-BE" sz="14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r>
              <a:rPr lang="fr-BE" sz="1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4,4+j0</a:t>
            </a:r>
            <a:endParaRPr lang="fr-BE"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32" name="Objet 31"/>
          <p:cNvGraphicFramePr>
            <a:graphicFrameLocks noChangeAspect="1"/>
          </p:cNvGraphicFramePr>
          <p:nvPr>
            <p:extLst>
              <p:ext uri="{D42A27DB-BD31-4B8C-83A1-F6EECF244321}">
                <p14:modId xmlns:p14="http://schemas.microsoft.com/office/powerpoint/2010/main" val="483213642"/>
              </p:ext>
            </p:extLst>
          </p:nvPr>
        </p:nvGraphicFramePr>
        <p:xfrm>
          <a:off x="6840000" y="2783155"/>
          <a:ext cx="4680000" cy="473198"/>
        </p:xfrm>
        <a:graphic>
          <a:graphicData uri="http://schemas.openxmlformats.org/presentationml/2006/ole">
            <mc:AlternateContent xmlns:mc="http://schemas.openxmlformats.org/markup-compatibility/2006">
              <mc:Choice xmlns:v="urn:schemas-microsoft-com:vml" Requires="v">
                <p:oleObj spid="_x0000_s13428" name="Equation" r:id="rId5" imgW="4127500" imgH="419100" progId="Equation.DSMT4">
                  <p:embed/>
                </p:oleObj>
              </mc:Choice>
              <mc:Fallback>
                <p:oleObj name="Equation" r:id="rId5" imgW="4127500" imgH="4191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0000" y="2783155"/>
                        <a:ext cx="4680000" cy="473198"/>
                      </a:xfrm>
                      <a:prstGeom prst="rect">
                        <a:avLst/>
                      </a:prstGeom>
                      <a:noFill/>
                      <a:ln>
                        <a:solidFill>
                          <a:srgbClr val="0070C0"/>
                        </a:solidFill>
                      </a:ln>
                    </p:spPr>
                  </p:pic>
                </p:oleObj>
              </mc:Fallback>
            </mc:AlternateContent>
          </a:graphicData>
        </a:graphic>
      </p:graphicFrame>
      <p:graphicFrame>
        <p:nvGraphicFramePr>
          <p:cNvPr id="34" name="Objet 33"/>
          <p:cNvGraphicFramePr>
            <a:graphicFrameLocks noChangeAspect="1"/>
          </p:cNvGraphicFramePr>
          <p:nvPr>
            <p:extLst>
              <p:ext uri="{D42A27DB-BD31-4B8C-83A1-F6EECF244321}">
                <p14:modId xmlns:p14="http://schemas.microsoft.com/office/powerpoint/2010/main" val="2344767121"/>
              </p:ext>
            </p:extLst>
          </p:nvPr>
        </p:nvGraphicFramePr>
        <p:xfrm>
          <a:off x="6840000" y="3324806"/>
          <a:ext cx="2700000" cy="294485"/>
        </p:xfrm>
        <a:graphic>
          <a:graphicData uri="http://schemas.openxmlformats.org/presentationml/2006/ole">
            <mc:AlternateContent xmlns:mc="http://schemas.openxmlformats.org/markup-compatibility/2006">
              <mc:Choice xmlns:v="urn:schemas-microsoft-com:vml" Requires="v">
                <p:oleObj spid="_x0000_s13429" name="Equation" r:id="rId7" imgW="2578100" imgH="279400" progId="Equation.DSMT4">
                  <p:embed/>
                </p:oleObj>
              </mc:Choice>
              <mc:Fallback>
                <p:oleObj name="Equation" r:id="rId7" imgW="2578100" imgH="2794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0000" y="3324806"/>
                        <a:ext cx="2700000" cy="294485"/>
                      </a:xfrm>
                      <a:prstGeom prst="rect">
                        <a:avLst/>
                      </a:prstGeom>
                      <a:noFill/>
                      <a:ln>
                        <a:solidFill>
                          <a:srgbClr val="0070C0"/>
                        </a:solidFill>
                      </a:ln>
                    </p:spPr>
                  </p:pic>
                </p:oleObj>
              </mc:Fallback>
            </mc:AlternateContent>
          </a:graphicData>
        </a:graphic>
      </p:graphicFrame>
      <p:sp>
        <p:nvSpPr>
          <p:cNvPr id="35"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36" name="Objet 35"/>
          <p:cNvGraphicFramePr>
            <a:graphicFrameLocks noChangeAspect="1"/>
          </p:cNvGraphicFramePr>
          <p:nvPr>
            <p:extLst>
              <p:ext uri="{D42A27DB-BD31-4B8C-83A1-F6EECF244321}">
                <p14:modId xmlns:p14="http://schemas.microsoft.com/office/powerpoint/2010/main" val="601991843"/>
              </p:ext>
            </p:extLst>
          </p:nvPr>
        </p:nvGraphicFramePr>
        <p:xfrm>
          <a:off x="7148320" y="3687744"/>
          <a:ext cx="2723571" cy="295200"/>
        </p:xfrm>
        <a:graphic>
          <a:graphicData uri="http://schemas.openxmlformats.org/presentationml/2006/ole">
            <mc:AlternateContent xmlns:mc="http://schemas.openxmlformats.org/markup-compatibility/2006">
              <mc:Choice xmlns:v="urn:schemas-microsoft-com:vml" Requires="v">
                <p:oleObj spid="_x0000_s13430" name="Equation" r:id="rId9" imgW="2451100" imgH="266700" progId="Equation.DSMT4">
                  <p:embed/>
                </p:oleObj>
              </mc:Choice>
              <mc:Fallback>
                <p:oleObj name="Equation" r:id="rId9" imgW="2451100" imgH="2667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48320" y="3687744"/>
                        <a:ext cx="2723571" cy="295200"/>
                      </a:xfrm>
                      <a:prstGeom prst="rect">
                        <a:avLst/>
                      </a:prstGeom>
                      <a:noFill/>
                      <a:ln w="25400">
                        <a:solidFill>
                          <a:srgbClr val="FF0000"/>
                        </a:solidFill>
                      </a:ln>
                    </p:spPr>
                  </p:pic>
                </p:oleObj>
              </mc:Fallback>
            </mc:AlternateContent>
          </a:graphicData>
        </a:graphic>
      </p:graphicFrame>
      <p:sp>
        <p:nvSpPr>
          <p:cNvPr id="37"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38" name="Objet 37"/>
          <p:cNvGraphicFramePr>
            <a:graphicFrameLocks noChangeAspect="1"/>
          </p:cNvGraphicFramePr>
          <p:nvPr>
            <p:extLst>
              <p:ext uri="{D42A27DB-BD31-4B8C-83A1-F6EECF244321}">
                <p14:modId xmlns:p14="http://schemas.microsoft.com/office/powerpoint/2010/main" val="3329564582"/>
              </p:ext>
            </p:extLst>
          </p:nvPr>
        </p:nvGraphicFramePr>
        <p:xfrm>
          <a:off x="6840000" y="4628631"/>
          <a:ext cx="2700000" cy="566016"/>
        </p:xfrm>
        <a:graphic>
          <a:graphicData uri="http://schemas.openxmlformats.org/presentationml/2006/ole">
            <mc:AlternateContent xmlns:mc="http://schemas.openxmlformats.org/markup-compatibility/2006">
              <mc:Choice xmlns:v="urn:schemas-microsoft-com:vml" Requires="v">
                <p:oleObj spid="_x0000_s13431" name="Equation" r:id="rId11" imgW="2425700" imgH="508000" progId="Equation.DSMT4">
                  <p:embed/>
                </p:oleObj>
              </mc:Choice>
              <mc:Fallback>
                <p:oleObj name="Equation" r:id="rId11" imgW="2425700" imgH="508000" progId="Equation.DSMT4">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0000" y="4628631"/>
                        <a:ext cx="2700000" cy="566016"/>
                      </a:xfrm>
                      <a:prstGeom prst="rect">
                        <a:avLst/>
                      </a:prstGeom>
                      <a:noFill/>
                      <a:ln w="25400">
                        <a:solidFill>
                          <a:srgbClr val="7030A0"/>
                        </a:solidFill>
                      </a:ln>
                    </p:spPr>
                  </p:pic>
                </p:oleObj>
              </mc:Fallback>
            </mc:AlternateContent>
          </a:graphicData>
        </a:graphic>
      </p:graphicFrame>
      <p:sp>
        <p:nvSpPr>
          <p:cNvPr id="39" name="Ellipse 38"/>
          <p:cNvSpPr/>
          <p:nvPr/>
        </p:nvSpPr>
        <p:spPr>
          <a:xfrm>
            <a:off x="4371004" y="3744799"/>
            <a:ext cx="200025" cy="19522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41" name="Connecteur droit avec flèche 40"/>
          <p:cNvCxnSpPr>
            <a:stCxn id="29" idx="2"/>
            <a:endCxn id="39" idx="6"/>
          </p:cNvCxnSpPr>
          <p:nvPr/>
        </p:nvCxnSpPr>
        <p:spPr>
          <a:xfrm flipH="1">
            <a:off x="4571029" y="3834724"/>
            <a:ext cx="477303" cy="7688"/>
          </a:xfrm>
          <a:prstGeom prst="straightConnector1">
            <a:avLst/>
          </a:prstGeom>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Rectangle à coins arrondis 41"/>
          <p:cNvSpPr>
            <a:spLocks noChangeAspect="1"/>
          </p:cNvSpPr>
          <p:nvPr/>
        </p:nvSpPr>
        <p:spPr>
          <a:xfrm>
            <a:off x="4036359" y="4611824"/>
            <a:ext cx="1643985" cy="294344"/>
          </a:xfrm>
          <a:prstGeom prst="wedgeRoundRectCallout">
            <a:avLst>
              <a:gd name="adj1" fmla="val -21782"/>
              <a:gd name="adj2" fmla="val -267441"/>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sz="1400" b="1" dirty="0" err="1"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d</a:t>
            </a:r>
            <a:r>
              <a:rPr lang="fr-BE" sz="1400" b="1" baseline="-25000" dirty="0" err="1"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QWT</a:t>
            </a:r>
            <a:r>
              <a:rPr lang="fr-BE" sz="1400" b="1"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)=2,</a:t>
            </a:r>
            <a:r>
              <a:rPr lang="fr-BE" sz="1400" b="1"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09+j0</a:t>
            </a:r>
            <a:endParaRPr lang="fr-BE" sz="14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3" name="Ellipse 42"/>
          <p:cNvSpPr>
            <a:spLocks noChangeAspect="1"/>
          </p:cNvSpPr>
          <p:nvPr/>
        </p:nvSpPr>
        <p:spPr>
          <a:xfrm>
            <a:off x="2776106" y="2982426"/>
            <a:ext cx="1710000" cy="171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à coins arrondis 43"/>
          <p:cNvSpPr>
            <a:spLocks noChangeAspect="1"/>
          </p:cNvSpPr>
          <p:nvPr/>
        </p:nvSpPr>
        <p:spPr>
          <a:xfrm>
            <a:off x="3010255" y="2500693"/>
            <a:ext cx="1269664" cy="294344"/>
          </a:xfrm>
          <a:prstGeom prst="wedgeRoundRectCallout">
            <a:avLst>
              <a:gd name="adj1" fmla="val 5240"/>
              <a:gd name="adj2" fmla="val 109230"/>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SWR=2,09:1</a:t>
            </a:r>
            <a:endParaRPr lang="fr-BE"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5" name="Arc 44"/>
          <p:cNvSpPr/>
          <p:nvPr/>
        </p:nvSpPr>
        <p:spPr>
          <a:xfrm>
            <a:off x="904450" y="1099247"/>
            <a:ext cx="5411969" cy="5470953"/>
          </a:xfrm>
          <a:prstGeom prst="arc">
            <a:avLst>
              <a:gd name="adj1" fmla="val 21592260"/>
              <a:gd name="adj2" fmla="val 10809478"/>
            </a:avLst>
          </a:prstGeom>
          <a:ln w="50800">
            <a:solidFill>
              <a:schemeClr val="accent6">
                <a:lumMod val="75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46" name="Flèche droite 45"/>
          <p:cNvSpPr/>
          <p:nvPr/>
        </p:nvSpPr>
        <p:spPr>
          <a:xfrm rot="10800000">
            <a:off x="8382000" y="2313305"/>
            <a:ext cx="1116756" cy="121229"/>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7" name="ZoneTexte 46"/>
          <p:cNvSpPr txBox="1"/>
          <p:nvPr/>
        </p:nvSpPr>
        <p:spPr>
          <a:xfrm>
            <a:off x="8486389" y="2434534"/>
            <a:ext cx="1001662" cy="246221"/>
          </a:xfrm>
          <a:prstGeom prst="rect">
            <a:avLst/>
          </a:prstGeom>
          <a:noFill/>
        </p:spPr>
        <p:txBody>
          <a:bodyPr wrap="square" rtlCol="0">
            <a:spAutoFit/>
          </a:bodyPr>
          <a:lstStyle/>
          <a:p>
            <a:r>
              <a:rPr lang="fr-BE" sz="1000" dirty="0" smtClean="0">
                <a:solidFill>
                  <a:schemeClr val="accent6">
                    <a:lumMod val="75000"/>
                  </a:schemeClr>
                </a:solidFill>
                <a:latin typeface="Arial" panose="020B0604020202020204" pitchFamily="34" charset="0"/>
                <a:cs typeface="Arial" panose="020B0604020202020204" pitchFamily="34" charset="0"/>
              </a:rPr>
              <a:t>Vers la source</a:t>
            </a:r>
            <a:endParaRPr lang="fr-BE" sz="1000" dirty="0">
              <a:solidFill>
                <a:schemeClr val="accent6">
                  <a:lumMod val="75000"/>
                </a:schemeClr>
              </a:solidFill>
              <a:latin typeface="Arial" panose="020B0604020202020204" pitchFamily="34" charset="0"/>
              <a:cs typeface="Arial" panose="020B0604020202020204" pitchFamily="34" charset="0"/>
            </a:endParaRPr>
          </a:p>
        </p:txBody>
      </p:sp>
      <p:sp>
        <p:nvSpPr>
          <p:cNvPr id="48" name="Rectangle à coins arrondis 47"/>
          <p:cNvSpPr>
            <a:spLocks noChangeAspect="1"/>
          </p:cNvSpPr>
          <p:nvPr/>
        </p:nvSpPr>
        <p:spPr>
          <a:xfrm>
            <a:off x="5277408" y="6265899"/>
            <a:ext cx="1013675" cy="294344"/>
          </a:xfrm>
          <a:prstGeom prst="wedgeRoundRectCallout">
            <a:avLst>
              <a:gd name="adj1" fmla="val -31930"/>
              <a:gd name="adj2" fmla="val -183305"/>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QWT </a:t>
            </a:r>
            <a:r>
              <a:rPr lang="el-GR" sz="1400"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λ</a:t>
            </a:r>
            <a:r>
              <a:rPr lang="fr-BE" sz="1400"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fr-BE" sz="1400" b="1"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49" name="Connecteur droit 48"/>
          <p:cNvCxnSpPr/>
          <p:nvPr/>
        </p:nvCxnSpPr>
        <p:spPr>
          <a:xfrm flipV="1">
            <a:off x="756961" y="3840493"/>
            <a:ext cx="2857319" cy="38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Ellipse 49"/>
          <p:cNvSpPr/>
          <p:nvPr/>
        </p:nvSpPr>
        <p:spPr>
          <a:xfrm>
            <a:off x="2681055" y="3747417"/>
            <a:ext cx="200025" cy="1952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1" name="Rectangle à coins arrondis 50"/>
          <p:cNvSpPr>
            <a:spLocks noChangeAspect="1"/>
          </p:cNvSpPr>
          <p:nvPr/>
        </p:nvSpPr>
        <p:spPr>
          <a:xfrm>
            <a:off x="2163077" y="4617358"/>
            <a:ext cx="1419220" cy="294344"/>
          </a:xfrm>
          <a:prstGeom prst="wedgeRoundRectCallout">
            <a:avLst>
              <a:gd name="adj1" fmla="val -7877"/>
              <a:gd name="adj2" fmla="val -266147"/>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err="1"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sz="1400" b="1" baseline="-25000" dirty="0" err="1"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IN</a:t>
            </a:r>
            <a:r>
              <a:rPr lang="fr-BE" sz="1400" b="1" dirty="0" smtClean="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=0,4785</a:t>
            </a:r>
            <a:r>
              <a:rPr lang="fr-BE" sz="1400"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+j0</a:t>
            </a:r>
            <a:endParaRPr lang="fr-BE" sz="1400" b="1"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2" name="Rectangle 4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53" name="Objet 52"/>
          <p:cNvGraphicFramePr>
            <a:graphicFrameLocks noChangeAspect="1"/>
          </p:cNvGraphicFramePr>
          <p:nvPr>
            <p:extLst>
              <p:ext uri="{D42A27DB-BD31-4B8C-83A1-F6EECF244321}">
                <p14:modId xmlns:p14="http://schemas.microsoft.com/office/powerpoint/2010/main" val="64043469"/>
              </p:ext>
            </p:extLst>
          </p:nvPr>
        </p:nvGraphicFramePr>
        <p:xfrm>
          <a:off x="6816229" y="5850806"/>
          <a:ext cx="3563485" cy="295200"/>
        </p:xfrm>
        <a:graphic>
          <a:graphicData uri="http://schemas.openxmlformats.org/presentationml/2006/ole">
            <mc:AlternateContent xmlns:mc="http://schemas.openxmlformats.org/markup-compatibility/2006">
              <mc:Choice xmlns:v="urn:schemas-microsoft-com:vml" Requires="v">
                <p:oleObj spid="_x0000_s13432" name="Equation" r:id="rId13" imgW="2933640" imgH="241200" progId="Equation.DSMT4">
                  <p:embed/>
                </p:oleObj>
              </mc:Choice>
              <mc:Fallback>
                <p:oleObj name="Equation" r:id="rId13" imgW="2933640" imgH="241200" progId="Equation.DSMT4">
                  <p:embed/>
                  <p:pic>
                    <p:nvPicPr>
                      <p:cNvPr id="0" name="Object 39"/>
                      <p:cNvPicPr>
                        <a:picLocks noChangeAspect="1" noChangeArrowheads="1"/>
                      </p:cNvPicPr>
                      <p:nvPr/>
                    </p:nvPicPr>
                    <p:blipFill>
                      <a:blip r:embed="rId14"/>
                      <a:srcRect/>
                      <a:stretch>
                        <a:fillRect/>
                      </a:stretch>
                    </p:blipFill>
                    <p:spPr bwMode="auto">
                      <a:xfrm>
                        <a:off x="6816229" y="5850806"/>
                        <a:ext cx="3563485" cy="295200"/>
                      </a:xfrm>
                      <a:prstGeom prst="rect">
                        <a:avLst/>
                      </a:prstGeom>
                      <a:noFill/>
                      <a:ln w="25400">
                        <a:solidFill>
                          <a:srgbClr val="002060"/>
                        </a:solidFill>
                      </a:ln>
                    </p:spPr>
                  </p:pic>
                </p:oleObj>
              </mc:Fallback>
            </mc:AlternateContent>
          </a:graphicData>
        </a:graphic>
      </p:graphicFrame>
      <p:sp>
        <p:nvSpPr>
          <p:cNvPr id="54" name="Rectangle 2"/>
          <p:cNvSpPr>
            <a:spLocks noChangeArrowheads="1"/>
          </p:cNvSpPr>
          <p:nvPr/>
        </p:nvSpPr>
        <p:spPr bwMode="auto">
          <a:xfrm>
            <a:off x="6840000" y="5230339"/>
            <a:ext cx="468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BE" sz="1600" dirty="0" smtClean="0"/>
              <a:t>Dé-normalisation de </a:t>
            </a:r>
            <a:r>
              <a:rPr lang="fr-BE" sz="1600" dirty="0" err="1" smtClean="0"/>
              <a:t>z’</a:t>
            </a:r>
            <a:r>
              <a:rPr lang="fr-BE" sz="1600" baseline="-25000" dirty="0" err="1" smtClean="0"/>
              <a:t>IN</a:t>
            </a:r>
            <a:r>
              <a:rPr lang="fr-BE" sz="1600" dirty="0" smtClean="0"/>
              <a:t>=0,4785+j0</a:t>
            </a:r>
            <a:r>
              <a:rPr lang="el-GR" sz="1600" dirty="0" smtClean="0"/>
              <a:t>Ω</a:t>
            </a:r>
            <a:r>
              <a:rPr lang="fr-BE" sz="1600" dirty="0" smtClean="0"/>
              <a:t> dans le système où l’impédance était Z</a:t>
            </a:r>
            <a:r>
              <a:rPr lang="fr-BE" sz="1600" baseline="-25000" dirty="0" smtClean="0"/>
              <a:t>QWT</a:t>
            </a:r>
            <a:r>
              <a:rPr lang="fr-BE" sz="1600" dirty="0" smtClean="0"/>
              <a:t>=105</a:t>
            </a:r>
            <a:r>
              <a:rPr lang="el-GR" sz="1600" dirty="0" smtClean="0"/>
              <a:t>Ω</a:t>
            </a:r>
            <a:r>
              <a:rPr lang="fr-BE" sz="1600" dirty="0" smtClean="0"/>
              <a:t> :</a:t>
            </a:r>
            <a:endParaRPr lang="fr-BE" sz="1600" dirty="0"/>
          </a:p>
        </p:txBody>
      </p:sp>
      <p:sp>
        <p:nvSpPr>
          <p:cNvPr id="55" name="Ellipse 54"/>
          <p:cNvSpPr/>
          <p:nvPr/>
        </p:nvSpPr>
        <p:spPr>
          <a:xfrm>
            <a:off x="3519521" y="3752986"/>
            <a:ext cx="200025" cy="19522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56" name="Connecteur droit avec flèche 55"/>
          <p:cNvCxnSpPr>
            <a:stCxn id="50" idx="6"/>
            <a:endCxn id="55" idx="2"/>
          </p:cNvCxnSpPr>
          <p:nvPr/>
        </p:nvCxnSpPr>
        <p:spPr>
          <a:xfrm>
            <a:off x="2881080" y="3845030"/>
            <a:ext cx="638441" cy="5569"/>
          </a:xfrm>
          <a:prstGeom prst="straightConnector1">
            <a:avLst/>
          </a:prstGeom>
          <a:ln w="381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Rectangle à coins arrondis 60"/>
          <p:cNvSpPr>
            <a:spLocks noChangeAspect="1"/>
          </p:cNvSpPr>
          <p:nvPr/>
        </p:nvSpPr>
        <p:spPr>
          <a:xfrm>
            <a:off x="3133111" y="3208331"/>
            <a:ext cx="932906" cy="294344"/>
          </a:xfrm>
          <a:prstGeom prst="wedgeRoundRectCallout">
            <a:avLst>
              <a:gd name="adj1" fmla="val 4423"/>
              <a:gd name="adj2" fmla="val 135118"/>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sz="1400" b="1" baseline="-25000"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IN</a:t>
            </a:r>
            <a:r>
              <a:rPr lang="fr-BE" sz="1400" b="1"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=50</a:t>
            </a:r>
            <a:r>
              <a:rPr lang="el-GR" sz="1400" b="1"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Ω</a:t>
            </a:r>
            <a:endParaRPr lang="fr-BE"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71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7" presetClass="entr" presetSubtype="2"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2000" fill="hold"/>
                                        <p:tgtEl>
                                          <p:spTgt spid="22"/>
                                        </p:tgtEl>
                                        <p:attrNameLst>
                                          <p:attrName>ppt_x</p:attrName>
                                        </p:attrNameLst>
                                      </p:cBhvr>
                                      <p:tavLst>
                                        <p:tav tm="0">
                                          <p:val>
                                            <p:strVal val="#ppt_x+#ppt_w/2"/>
                                          </p:val>
                                        </p:tav>
                                        <p:tav tm="100000">
                                          <p:val>
                                            <p:strVal val="#ppt_x"/>
                                          </p:val>
                                        </p:tav>
                                      </p:tavLst>
                                    </p:anim>
                                    <p:anim calcmode="lin" valueType="num">
                                      <p:cBhvr>
                                        <p:cTn id="37" dur="2000" fill="hold"/>
                                        <p:tgtEl>
                                          <p:spTgt spid="22"/>
                                        </p:tgtEl>
                                        <p:attrNameLst>
                                          <p:attrName>ppt_y</p:attrName>
                                        </p:attrNameLst>
                                      </p:cBhvr>
                                      <p:tavLst>
                                        <p:tav tm="0">
                                          <p:val>
                                            <p:strVal val="#ppt_y"/>
                                          </p:val>
                                        </p:tav>
                                        <p:tav tm="100000">
                                          <p:val>
                                            <p:strVal val="#ppt_y"/>
                                          </p:val>
                                        </p:tav>
                                      </p:tavLst>
                                    </p:anim>
                                    <p:anim calcmode="lin" valueType="num">
                                      <p:cBhvr>
                                        <p:cTn id="38" dur="2000" fill="hold"/>
                                        <p:tgtEl>
                                          <p:spTgt spid="22"/>
                                        </p:tgtEl>
                                        <p:attrNameLst>
                                          <p:attrName>ppt_w</p:attrName>
                                        </p:attrNameLst>
                                      </p:cBhvr>
                                      <p:tavLst>
                                        <p:tav tm="0">
                                          <p:val>
                                            <p:fltVal val="0"/>
                                          </p:val>
                                        </p:tav>
                                        <p:tav tm="100000">
                                          <p:val>
                                            <p:strVal val="#ppt_w"/>
                                          </p:val>
                                        </p:tav>
                                      </p:tavLst>
                                    </p:anim>
                                    <p:anim calcmode="lin" valueType="num">
                                      <p:cBhvr>
                                        <p:cTn id="39"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up)">
                                      <p:cBhvr>
                                        <p:cTn id="48" dur="30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20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8"/>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wipe(right)">
                                      <p:cBhvr>
                                        <p:cTn id="94" dur="30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7" presetClass="entr" presetSubtype="2" fill="hold" grpId="0" nodeType="click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p:cTn id="115" dur="2000" fill="hold"/>
                                        <p:tgtEl>
                                          <p:spTgt spid="46"/>
                                        </p:tgtEl>
                                        <p:attrNameLst>
                                          <p:attrName>ppt_x</p:attrName>
                                        </p:attrNameLst>
                                      </p:cBhvr>
                                      <p:tavLst>
                                        <p:tav tm="0">
                                          <p:val>
                                            <p:strVal val="#ppt_x+#ppt_w/2"/>
                                          </p:val>
                                        </p:tav>
                                        <p:tav tm="100000">
                                          <p:val>
                                            <p:strVal val="#ppt_x"/>
                                          </p:val>
                                        </p:tav>
                                      </p:tavLst>
                                    </p:anim>
                                    <p:anim calcmode="lin" valueType="num">
                                      <p:cBhvr>
                                        <p:cTn id="116" dur="2000" fill="hold"/>
                                        <p:tgtEl>
                                          <p:spTgt spid="46"/>
                                        </p:tgtEl>
                                        <p:attrNameLst>
                                          <p:attrName>ppt_y</p:attrName>
                                        </p:attrNameLst>
                                      </p:cBhvr>
                                      <p:tavLst>
                                        <p:tav tm="0">
                                          <p:val>
                                            <p:strVal val="#ppt_y"/>
                                          </p:val>
                                        </p:tav>
                                        <p:tav tm="100000">
                                          <p:val>
                                            <p:strVal val="#ppt_y"/>
                                          </p:val>
                                        </p:tav>
                                      </p:tavLst>
                                    </p:anim>
                                    <p:anim calcmode="lin" valueType="num">
                                      <p:cBhvr>
                                        <p:cTn id="117" dur="2000" fill="hold"/>
                                        <p:tgtEl>
                                          <p:spTgt spid="46"/>
                                        </p:tgtEl>
                                        <p:attrNameLst>
                                          <p:attrName>ppt_w</p:attrName>
                                        </p:attrNameLst>
                                      </p:cBhvr>
                                      <p:tavLst>
                                        <p:tav tm="0">
                                          <p:val>
                                            <p:fltVal val="0"/>
                                          </p:val>
                                        </p:tav>
                                        <p:tav tm="100000">
                                          <p:val>
                                            <p:strVal val="#ppt_w"/>
                                          </p:val>
                                        </p:tav>
                                      </p:tavLst>
                                    </p:anim>
                                    <p:anim calcmode="lin" valueType="num">
                                      <p:cBhvr>
                                        <p:cTn id="118" dur="20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grpId="0" nodeType="click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wipe(right)">
                                      <p:cBhvr>
                                        <p:cTn id="127" dur="3000"/>
                                        <p:tgtEl>
                                          <p:spTgt spid="45"/>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48"/>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49"/>
                                        </p:tgtEl>
                                        <p:attrNameLst>
                                          <p:attrName>style.visibility</p:attrName>
                                        </p:attrNameLst>
                                      </p:cBhvr>
                                      <p:to>
                                        <p:strVal val="visible"/>
                                      </p:to>
                                    </p:set>
                                    <p:animEffect transition="in" filter="wipe(left)">
                                      <p:cBhvr>
                                        <p:cTn id="136" dur="2000"/>
                                        <p:tgtEl>
                                          <p:spTgt spid="49"/>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0"/>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51"/>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4"/>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53"/>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childTnLst>
                                    <p:set>
                                      <p:cBhvr>
                                        <p:cTn id="156" dur="1" fill="hold">
                                          <p:stCondLst>
                                            <p:cond delay="0"/>
                                          </p:stCondLst>
                                        </p:cTn>
                                        <p:tgtEl>
                                          <p:spTgt spid="56"/>
                                        </p:tgtEl>
                                        <p:attrNameLst>
                                          <p:attrName>style.visibility</p:attrName>
                                        </p:attrNameLst>
                                      </p:cBhvr>
                                      <p:to>
                                        <p:strVal val="visible"/>
                                      </p:to>
                                    </p:set>
                                    <p:animEffect transition="in" filter="wipe(left)">
                                      <p:cBhvr>
                                        <p:cTn id="157" dur="3000"/>
                                        <p:tgtEl>
                                          <p:spTgt spid="56"/>
                                        </p:tgtEl>
                                      </p:cBhvr>
                                    </p:animEffec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55"/>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7" grpId="0" animBg="1"/>
      <p:bldP spid="19" grpId="0"/>
      <p:bldP spid="20" grpId="0" animBg="1"/>
      <p:bldP spid="21" grpId="0" animBg="1"/>
      <p:bldP spid="22" grpId="0" animBg="1"/>
      <p:bldP spid="23" grpId="0"/>
      <p:bldP spid="24" grpId="0" animBg="1"/>
      <p:bldP spid="25" grpId="0" animBg="1"/>
      <p:bldP spid="26" grpId="0"/>
      <p:bldP spid="29" grpId="0" animBg="1"/>
      <p:bldP spid="30" grpId="0" animBg="1"/>
      <p:bldP spid="39" grpId="0" animBg="1"/>
      <p:bldP spid="42" grpId="0" animBg="1"/>
      <p:bldP spid="43" grpId="0" animBg="1"/>
      <p:bldP spid="44" grpId="0" animBg="1"/>
      <p:bldP spid="45" grpId="0" animBg="1"/>
      <p:bldP spid="46" grpId="0" animBg="1"/>
      <p:bldP spid="47" grpId="0"/>
      <p:bldP spid="48" grpId="0" animBg="1"/>
      <p:bldP spid="50" grpId="0" animBg="1"/>
      <p:bldP spid="51" grpId="0" animBg="1"/>
      <p:bldP spid="54" grpId="0"/>
      <p:bldP spid="55"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4"/>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Fabrication de lignes quart d’onde</a:t>
            </a:r>
            <a:endParaRPr lang="fr-BE" sz="32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6</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9" name="ZoneTexte 8"/>
          <p:cNvSpPr txBox="1"/>
          <p:nvPr/>
        </p:nvSpPr>
        <p:spPr>
          <a:xfrm>
            <a:off x="720000" y="856357"/>
            <a:ext cx="10800000" cy="1938992"/>
          </a:xfrm>
          <a:prstGeom prst="rect">
            <a:avLst/>
          </a:prstGeom>
          <a:noFill/>
        </p:spPr>
        <p:txBody>
          <a:bodyPr wrap="square" rtlCol="0">
            <a:spAutoFit/>
          </a:bodyPr>
          <a:lstStyle/>
          <a:p>
            <a:r>
              <a:rPr lang="fr-BE" sz="2400" dirty="0" smtClean="0"/>
              <a:t>L’impédance caractéristique de la ligne quart d’onde peut parfois prendre des valeurs exotiques. Il y a moyen de fabriquer une telle ligne à partir de tubes à section carrée ou circulaire de dimensions standard. L’âme centrale est fabriquée en tube du diamètre approprié ou en fil monobrin ou en étiré massif que l’on peut usiner au tour pour obtenir un diamètre optimal.</a:t>
            </a:r>
            <a:endParaRPr lang="fr-BE" sz="2400" dirty="0" smtClean="0"/>
          </a:p>
        </p:txBody>
      </p:sp>
      <p:sp>
        <p:nvSpPr>
          <p:cNvPr id="10" name="ZoneTexte 9"/>
          <p:cNvSpPr txBox="1"/>
          <p:nvPr/>
        </p:nvSpPr>
        <p:spPr>
          <a:xfrm>
            <a:off x="5220000" y="4610322"/>
            <a:ext cx="6300000" cy="1569660"/>
          </a:xfrm>
          <a:prstGeom prst="rect">
            <a:avLst/>
          </a:prstGeom>
          <a:noFill/>
        </p:spPr>
        <p:txBody>
          <a:bodyPr wrap="square" rtlCol="0">
            <a:spAutoFit/>
          </a:bodyPr>
          <a:lstStyle/>
          <a:p>
            <a:r>
              <a:rPr lang="fr-BE" sz="2400" dirty="0" smtClean="0"/>
              <a:t>Les radioamateurs utilisent ces lignes quart d’onde en VHF et en UHF pour combiner plusieurs antennes du même type : répartiteur (Power Splitter).</a:t>
            </a:r>
            <a:endParaRPr lang="fr-BE" sz="2400" dirty="0" smtClean="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2886095"/>
            <a:ext cx="3600000" cy="1186740"/>
          </a:xfrm>
          <a:prstGeom prst="rect">
            <a:avLst/>
          </a:prstGeom>
          <a:ln>
            <a:solidFill>
              <a:schemeClr val="accent1"/>
            </a:solidFill>
          </a:ln>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6" name="Objet 5"/>
          <p:cNvGraphicFramePr>
            <a:graphicFrameLocks noChangeAspect="1"/>
          </p:cNvGraphicFramePr>
          <p:nvPr>
            <p:extLst>
              <p:ext uri="{D42A27DB-BD31-4B8C-83A1-F6EECF244321}">
                <p14:modId xmlns:p14="http://schemas.microsoft.com/office/powerpoint/2010/main" val="734639610"/>
              </p:ext>
            </p:extLst>
          </p:nvPr>
        </p:nvGraphicFramePr>
        <p:xfrm>
          <a:off x="5220000" y="2554070"/>
          <a:ext cx="6300000" cy="1518765"/>
        </p:xfrm>
        <a:graphic>
          <a:graphicData uri="http://schemas.openxmlformats.org/presentationml/2006/ole">
            <mc:AlternateContent xmlns:mc="http://schemas.openxmlformats.org/markup-compatibility/2006">
              <mc:Choice xmlns:v="urn:schemas-microsoft-com:vml" Requires="v">
                <p:oleObj spid="_x0000_s14348" name="Equation" r:id="rId4" imgW="5892800" imgH="1422400" progId="Equation.DSMT4">
                  <p:embed/>
                </p:oleObj>
              </mc:Choice>
              <mc:Fallback>
                <p:oleObj name="Equation" r:id="rId4" imgW="5892800" imgH="1422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00" y="2554070"/>
                        <a:ext cx="6300000" cy="1518765"/>
                      </a:xfrm>
                      <a:prstGeom prst="rect">
                        <a:avLst/>
                      </a:prstGeom>
                      <a:noFill/>
                      <a:ln>
                        <a:solidFill>
                          <a:schemeClr val="accent1"/>
                        </a:solidFill>
                      </a:ln>
                    </p:spPr>
                  </p:pic>
                </p:oleObj>
              </mc:Fallback>
            </mc:AlternateContent>
          </a:graphicData>
        </a:graphic>
      </p:graphicFrame>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5075" y="4210830"/>
            <a:ext cx="2804925" cy="2520000"/>
          </a:xfrm>
          <a:prstGeom prst="rect">
            <a:avLst/>
          </a:prstGeom>
          <a:ln>
            <a:solidFill>
              <a:schemeClr val="accent1"/>
            </a:solidFill>
          </a:ln>
        </p:spPr>
      </p:pic>
    </p:spTree>
    <p:extLst>
      <p:ext uri="{BB962C8B-B14F-4D97-AF65-F5344CB8AC3E}">
        <p14:creationId xmlns:p14="http://schemas.microsoft.com/office/powerpoint/2010/main" val="321534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4"/>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Logiciels informatiques sur l’abaque de Smith</a:t>
            </a:r>
            <a:endParaRPr lang="fr-BE" sz="32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7</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9" name="ZoneTexte 8"/>
          <p:cNvSpPr txBox="1"/>
          <p:nvPr/>
        </p:nvSpPr>
        <p:spPr>
          <a:xfrm>
            <a:off x="720000" y="856357"/>
            <a:ext cx="10800000" cy="3785652"/>
          </a:xfrm>
          <a:prstGeom prst="rect">
            <a:avLst/>
          </a:prstGeom>
          <a:noFill/>
        </p:spPr>
        <p:txBody>
          <a:bodyPr wrap="square" rtlCol="0">
            <a:spAutoFit/>
          </a:bodyPr>
          <a:lstStyle/>
          <a:p>
            <a:r>
              <a:rPr lang="fr-BE" sz="2400" dirty="0" smtClean="0"/>
              <a:t>Il existe plusieurs logiciels sur l’abaque de Smith qui sont utilisés par les radioamateurs.  Chacun choisira son logiciel préféré.</a:t>
            </a:r>
          </a:p>
          <a:p>
            <a:endParaRPr lang="fr-BE" sz="2400" dirty="0" smtClean="0"/>
          </a:p>
          <a:p>
            <a:r>
              <a:rPr lang="fr-BE" sz="2400" dirty="0" smtClean="0"/>
              <a:t>En voici un (gratuit) qui a été créé par un radioamateur : </a:t>
            </a:r>
            <a:r>
              <a:rPr lang="fr-BE" sz="2400" i="1" dirty="0" err="1" smtClean="0"/>
              <a:t>SimSmith</a:t>
            </a:r>
            <a:r>
              <a:rPr lang="fr-BE" sz="2400" dirty="0" smtClean="0"/>
              <a:t> de AE6TY</a:t>
            </a:r>
          </a:p>
          <a:p>
            <a:endParaRPr lang="fr-BE" sz="2400" dirty="0"/>
          </a:p>
          <a:p>
            <a:r>
              <a:rPr lang="fr-BE" sz="2400" dirty="0" smtClean="0"/>
              <a:t>Les tracés s’effectuent sur l’abaque en impédance et admittance (imittance) directement en suivant les cercles à r et à x constant, et à g et à b constant.</a:t>
            </a:r>
          </a:p>
          <a:p>
            <a:endParaRPr lang="fr-BE" sz="2400" dirty="0"/>
          </a:p>
          <a:p>
            <a:r>
              <a:rPr lang="fr-BE" sz="2400" dirty="0" smtClean="0"/>
              <a:t>Ci-après, des clichés de quelques exemples pratiques qui ont été présentés à différents exposés et qui sont traités par le logiciel </a:t>
            </a:r>
            <a:r>
              <a:rPr lang="fr-BE" sz="2400" i="1" dirty="0" err="1" smtClean="0"/>
              <a:t>SimSmith</a:t>
            </a:r>
            <a:r>
              <a:rPr lang="fr-BE" sz="2400" dirty="0" smtClean="0"/>
              <a:t>.</a:t>
            </a:r>
            <a:endParaRPr lang="fr-BE" sz="2400" dirty="0" smtClean="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Tree>
    <p:extLst>
      <p:ext uri="{BB962C8B-B14F-4D97-AF65-F5344CB8AC3E}">
        <p14:creationId xmlns:p14="http://schemas.microsoft.com/office/powerpoint/2010/main" val="3615238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4"/>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Adaptation par circuit « L » : capa // et L série (</a:t>
            </a:r>
            <a:r>
              <a:rPr lang="fr-BE" sz="3200" i="1" dirty="0" err="1" smtClean="0">
                <a:solidFill>
                  <a:srgbClr val="002060"/>
                </a:solidFill>
              </a:rPr>
              <a:t>SimSmith</a:t>
            </a:r>
            <a:r>
              <a:rPr lang="fr-BE" sz="3200" dirty="0" smtClean="0">
                <a:solidFill>
                  <a:srgbClr val="002060"/>
                </a:solidFill>
              </a:rPr>
              <a:t>)</a:t>
            </a:r>
            <a:endParaRPr lang="fr-BE" sz="32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8</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900000"/>
            <a:ext cx="10800000" cy="5858435"/>
          </a:xfrm>
          <a:prstGeom prst="rect">
            <a:avLst/>
          </a:prstGeom>
          <a:ln>
            <a:solidFill>
              <a:srgbClr val="0070C0"/>
            </a:solidFill>
          </a:ln>
        </p:spPr>
      </p:pic>
    </p:spTree>
    <p:extLst>
      <p:ext uri="{BB962C8B-B14F-4D97-AF65-F5344CB8AC3E}">
        <p14:creationId xmlns:p14="http://schemas.microsoft.com/office/powerpoint/2010/main" val="2661888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4"/>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Adaptation par circuit « L » : L // et capa série (</a:t>
            </a:r>
            <a:r>
              <a:rPr lang="fr-BE" sz="3200" i="1" dirty="0" err="1" smtClean="0">
                <a:solidFill>
                  <a:srgbClr val="002060"/>
                </a:solidFill>
              </a:rPr>
              <a:t>SimSmith</a:t>
            </a:r>
            <a:r>
              <a:rPr lang="fr-BE" sz="3200" dirty="0" smtClean="0">
                <a:solidFill>
                  <a:srgbClr val="002060"/>
                </a:solidFill>
              </a:rPr>
              <a:t>)</a:t>
            </a:r>
            <a:endParaRPr lang="fr-BE" sz="32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9</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900000"/>
            <a:ext cx="10800000" cy="5858333"/>
          </a:xfrm>
          <a:prstGeom prst="rect">
            <a:avLst/>
          </a:prstGeom>
          <a:ln>
            <a:solidFill>
              <a:srgbClr val="0070C0"/>
            </a:solidFill>
          </a:ln>
        </p:spPr>
      </p:pic>
    </p:spTree>
    <p:extLst>
      <p:ext uri="{BB962C8B-B14F-4D97-AF65-F5344CB8AC3E}">
        <p14:creationId xmlns:p14="http://schemas.microsoft.com/office/powerpoint/2010/main" val="3256882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9649</TotalTime>
  <Words>800</Words>
  <Application>Microsoft Office PowerPoint</Application>
  <PresentationFormat>Grand écran</PresentationFormat>
  <Paragraphs>89</Paragraphs>
  <Slides>18</Slides>
  <Notes>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2</vt:i4>
      </vt:variant>
      <vt:variant>
        <vt:lpstr>Titres des diapositives</vt:lpstr>
      </vt:variant>
      <vt:variant>
        <vt:i4>18</vt:i4>
      </vt:variant>
    </vt:vector>
  </HeadingPairs>
  <TitlesOfParts>
    <vt:vector size="25" baseType="lpstr">
      <vt:lpstr>Arial</vt:lpstr>
      <vt:lpstr>Calibri</vt:lpstr>
      <vt:lpstr>Calibri Light</vt:lpstr>
      <vt:lpstr>Times New Roman</vt:lpstr>
      <vt:lpstr>Thème Office</vt:lpstr>
      <vt:lpstr>Equation</vt:lpstr>
      <vt:lpstr>MathType 5.0 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JFMA</dc:creator>
  <cp:lastModifiedBy>JFMA</cp:lastModifiedBy>
  <cp:revision>1278</cp:revision>
  <dcterms:created xsi:type="dcterms:W3CDTF">2016-04-28T14:17:02Z</dcterms:created>
  <dcterms:modified xsi:type="dcterms:W3CDTF">2017-05-03T17:15:34Z</dcterms:modified>
</cp:coreProperties>
</file>