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30" r:id="rId3"/>
    <p:sldId id="359" r:id="rId4"/>
    <p:sldId id="360" r:id="rId5"/>
    <p:sldId id="355" r:id="rId6"/>
    <p:sldId id="361" r:id="rId7"/>
    <p:sldId id="349" r:id="rId8"/>
    <p:sldId id="362" r:id="rId9"/>
    <p:sldId id="363" r:id="rId10"/>
    <p:sldId id="364" r:id="rId11"/>
    <p:sldId id="329" r:id="rId12"/>
    <p:sldId id="32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C4CC2-1DE2-4B49-9363-3A70F30D638B}" type="datetimeFigureOut">
              <a:rPr lang="fr-BE" smtClean="0"/>
              <a:t>02-05-17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DEED-DBAC-4ECD-9618-107A8FC981DB}" type="slidenum">
              <a:rPr lang="fr-BE" smtClean="0"/>
              <a:t>‹N°›</a:t>
            </a:fld>
            <a:endParaRPr lang="fr-BE"/>
          </a:p>
        </p:txBody>
      </p:sp>
    </p:spTree>
    <p:extLst>
      <p:ext uri="{BB962C8B-B14F-4D97-AF65-F5344CB8AC3E}">
        <p14:creationId xmlns:p14="http://schemas.microsoft.com/office/powerpoint/2010/main" val="216106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311DEED-DBAC-4ECD-9618-107A8FC981DB}" type="slidenum">
              <a:rPr lang="fr-BE" smtClean="0"/>
              <a:t>1</a:t>
            </a:fld>
            <a:endParaRPr lang="fr-BE"/>
          </a:p>
        </p:txBody>
      </p:sp>
    </p:spTree>
    <p:extLst>
      <p:ext uri="{BB962C8B-B14F-4D97-AF65-F5344CB8AC3E}">
        <p14:creationId xmlns:p14="http://schemas.microsoft.com/office/powerpoint/2010/main" val="22228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D1B0AD6-3498-420E-8351-0A4BAEE98496}" type="datetime1">
              <a:rPr lang="fr-BE" smtClean="0"/>
              <a:t>02-05-17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52280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75D3618-4FE2-4338-AE17-CA1FC344674A}" type="datetime1">
              <a:rPr lang="fr-BE" smtClean="0"/>
              <a:t>02-05-17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31446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15B0C8C-9605-4BE0-9211-D93366AD021D}" type="datetime1">
              <a:rPr lang="fr-BE" smtClean="0"/>
              <a:t>02-05-17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6522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D42AD8-A45E-47AA-A116-8A4C23B2CB08}" type="datetime1">
              <a:rPr lang="fr-BE" smtClean="0"/>
              <a:t>02-05-17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6807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3A7FFB-2251-4718-BB74-666A30F6A0FB}" type="datetime1">
              <a:rPr lang="fr-BE" smtClean="0"/>
              <a:t>02-05-17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46690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D532A09-428C-47EB-A8CE-89F30DA4B4BC}" type="datetime1">
              <a:rPr lang="fr-BE" smtClean="0"/>
              <a:t>02-05-17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2711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83DC8A-DA2E-4E73-85DC-2E0521EF72C0}" type="datetime1">
              <a:rPr lang="fr-BE" smtClean="0"/>
              <a:t>02-05-17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18812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C18EDF8-EC3D-42E1-9D0F-A67CC97BB35E}" type="datetime1">
              <a:rPr lang="fr-BE" smtClean="0"/>
              <a:t>02-05-17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2175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BEBCD7-4F91-4632-B6E7-8A0A11B6BCAA}" type="datetime1">
              <a:rPr lang="fr-BE" smtClean="0"/>
              <a:t>02-05-17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94734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04271-61CA-4356-BF71-0C70E756A7A9}" type="datetime1">
              <a:rPr lang="fr-BE" smtClean="0"/>
              <a:t>02-05-17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54609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1E7FC4-7CA6-4EE3-BB8D-761D5F8F4A4A}" type="datetime1">
              <a:rPr lang="fr-BE" smtClean="0"/>
              <a:t>02-05-17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79535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D3CD-F733-4A9D-97D3-4E26F97B4C07}" type="datetime1">
              <a:rPr lang="fr-BE" smtClean="0"/>
              <a:t>02-05-17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9AAD6-227C-42B4-8569-17DC9645FED8}" type="slidenum">
              <a:rPr lang="fr-BE" smtClean="0"/>
              <a:t>‹N°›</a:t>
            </a:fld>
            <a:endParaRPr lang="fr-BE"/>
          </a:p>
        </p:txBody>
      </p:sp>
    </p:spTree>
    <p:extLst>
      <p:ext uri="{BB962C8B-B14F-4D97-AF65-F5344CB8AC3E}">
        <p14:creationId xmlns:p14="http://schemas.microsoft.com/office/powerpoint/2010/main" val="63147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on5vl.e-monsite.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jpg"/><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2400"/>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un outil mystérieux ? 15</a:t>
            </a:r>
            <a:r>
              <a:rPr lang="fr-BE" sz="3200" baseline="30000" dirty="0" smtClean="0">
                <a:solidFill>
                  <a:srgbClr val="002060"/>
                </a:solidFill>
              </a:rPr>
              <a:t>ème</a:t>
            </a:r>
            <a:r>
              <a:rPr lang="fr-BE" sz="3200" dirty="0" smtClean="0">
                <a:solidFill>
                  <a:srgbClr val="002060"/>
                </a:solidFill>
              </a:rPr>
              <a:t> partie</a:t>
            </a: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a:t>
            </a:fld>
            <a:endParaRPr lang="fr-BE"/>
          </a:p>
        </p:txBody>
      </p:sp>
      <p:sp>
        <p:nvSpPr>
          <p:cNvPr id="8" name="ZoneTexte 7"/>
          <p:cNvSpPr txBox="1"/>
          <p:nvPr/>
        </p:nvSpPr>
        <p:spPr>
          <a:xfrm>
            <a:off x="720000" y="1572860"/>
            <a:ext cx="10800000" cy="4524315"/>
          </a:xfrm>
          <a:prstGeom prst="rect">
            <a:avLst/>
          </a:prstGeom>
          <a:noFill/>
        </p:spPr>
        <p:txBody>
          <a:bodyPr wrap="square" rtlCol="0">
            <a:spAutoFit/>
          </a:bodyPr>
          <a:lstStyle/>
          <a:p>
            <a:r>
              <a:rPr lang="fr-BE" sz="3200" b="1" dirty="0" smtClean="0"/>
              <a:t>Avertissement et mesures conservatoires</a:t>
            </a:r>
          </a:p>
          <a:p>
            <a:endParaRPr lang="fr-BE" sz="3200" dirty="0" smtClean="0"/>
          </a:p>
          <a:p>
            <a:r>
              <a:rPr lang="fr-BE" sz="3200" dirty="0" smtClean="0"/>
              <a:t>Dans les exposés qui vous sont proposés, un certain nombre de figures ont été reprises de plusieurs auteurs.  Ces figures sont issues du domaine public (sauf rares exceptions) en provenance de différents sites Internet.  </a:t>
            </a:r>
            <a:r>
              <a:rPr lang="fr-BE" sz="3200" u="sng" dirty="0" smtClean="0"/>
              <a:t>Par respect pour les auteurs</a:t>
            </a:r>
            <a:r>
              <a:rPr lang="fr-BE" sz="3200" dirty="0" smtClean="0"/>
              <a:t> de ces figures, nous consacrons à chaque exposé une bibliographie en dernière page pour citer toutes les sources d’où proviennent les figures qui illustrent les exposés.</a:t>
            </a:r>
          </a:p>
        </p:txBody>
      </p:sp>
    </p:spTree>
    <p:extLst>
      <p:ext uri="{BB962C8B-B14F-4D97-AF65-F5344CB8AC3E}">
        <p14:creationId xmlns:p14="http://schemas.microsoft.com/office/powerpoint/2010/main" val="17329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6948"/>
            <a:ext cx="10800000" cy="954107"/>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 Zones interdites »  d’impédance et d’admittance</a:t>
            </a:r>
          </a:p>
          <a:p>
            <a:r>
              <a:rPr lang="fr-BE" sz="2800" dirty="0" smtClean="0">
                <a:solidFill>
                  <a:srgbClr val="002060"/>
                </a:solidFill>
              </a:rPr>
              <a:t>pour différentes distances S en fraction de longueur d’onde </a:t>
            </a:r>
            <a:r>
              <a:rPr lang="el-GR" sz="2800" dirty="0" smtClean="0">
                <a:solidFill>
                  <a:srgbClr val="002060"/>
                </a:solidFill>
              </a:rPr>
              <a:t>λ</a:t>
            </a:r>
            <a:r>
              <a:rPr lang="fr-BE" sz="2800" dirty="0" smtClean="0">
                <a:solidFill>
                  <a:srgbClr val="002060"/>
                </a:solidFill>
              </a:rPr>
              <a:t> </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10</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3" name="Image 2"/>
          <p:cNvPicPr>
            <a:picLocks noChangeAspect="1"/>
          </p:cNvPicPr>
          <p:nvPr/>
        </p:nvPicPr>
        <p:blipFill>
          <a:blip r:embed="rId2"/>
          <a:stretch>
            <a:fillRect/>
          </a:stretch>
        </p:blipFill>
        <p:spPr>
          <a:xfrm>
            <a:off x="3199626" y="981055"/>
            <a:ext cx="5792747" cy="5984534"/>
          </a:xfrm>
          <a:prstGeom prst="rect">
            <a:avLst/>
          </a:prstGeom>
        </p:spPr>
      </p:pic>
    </p:spTree>
    <p:extLst>
      <p:ext uri="{BB962C8B-B14F-4D97-AF65-F5344CB8AC3E}">
        <p14:creationId xmlns:p14="http://schemas.microsoft.com/office/powerpoint/2010/main" val="290923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2401"/>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Adaptation d’impédance </a:t>
            </a:r>
            <a:r>
              <a:rPr lang="fr-BE" sz="3200" dirty="0" smtClean="0">
                <a:solidFill>
                  <a:srgbClr val="002060"/>
                </a:solidFill>
              </a:rPr>
              <a:t>par </a:t>
            </a:r>
            <a:r>
              <a:rPr lang="el-GR" sz="3200" dirty="0" smtClean="0">
                <a:solidFill>
                  <a:srgbClr val="002060"/>
                </a:solidFill>
              </a:rPr>
              <a:t>λ</a:t>
            </a:r>
            <a:r>
              <a:rPr lang="fr-BE" sz="3200" dirty="0" smtClean="0">
                <a:solidFill>
                  <a:srgbClr val="002060"/>
                </a:solidFill>
              </a:rPr>
              <a:t>/4 et utilisation de logiciels</a:t>
            </a:r>
            <a:endParaRPr lang="fr-BE" sz="3200" i="1" dirty="0" smtClean="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11</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12"/>
          <p:cNvSpPr>
            <a:spLocks noChangeAspect="1"/>
          </p:cNvSpPr>
          <p:nvPr/>
        </p:nvSpPr>
        <p:spPr>
          <a:xfrm>
            <a:off x="720000" y="3350447"/>
            <a:ext cx="10800000" cy="1754326"/>
          </a:xfrm>
          <a:prstGeom prst="rect">
            <a:avLst/>
          </a:prstGeom>
        </p:spPr>
        <p:txBody>
          <a:bodyPr>
            <a:spAutoFit/>
          </a:bodyPr>
          <a:lstStyle/>
          <a:p>
            <a:r>
              <a:rPr lang="fr-BE" sz="3600" dirty="0" smtClean="0"/>
              <a:t>Rendez-vous la fois prochaine sur le site Internet ON5VL</a:t>
            </a:r>
          </a:p>
          <a:p>
            <a:r>
              <a:rPr lang="fr-BE" sz="3600" dirty="0" smtClean="0"/>
              <a:t>pour la </a:t>
            </a:r>
            <a:r>
              <a:rPr lang="fr-BE" sz="3600" dirty="0" smtClean="0"/>
              <a:t>16</a:t>
            </a:r>
            <a:r>
              <a:rPr lang="fr-BE" sz="3600" baseline="30000" dirty="0" smtClean="0"/>
              <a:t>ème</a:t>
            </a:r>
            <a:r>
              <a:rPr lang="fr-BE" sz="3600" dirty="0" smtClean="0"/>
              <a:t> </a:t>
            </a:r>
            <a:r>
              <a:rPr lang="fr-BE" sz="3600" dirty="0" smtClean="0"/>
              <a:t>partie</a:t>
            </a:r>
          </a:p>
          <a:p>
            <a:r>
              <a:rPr lang="fr-BE" sz="3600" dirty="0" smtClean="0">
                <a:hlinkClick r:id="rId2"/>
              </a:rPr>
              <a:t>http</a:t>
            </a:r>
            <a:r>
              <a:rPr lang="fr-BE" sz="3600" dirty="0">
                <a:hlinkClick r:id="rId2"/>
              </a:rPr>
              <a:t>://on5vl.e-monsite.com</a:t>
            </a:r>
            <a:r>
              <a:rPr lang="fr-BE" sz="3600" dirty="0" smtClean="0">
                <a:hlinkClick r:id="rId2"/>
              </a:rPr>
              <a:t>/</a:t>
            </a:r>
            <a:endParaRPr lang="fr-BE" sz="3600" dirty="0" smtClean="0"/>
          </a:p>
        </p:txBody>
      </p:sp>
      <p:sp>
        <p:nvSpPr>
          <p:cNvPr id="8" name="Rectangle 7"/>
          <p:cNvSpPr>
            <a:spLocks noChangeAspect="1"/>
          </p:cNvSpPr>
          <p:nvPr/>
        </p:nvSpPr>
        <p:spPr>
          <a:xfrm>
            <a:off x="720000" y="944708"/>
            <a:ext cx="10800000" cy="2308324"/>
          </a:xfrm>
          <a:prstGeom prst="rect">
            <a:avLst/>
          </a:prstGeom>
        </p:spPr>
        <p:txBody>
          <a:bodyPr>
            <a:spAutoFit/>
          </a:bodyPr>
          <a:lstStyle/>
          <a:p>
            <a:r>
              <a:rPr lang="fr-BE" sz="2400" dirty="0" smtClean="0"/>
              <a:t>Actuellement, il est plus facile d’utiliser des logiciels sur l’abaque de Smith à la place de procéder à des tracés au crayon sur des reproductions de l’abaque qui sont imprimées sur papier.</a:t>
            </a:r>
          </a:p>
          <a:p>
            <a:endParaRPr lang="fr-BE" sz="2400" dirty="0"/>
          </a:p>
          <a:p>
            <a:r>
              <a:rPr lang="fr-BE" sz="2400" dirty="0" smtClean="0"/>
              <a:t>Toutefois il vaut mieux s’entraîner sur des abaques sur papier pour bien comprendre les mécanismes de l’abaque de Smith avant de vouloir utiliser des logiciels.</a:t>
            </a:r>
            <a:endParaRPr lang="fr-BE" sz="2400" dirty="0" smtClean="0"/>
          </a:p>
        </p:txBody>
      </p:sp>
    </p:spTree>
    <p:extLst>
      <p:ext uri="{BB962C8B-B14F-4D97-AF65-F5344CB8AC3E}">
        <p14:creationId xmlns:p14="http://schemas.microsoft.com/office/powerpoint/2010/main" val="1285566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Bibliographie et mentions des sources des figures reprises</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12</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6" name="ZoneTexte 5"/>
          <p:cNvSpPr txBox="1"/>
          <p:nvPr/>
        </p:nvSpPr>
        <p:spPr>
          <a:xfrm>
            <a:off x="720000" y="1010383"/>
            <a:ext cx="10800000" cy="369332"/>
          </a:xfrm>
          <a:prstGeom prst="rect">
            <a:avLst/>
          </a:prstGeom>
          <a:noFill/>
        </p:spPr>
        <p:txBody>
          <a:bodyPr wrap="square" rtlCol="0">
            <a:spAutoFit/>
          </a:bodyPr>
          <a:lstStyle/>
          <a:p>
            <a:pPr marL="285750" indent="-285750">
              <a:buFontTx/>
              <a:buChar char="-"/>
            </a:pPr>
            <a:r>
              <a:rPr lang="fr-BE" dirty="0" smtClean="0"/>
              <a:t>Slide </a:t>
            </a:r>
            <a:r>
              <a:rPr lang="fr-BE" dirty="0" err="1" smtClean="0"/>
              <a:t>Screw</a:t>
            </a:r>
            <a:r>
              <a:rPr lang="fr-BE" dirty="0" smtClean="0"/>
              <a:t> Tuner, </a:t>
            </a:r>
            <a:r>
              <a:rPr lang="fr-BE" dirty="0" err="1" smtClean="0"/>
              <a:t>two</a:t>
            </a:r>
            <a:r>
              <a:rPr lang="fr-BE" dirty="0" smtClean="0"/>
              <a:t> Stubs : Maury </a:t>
            </a:r>
            <a:r>
              <a:rPr lang="fr-BE" dirty="0" err="1" smtClean="0"/>
              <a:t>Microwave</a:t>
            </a:r>
            <a:r>
              <a:rPr lang="fr-BE" dirty="0" smtClean="0"/>
              <a:t>.</a:t>
            </a:r>
          </a:p>
        </p:txBody>
      </p:sp>
    </p:spTree>
    <p:extLst>
      <p:ext uri="{BB962C8B-B14F-4D97-AF65-F5344CB8AC3E}">
        <p14:creationId xmlns:p14="http://schemas.microsoft.com/office/powerpoint/2010/main" val="188862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a:solidFill>
                  <a:srgbClr val="002060"/>
                </a:solidFill>
              </a:rPr>
              <a:t>Adaptation </a:t>
            </a:r>
            <a:r>
              <a:rPr lang="fr-BE" sz="3200" dirty="0" smtClean="0">
                <a:solidFill>
                  <a:srgbClr val="002060"/>
                </a:solidFill>
              </a:rPr>
              <a:t>d’impédance </a:t>
            </a:r>
            <a:r>
              <a:rPr lang="fr-BE" sz="3200" dirty="0">
                <a:solidFill>
                  <a:srgbClr val="002060"/>
                </a:solidFill>
              </a:rPr>
              <a:t>d’une </a:t>
            </a:r>
            <a:r>
              <a:rPr lang="fr-BE" sz="3200" dirty="0" smtClean="0">
                <a:solidFill>
                  <a:srgbClr val="002060"/>
                </a:solidFill>
              </a:rPr>
              <a:t>charge </a:t>
            </a:r>
            <a:r>
              <a:rPr lang="fr-BE" sz="3200" dirty="0">
                <a:solidFill>
                  <a:srgbClr val="002060"/>
                </a:solidFill>
              </a:rPr>
              <a:t>au moyen </a:t>
            </a:r>
            <a:r>
              <a:rPr lang="fr-BE" sz="3200" dirty="0" smtClean="0">
                <a:solidFill>
                  <a:srgbClr val="002060"/>
                </a:solidFill>
              </a:rPr>
              <a:t>de deux </a:t>
            </a:r>
            <a:r>
              <a:rPr lang="fr-BE" sz="3200" i="1" dirty="0" smtClean="0">
                <a:solidFill>
                  <a:srgbClr val="002060"/>
                </a:solidFill>
              </a:rPr>
              <a:t>Stubs</a:t>
            </a:r>
            <a:endParaRPr lang="fr-BE" sz="32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a:t>
            </a:fld>
            <a:endParaRPr lang="fr-BE"/>
          </a:p>
        </p:txBody>
      </p:sp>
      <p:sp>
        <p:nvSpPr>
          <p:cNvPr id="11" name="ZoneTexte 10"/>
          <p:cNvSpPr txBox="1"/>
          <p:nvPr/>
        </p:nvSpPr>
        <p:spPr>
          <a:xfrm>
            <a:off x="720000" y="856357"/>
            <a:ext cx="10800000" cy="6001643"/>
          </a:xfrm>
          <a:prstGeom prst="rect">
            <a:avLst/>
          </a:prstGeom>
          <a:noFill/>
        </p:spPr>
        <p:txBody>
          <a:bodyPr wrap="square" rtlCol="0">
            <a:spAutoFit/>
          </a:bodyPr>
          <a:lstStyle/>
          <a:p>
            <a:r>
              <a:rPr lang="fr-BE" sz="2400" u="sng" dirty="0" smtClean="0"/>
              <a:t>Principe</a:t>
            </a:r>
            <a:r>
              <a:rPr lang="fr-BE" sz="2400" dirty="0" smtClean="0"/>
              <a:t> :</a:t>
            </a:r>
          </a:p>
          <a:p>
            <a:endParaRPr lang="fr-BE" sz="2400" dirty="0" smtClean="0"/>
          </a:p>
          <a:p>
            <a:pPr marL="342900" indent="-342900">
              <a:buFontTx/>
              <a:buChar char="-"/>
            </a:pPr>
            <a:r>
              <a:rPr lang="fr-BE" sz="2400" dirty="0" smtClean="0"/>
              <a:t>Choisir une 1</a:t>
            </a:r>
            <a:r>
              <a:rPr lang="fr-BE" sz="2400" baseline="30000" dirty="0" smtClean="0"/>
              <a:t>ère</a:t>
            </a:r>
            <a:r>
              <a:rPr lang="fr-BE" sz="2400" dirty="0" smtClean="0"/>
              <a:t> distance arbitraire (</a:t>
            </a:r>
            <a:r>
              <a:rPr lang="fr-BE" sz="2400" dirty="0" err="1" smtClean="0"/>
              <a:t>d</a:t>
            </a:r>
            <a:r>
              <a:rPr lang="fr-BE" sz="2400" baseline="-25000" dirty="0" err="1" smtClean="0"/>
              <a:t>Stub</a:t>
            </a:r>
            <a:r>
              <a:rPr lang="fr-BE" sz="2400" baseline="-25000" dirty="0" smtClean="0"/>
              <a:t> 1</a:t>
            </a:r>
            <a:r>
              <a:rPr lang="fr-BE" sz="2400" dirty="0" smtClean="0"/>
              <a:t>) entre la charge et le 1</a:t>
            </a:r>
            <a:r>
              <a:rPr lang="fr-BE" sz="2400" baseline="30000" dirty="0" smtClean="0"/>
              <a:t>er</a:t>
            </a:r>
            <a:r>
              <a:rPr lang="fr-BE" sz="2400" dirty="0" smtClean="0"/>
              <a:t> </a:t>
            </a:r>
            <a:r>
              <a:rPr lang="fr-BE" sz="2400" i="1" dirty="0" smtClean="0"/>
              <a:t>Stub </a:t>
            </a:r>
            <a:r>
              <a:rPr lang="fr-BE" sz="2400" dirty="0"/>
              <a:t>en direction de la </a:t>
            </a:r>
            <a:r>
              <a:rPr lang="fr-BE" sz="2400" dirty="0" smtClean="0"/>
              <a:t>source.</a:t>
            </a:r>
          </a:p>
          <a:p>
            <a:endParaRPr lang="fr-BE" sz="2400" dirty="0" smtClean="0"/>
          </a:p>
          <a:p>
            <a:pPr marL="342900" indent="-342900">
              <a:buFontTx/>
              <a:buChar char="-"/>
            </a:pPr>
            <a:r>
              <a:rPr lang="fr-BE" sz="2400" dirty="0" smtClean="0"/>
              <a:t>Choisir une 2</a:t>
            </a:r>
            <a:r>
              <a:rPr lang="fr-BE" sz="2400" baseline="30000" dirty="0" smtClean="0"/>
              <a:t>ème</a:t>
            </a:r>
            <a:r>
              <a:rPr lang="fr-BE" sz="2400" dirty="0" smtClean="0"/>
              <a:t> distance arbitraire (S) entre les deux </a:t>
            </a:r>
            <a:r>
              <a:rPr lang="fr-BE" sz="2400" i="1" dirty="0" smtClean="0"/>
              <a:t>Stubs</a:t>
            </a:r>
            <a:r>
              <a:rPr lang="fr-BE" sz="2400" dirty="0" smtClean="0"/>
              <a:t>.</a:t>
            </a:r>
          </a:p>
          <a:p>
            <a:endParaRPr lang="fr-BE" sz="2400" dirty="0" smtClean="0"/>
          </a:p>
          <a:p>
            <a:pPr marL="342900" indent="-342900">
              <a:buFontTx/>
              <a:buChar char="-"/>
            </a:pPr>
            <a:r>
              <a:rPr lang="fr-BE" sz="2400" dirty="0" smtClean="0"/>
              <a:t>Vérifier que le point où se situe l’impédance </a:t>
            </a:r>
            <a:r>
              <a:rPr lang="fr-BE" sz="2400" dirty="0" smtClean="0"/>
              <a:t>(ou admittance) de la ligne de transmission au </a:t>
            </a:r>
            <a:r>
              <a:rPr lang="fr-BE" sz="2400" dirty="0" smtClean="0"/>
              <a:t>niveau du 1</a:t>
            </a:r>
            <a:r>
              <a:rPr lang="fr-BE" sz="2400" baseline="30000" dirty="0" smtClean="0"/>
              <a:t>er</a:t>
            </a:r>
            <a:r>
              <a:rPr lang="fr-BE" sz="2400" dirty="0" smtClean="0"/>
              <a:t> </a:t>
            </a:r>
            <a:r>
              <a:rPr lang="fr-BE" sz="2400" i="1" dirty="0" smtClean="0"/>
              <a:t>Stub</a:t>
            </a:r>
            <a:r>
              <a:rPr lang="fr-BE" sz="2400" dirty="0" smtClean="0"/>
              <a:t> ne se trouve pas dans une « zone interdite » sur l’abaque de Smith.  Si c’est le cas, modifier la distance arbitraire </a:t>
            </a:r>
            <a:r>
              <a:rPr lang="fr-BE" sz="2400" dirty="0" err="1"/>
              <a:t>d</a:t>
            </a:r>
            <a:r>
              <a:rPr lang="fr-BE" sz="2400" baseline="-25000" dirty="0" err="1"/>
              <a:t>Stub</a:t>
            </a:r>
            <a:r>
              <a:rPr lang="fr-BE" sz="2400" baseline="-25000" dirty="0"/>
              <a:t> 1</a:t>
            </a:r>
            <a:r>
              <a:rPr lang="fr-BE" sz="2400" dirty="0" smtClean="0"/>
              <a:t> tout en conservant la distance S pour que l’impédance </a:t>
            </a:r>
            <a:r>
              <a:rPr lang="fr-BE" sz="2400" dirty="0" smtClean="0"/>
              <a:t>(ou admittance) au </a:t>
            </a:r>
            <a:r>
              <a:rPr lang="fr-BE" sz="2400" dirty="0" smtClean="0"/>
              <a:t>niveau du 1</a:t>
            </a:r>
            <a:r>
              <a:rPr lang="fr-BE" sz="2400" baseline="30000" dirty="0" smtClean="0"/>
              <a:t>er</a:t>
            </a:r>
            <a:r>
              <a:rPr lang="fr-BE" sz="2400" dirty="0" smtClean="0"/>
              <a:t> </a:t>
            </a:r>
            <a:r>
              <a:rPr lang="fr-BE" sz="2400" i="1" dirty="0" smtClean="0"/>
              <a:t>Stub</a:t>
            </a:r>
            <a:r>
              <a:rPr lang="fr-BE" sz="2400" dirty="0" smtClean="0"/>
              <a:t> puisse sortir de la « zone interdite ».</a:t>
            </a:r>
          </a:p>
          <a:p>
            <a:pPr marL="342900" indent="-342900">
              <a:buFontTx/>
              <a:buChar char="-"/>
            </a:pPr>
            <a:endParaRPr lang="fr-BE" sz="2400" dirty="0"/>
          </a:p>
          <a:p>
            <a:pPr marL="342900" indent="-342900">
              <a:buFontTx/>
              <a:buChar char="-"/>
            </a:pPr>
            <a:r>
              <a:rPr lang="fr-BE" sz="2400" dirty="0" smtClean="0"/>
              <a:t>Effectuer le calcul sur l’abaque </a:t>
            </a:r>
            <a:r>
              <a:rPr lang="fr-BE" sz="2400" dirty="0" smtClean="0"/>
              <a:t>de Smith pour </a:t>
            </a:r>
            <a:r>
              <a:rPr lang="fr-BE" sz="2400" dirty="0" smtClean="0"/>
              <a:t>la longueur du 1</a:t>
            </a:r>
            <a:r>
              <a:rPr lang="fr-BE" sz="2400" baseline="30000" dirty="0" smtClean="0"/>
              <a:t>er</a:t>
            </a:r>
            <a:r>
              <a:rPr lang="fr-BE" sz="2400" dirty="0" smtClean="0"/>
              <a:t> et du 2</a:t>
            </a:r>
            <a:r>
              <a:rPr lang="fr-BE" sz="2400" baseline="30000" dirty="0" smtClean="0"/>
              <a:t>ème</a:t>
            </a:r>
            <a:r>
              <a:rPr lang="fr-BE" sz="2400" dirty="0" smtClean="0"/>
              <a:t> </a:t>
            </a:r>
            <a:r>
              <a:rPr lang="fr-BE" sz="2400" i="1" dirty="0" smtClean="0"/>
              <a:t>Stub</a:t>
            </a:r>
            <a:r>
              <a:rPr lang="fr-BE" sz="2400" dirty="0" smtClean="0"/>
              <a:t>.</a:t>
            </a:r>
          </a:p>
          <a:p>
            <a:endParaRPr lang="fr-BE" sz="2400" dirty="0"/>
          </a:p>
          <a:p>
            <a:r>
              <a:rPr lang="fr-BE" sz="2400" dirty="0" smtClean="0"/>
              <a:t>C’est aussi simple que cela et il n’y a plus qu’à …</a:t>
            </a:r>
            <a:endParaRPr lang="fr-BE" sz="2400" dirty="0"/>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151977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Les longueurs des deux </a:t>
            </a:r>
            <a:r>
              <a:rPr lang="fr-BE" sz="3200" i="1" dirty="0" smtClean="0">
                <a:solidFill>
                  <a:srgbClr val="002060"/>
                </a:solidFill>
              </a:rPr>
              <a:t>Stubs</a:t>
            </a:r>
            <a:r>
              <a:rPr lang="fr-BE" sz="3200" dirty="0" smtClean="0">
                <a:solidFill>
                  <a:srgbClr val="002060"/>
                </a:solidFill>
              </a:rPr>
              <a:t> en pratique</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a:t>
            </a:fld>
            <a:endParaRPr lang="fr-BE"/>
          </a:p>
        </p:txBody>
      </p:sp>
      <p:sp>
        <p:nvSpPr>
          <p:cNvPr id="11" name="ZoneTexte 10"/>
          <p:cNvSpPr txBox="1"/>
          <p:nvPr/>
        </p:nvSpPr>
        <p:spPr>
          <a:xfrm>
            <a:off x="720000" y="856357"/>
            <a:ext cx="10800000" cy="1200329"/>
          </a:xfrm>
          <a:prstGeom prst="rect">
            <a:avLst/>
          </a:prstGeom>
          <a:noFill/>
        </p:spPr>
        <p:txBody>
          <a:bodyPr wrap="square" rtlCol="0">
            <a:spAutoFit/>
          </a:bodyPr>
          <a:lstStyle/>
          <a:p>
            <a:r>
              <a:rPr lang="fr-BE" sz="2400" dirty="0" smtClean="0"/>
              <a:t>Bien que l’on puisse agencer des </a:t>
            </a:r>
            <a:r>
              <a:rPr lang="fr-BE" sz="2400" i="1" dirty="0" smtClean="0"/>
              <a:t>Stubs</a:t>
            </a:r>
            <a:r>
              <a:rPr lang="fr-BE" sz="2400" dirty="0" smtClean="0"/>
              <a:t> en série, en parallèle, en court-circuit ou circuit ouvert, la configuration pratique la plus fréquemment rencontrée est celle de deux </a:t>
            </a:r>
            <a:r>
              <a:rPr lang="fr-BE" sz="2400" i="1" dirty="0" smtClean="0"/>
              <a:t>Stubs</a:t>
            </a:r>
            <a:r>
              <a:rPr lang="fr-BE" sz="2400" dirty="0" smtClean="0"/>
              <a:t> en court-circuit et placés en parallèle sur la ligne de transmission.</a:t>
            </a:r>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0" y="2116655"/>
            <a:ext cx="7200000" cy="3446792"/>
          </a:xfrm>
          <a:prstGeom prst="rect">
            <a:avLst/>
          </a:prstGeom>
          <a:ln>
            <a:solidFill>
              <a:srgbClr val="0070C0"/>
            </a:solidFill>
          </a:ln>
        </p:spPr>
      </p:pic>
      <p:sp>
        <p:nvSpPr>
          <p:cNvPr id="8" name="ZoneTexte 7"/>
          <p:cNvSpPr txBox="1"/>
          <p:nvPr/>
        </p:nvSpPr>
        <p:spPr>
          <a:xfrm>
            <a:off x="720000" y="5623416"/>
            <a:ext cx="10800000" cy="830997"/>
          </a:xfrm>
          <a:prstGeom prst="rect">
            <a:avLst/>
          </a:prstGeom>
          <a:noFill/>
        </p:spPr>
        <p:txBody>
          <a:bodyPr wrap="square" rtlCol="0">
            <a:spAutoFit/>
          </a:bodyPr>
          <a:lstStyle/>
          <a:p>
            <a:r>
              <a:rPr lang="fr-BE" sz="2400" dirty="0" smtClean="0"/>
              <a:t>Certain dispositifs hyperfréquences disposent de réglages des longueurs des </a:t>
            </a:r>
            <a:r>
              <a:rPr lang="fr-BE" sz="2400" i="1" dirty="0" smtClean="0"/>
              <a:t>Stubs</a:t>
            </a:r>
            <a:r>
              <a:rPr lang="fr-BE" sz="2400" dirty="0" smtClean="0"/>
              <a:t> par l’intermédiaire de mécanismes à vis micrométriques.</a:t>
            </a:r>
          </a:p>
        </p:txBody>
      </p:sp>
    </p:spTree>
    <p:extLst>
      <p:ext uri="{BB962C8B-B14F-4D97-AF65-F5344CB8AC3E}">
        <p14:creationId xmlns:p14="http://schemas.microsoft.com/office/powerpoint/2010/main" val="279982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Exemple d’un dispositif de laboratoire à deux </a:t>
            </a:r>
            <a:r>
              <a:rPr lang="fr-BE" sz="3200" i="1" dirty="0" smtClean="0">
                <a:solidFill>
                  <a:srgbClr val="002060"/>
                </a:solidFill>
              </a:rPr>
              <a:t>Stubs</a:t>
            </a:r>
            <a:r>
              <a:rPr lang="fr-BE" sz="3200" dirty="0" smtClean="0">
                <a:solidFill>
                  <a:srgbClr val="002060"/>
                </a:solidFill>
              </a:rPr>
              <a:t> réglables</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4</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0" y="1717890"/>
            <a:ext cx="7200000" cy="3680000"/>
          </a:xfrm>
          <a:prstGeom prst="rect">
            <a:avLst/>
          </a:prstGeom>
          <a:ln>
            <a:solidFill>
              <a:srgbClr val="0070C0"/>
            </a:solidFill>
          </a:ln>
        </p:spPr>
      </p:pic>
      <p:sp>
        <p:nvSpPr>
          <p:cNvPr id="9" name="ZoneTexte 8"/>
          <p:cNvSpPr txBox="1"/>
          <p:nvPr/>
        </p:nvSpPr>
        <p:spPr>
          <a:xfrm>
            <a:off x="720000" y="856357"/>
            <a:ext cx="10800000" cy="461665"/>
          </a:xfrm>
          <a:prstGeom prst="rect">
            <a:avLst/>
          </a:prstGeom>
          <a:noFill/>
        </p:spPr>
        <p:txBody>
          <a:bodyPr wrap="square" rtlCol="0">
            <a:spAutoFit/>
          </a:bodyPr>
          <a:lstStyle/>
          <a:p>
            <a:r>
              <a:rPr lang="fr-BE" sz="2400" dirty="0" smtClean="0"/>
              <a:t>Dispositif « </a:t>
            </a:r>
            <a:r>
              <a:rPr lang="fr-BE" sz="2400" i="1" dirty="0" smtClean="0"/>
              <a:t>Slide </a:t>
            </a:r>
            <a:r>
              <a:rPr lang="fr-BE" sz="2400" i="1" dirty="0" err="1" smtClean="0"/>
              <a:t>Screw</a:t>
            </a:r>
            <a:r>
              <a:rPr lang="fr-BE" sz="2400" i="1" dirty="0" smtClean="0"/>
              <a:t> Tuner</a:t>
            </a:r>
            <a:r>
              <a:rPr lang="fr-BE" sz="2400" dirty="0" smtClean="0"/>
              <a:t> » (Maury </a:t>
            </a:r>
            <a:r>
              <a:rPr lang="fr-BE" sz="2400" dirty="0" err="1" smtClean="0"/>
              <a:t>Microwave</a:t>
            </a:r>
            <a:r>
              <a:rPr lang="fr-BE" sz="2400" dirty="0" smtClean="0"/>
              <a:t>).</a:t>
            </a:r>
          </a:p>
        </p:txBody>
      </p:sp>
    </p:spTree>
    <p:extLst>
      <p:ext uri="{BB962C8B-B14F-4D97-AF65-F5344CB8AC3E}">
        <p14:creationId xmlns:p14="http://schemas.microsoft.com/office/powerpoint/2010/main" val="114413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20</a:t>
            </a:r>
            <a:r>
              <a:rPr lang="fr-BE" sz="2800" baseline="30000" dirty="0" smtClean="0">
                <a:solidFill>
                  <a:srgbClr val="002060"/>
                </a:solidFill>
              </a:rPr>
              <a:t>ème</a:t>
            </a:r>
            <a:r>
              <a:rPr lang="fr-BE" sz="2800" dirty="0" smtClean="0">
                <a:solidFill>
                  <a:srgbClr val="002060"/>
                </a:solidFill>
              </a:rPr>
              <a:t> pratique : adaptation d’une antenne avec deux </a:t>
            </a:r>
            <a:r>
              <a:rPr lang="fr-BE" sz="2800" i="1" dirty="0" smtClean="0">
                <a:solidFill>
                  <a:srgbClr val="002060"/>
                </a:solidFill>
              </a:rPr>
              <a:t>Stubs</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5</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ZoneTexte 8"/>
          <p:cNvSpPr txBox="1"/>
          <p:nvPr/>
        </p:nvSpPr>
        <p:spPr>
          <a:xfrm>
            <a:off x="720000" y="856357"/>
            <a:ext cx="10800000" cy="4524315"/>
          </a:xfrm>
          <a:prstGeom prst="rect">
            <a:avLst/>
          </a:prstGeom>
          <a:noFill/>
        </p:spPr>
        <p:txBody>
          <a:bodyPr wrap="square" rtlCol="0">
            <a:spAutoFit/>
          </a:bodyPr>
          <a:lstStyle/>
          <a:p>
            <a:r>
              <a:rPr lang="fr-BE" sz="2400" dirty="0" smtClean="0"/>
              <a:t>Je veux adapter à 50</a:t>
            </a:r>
            <a:r>
              <a:rPr lang="el-GR" sz="2400" dirty="0" smtClean="0"/>
              <a:t>Ω</a:t>
            </a:r>
            <a:r>
              <a:rPr lang="fr-BE" sz="2400" dirty="0" smtClean="0"/>
              <a:t> une antenne dont l’impédance au connecteur de celle-ci est de 10</a:t>
            </a:r>
            <a:r>
              <a:rPr lang="el-GR" sz="2400" dirty="0" smtClean="0"/>
              <a:t>Ω</a:t>
            </a:r>
            <a:r>
              <a:rPr lang="fr-BE" sz="2400" dirty="0" smtClean="0"/>
              <a:t>+j15</a:t>
            </a:r>
            <a:r>
              <a:rPr lang="el-GR" sz="2400" dirty="0" smtClean="0"/>
              <a:t>Ω</a:t>
            </a:r>
            <a:r>
              <a:rPr lang="fr-BE" sz="2400" dirty="0" smtClean="0"/>
              <a:t> à une fréquence de 145 MHz.</a:t>
            </a:r>
          </a:p>
          <a:p>
            <a:endParaRPr lang="fr-BE" sz="2400" dirty="0" smtClean="0"/>
          </a:p>
          <a:p>
            <a:r>
              <a:rPr lang="fr-BE" sz="2400" dirty="0" smtClean="0"/>
              <a:t>Le feeder est un câble RG213/U.</a:t>
            </a:r>
          </a:p>
          <a:p>
            <a:r>
              <a:rPr lang="fr-BE" sz="2400" dirty="0" smtClean="0"/>
              <a:t>Je choisi de placer deux Stubs </a:t>
            </a:r>
            <a:r>
              <a:rPr lang="fr-BE" sz="2400" dirty="0" smtClean="0"/>
              <a:t>RG213/U, tous deux en court-circuit</a:t>
            </a:r>
          </a:p>
          <a:p>
            <a:r>
              <a:rPr lang="fr-BE" sz="2400" dirty="0" smtClean="0"/>
              <a:t>et </a:t>
            </a:r>
            <a:r>
              <a:rPr lang="fr-BE" sz="2400" dirty="0" smtClean="0"/>
              <a:t>tous </a:t>
            </a:r>
            <a:r>
              <a:rPr lang="fr-BE" sz="2400" dirty="0" smtClean="0"/>
              <a:t>deux </a:t>
            </a:r>
            <a:r>
              <a:rPr lang="fr-BE" sz="2400" dirty="0" smtClean="0"/>
              <a:t>en parallèle sur le feeder d’antenne.</a:t>
            </a:r>
          </a:p>
          <a:p>
            <a:endParaRPr lang="fr-BE" sz="2400" dirty="0" smtClean="0"/>
          </a:p>
          <a:p>
            <a:r>
              <a:rPr lang="fr-BE" sz="2400" dirty="0" smtClean="0"/>
              <a:t>Aidez-moi à choisir la distance entre l’antenne et le 1</a:t>
            </a:r>
            <a:r>
              <a:rPr lang="fr-BE" sz="2400" baseline="30000" dirty="0" smtClean="0"/>
              <a:t>er</a:t>
            </a:r>
            <a:r>
              <a:rPr lang="fr-BE" sz="2400" dirty="0" smtClean="0"/>
              <a:t> </a:t>
            </a:r>
            <a:r>
              <a:rPr lang="fr-BE" sz="2400" i="1" dirty="0" smtClean="0"/>
              <a:t>Stub</a:t>
            </a:r>
            <a:r>
              <a:rPr lang="fr-BE" sz="2400" dirty="0" smtClean="0"/>
              <a:t>.</a:t>
            </a:r>
          </a:p>
          <a:p>
            <a:r>
              <a:rPr lang="fr-BE" sz="2400" dirty="0" smtClean="0"/>
              <a:t>Aidez-moi à choisir la distance entre les deux </a:t>
            </a:r>
            <a:r>
              <a:rPr lang="fr-BE" sz="2400" i="1" dirty="0" smtClean="0"/>
              <a:t>Stubs</a:t>
            </a:r>
            <a:r>
              <a:rPr lang="fr-BE" sz="2400" dirty="0" smtClean="0"/>
              <a:t>.</a:t>
            </a:r>
          </a:p>
          <a:p>
            <a:endParaRPr lang="fr-BE" sz="2400" dirty="0"/>
          </a:p>
          <a:p>
            <a:r>
              <a:rPr lang="fr-BE" sz="2400" dirty="0" smtClean="0"/>
              <a:t>Quelle devra être la longueur du 1</a:t>
            </a:r>
            <a:r>
              <a:rPr lang="fr-BE" sz="2400" baseline="30000" dirty="0" smtClean="0"/>
              <a:t>er</a:t>
            </a:r>
            <a:r>
              <a:rPr lang="fr-BE" sz="2400" dirty="0" smtClean="0"/>
              <a:t> </a:t>
            </a:r>
            <a:r>
              <a:rPr lang="fr-BE" sz="2400" i="1" dirty="0" smtClean="0"/>
              <a:t>Stub</a:t>
            </a:r>
            <a:r>
              <a:rPr lang="fr-BE" sz="2400" dirty="0" smtClean="0"/>
              <a:t> ?</a:t>
            </a:r>
          </a:p>
          <a:p>
            <a:r>
              <a:rPr lang="fr-BE" sz="2400" dirty="0" smtClean="0"/>
              <a:t>Quelle devra être la longueur du 2</a:t>
            </a:r>
            <a:r>
              <a:rPr lang="fr-BE" sz="2400" baseline="30000" dirty="0" smtClean="0"/>
              <a:t>ème</a:t>
            </a:r>
            <a:r>
              <a:rPr lang="fr-BE" sz="2400" dirty="0" smtClean="0"/>
              <a:t> </a:t>
            </a:r>
            <a:r>
              <a:rPr lang="fr-BE" sz="2400" i="1" dirty="0" smtClean="0"/>
              <a:t>Stub</a:t>
            </a:r>
            <a:r>
              <a:rPr lang="fr-BE" sz="2400" dirty="0" smtClean="0"/>
              <a:t> ?</a:t>
            </a:r>
          </a:p>
        </p:txBody>
      </p:sp>
    </p:spTree>
    <p:extLst>
      <p:ext uri="{BB962C8B-B14F-4D97-AF65-F5344CB8AC3E}">
        <p14:creationId xmlns:p14="http://schemas.microsoft.com/office/powerpoint/2010/main" val="396147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20</a:t>
            </a:r>
            <a:r>
              <a:rPr lang="fr-BE" sz="2800" baseline="30000" dirty="0" smtClean="0">
                <a:solidFill>
                  <a:srgbClr val="002060"/>
                </a:solidFill>
              </a:rPr>
              <a:t>ème</a:t>
            </a:r>
            <a:r>
              <a:rPr lang="fr-BE" sz="2800" dirty="0" smtClean="0">
                <a:solidFill>
                  <a:srgbClr val="002060"/>
                </a:solidFill>
              </a:rPr>
              <a:t> pratique (suite 1) : choix des distances de placement des </a:t>
            </a:r>
            <a:r>
              <a:rPr lang="fr-BE" sz="2800" i="1" dirty="0" smtClean="0">
                <a:solidFill>
                  <a:srgbClr val="002060"/>
                </a:solidFill>
              </a:rPr>
              <a:t>Stubs</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6</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ZoneTexte 8"/>
          <p:cNvSpPr txBox="1"/>
          <p:nvPr/>
        </p:nvSpPr>
        <p:spPr>
          <a:xfrm>
            <a:off x="720000" y="856357"/>
            <a:ext cx="10800000" cy="5078313"/>
          </a:xfrm>
          <a:prstGeom prst="rect">
            <a:avLst/>
          </a:prstGeom>
          <a:noFill/>
        </p:spPr>
        <p:txBody>
          <a:bodyPr wrap="square" rtlCol="0">
            <a:spAutoFit/>
          </a:bodyPr>
          <a:lstStyle/>
          <a:p>
            <a:r>
              <a:rPr lang="fr-BE" sz="2400" dirty="0" smtClean="0"/>
              <a:t>Le choix de ces distances est relativement libre et peut correspondre à des longueurs disponibles de segments de lignes de transmission pour des raisons de convenance.</a:t>
            </a:r>
          </a:p>
          <a:p>
            <a:endParaRPr lang="fr-BE" sz="2400" dirty="0"/>
          </a:p>
          <a:p>
            <a:r>
              <a:rPr lang="fr-BE" sz="2400" dirty="0" smtClean="0"/>
              <a:t>La distance entre les deux </a:t>
            </a:r>
            <a:r>
              <a:rPr lang="fr-BE" sz="2400" i="1" dirty="0" smtClean="0"/>
              <a:t>Stubs</a:t>
            </a:r>
            <a:r>
              <a:rPr lang="fr-BE" sz="2400" dirty="0" smtClean="0"/>
              <a:t> peut être fixée pour plusieurs applications différentes.</a:t>
            </a:r>
          </a:p>
          <a:p>
            <a:r>
              <a:rPr lang="fr-BE" sz="2400" dirty="0" smtClean="0"/>
              <a:t>La seule restriction est d’éviter les « zones interdites ».  Pour en sortir, il suffit de décaler les deux </a:t>
            </a:r>
            <a:r>
              <a:rPr lang="fr-BE" sz="2400" i="1" dirty="0" smtClean="0"/>
              <a:t>Stubs</a:t>
            </a:r>
            <a:r>
              <a:rPr lang="fr-BE" sz="2400" dirty="0" smtClean="0"/>
              <a:t> </a:t>
            </a:r>
            <a:r>
              <a:rPr lang="fr-BE" sz="2400" dirty="0" smtClean="0"/>
              <a:t>ensemble par </a:t>
            </a:r>
            <a:r>
              <a:rPr lang="fr-BE" sz="2400" dirty="0" smtClean="0"/>
              <a:t>rapport à la charge.  C’est la raison pour laquelle il existe des dispositifs de laboratoire avec deux </a:t>
            </a:r>
            <a:r>
              <a:rPr lang="fr-BE" sz="2400" i="1" dirty="0" smtClean="0"/>
              <a:t>Stubs</a:t>
            </a:r>
            <a:r>
              <a:rPr lang="fr-BE" sz="2400" dirty="0" smtClean="0"/>
              <a:t> espacés d’une distance fixe et montés sur un chariot pouvant se déplacer le long d’une ligne de transmission.</a:t>
            </a:r>
          </a:p>
          <a:p>
            <a:endParaRPr lang="fr-BE" sz="2400" dirty="0"/>
          </a:p>
          <a:p>
            <a:r>
              <a:rPr lang="fr-BE" sz="2800" u="sng" dirty="0" smtClean="0">
                <a:solidFill>
                  <a:srgbClr val="FF0000"/>
                </a:solidFill>
              </a:rPr>
              <a:t>Pour notre exemple de cette 20</a:t>
            </a:r>
            <a:r>
              <a:rPr lang="fr-BE" sz="2800" u="sng" baseline="30000" dirty="0" smtClean="0">
                <a:solidFill>
                  <a:srgbClr val="FF0000"/>
                </a:solidFill>
              </a:rPr>
              <a:t>ème</a:t>
            </a:r>
            <a:r>
              <a:rPr lang="fr-BE" sz="2800" u="sng" dirty="0" smtClean="0">
                <a:solidFill>
                  <a:srgbClr val="FF0000"/>
                </a:solidFill>
              </a:rPr>
              <a:t> pratique, nous vous aidons à choisir</a:t>
            </a:r>
            <a:r>
              <a:rPr lang="fr-BE" sz="2800" dirty="0" smtClean="0">
                <a:solidFill>
                  <a:srgbClr val="FF0000"/>
                </a:solidFill>
              </a:rPr>
              <a:t> :</a:t>
            </a:r>
          </a:p>
          <a:p>
            <a:pPr marL="342900" indent="-342900">
              <a:buFontTx/>
              <a:buChar char="-"/>
            </a:pPr>
            <a:r>
              <a:rPr lang="fr-BE" sz="2800" dirty="0" smtClean="0">
                <a:solidFill>
                  <a:srgbClr val="FF0000"/>
                </a:solidFill>
              </a:rPr>
              <a:t>Distance entre la charge et le 1</a:t>
            </a:r>
            <a:r>
              <a:rPr lang="fr-BE" sz="2800" baseline="30000" dirty="0" smtClean="0">
                <a:solidFill>
                  <a:srgbClr val="FF0000"/>
                </a:solidFill>
              </a:rPr>
              <a:t>er</a:t>
            </a:r>
            <a:r>
              <a:rPr lang="fr-BE" sz="2800" dirty="0" smtClean="0">
                <a:solidFill>
                  <a:srgbClr val="FF0000"/>
                </a:solidFill>
              </a:rPr>
              <a:t> </a:t>
            </a:r>
            <a:r>
              <a:rPr lang="fr-BE" sz="2800" i="1" dirty="0" smtClean="0">
                <a:solidFill>
                  <a:srgbClr val="FF0000"/>
                </a:solidFill>
              </a:rPr>
              <a:t>Stub</a:t>
            </a:r>
            <a:r>
              <a:rPr lang="fr-BE" sz="2800" dirty="0" smtClean="0">
                <a:solidFill>
                  <a:srgbClr val="FF0000"/>
                </a:solidFill>
              </a:rPr>
              <a:t> : 0,1</a:t>
            </a:r>
            <a:r>
              <a:rPr lang="el-GR" sz="2800" dirty="0" smtClean="0">
                <a:solidFill>
                  <a:srgbClr val="FF0000"/>
                </a:solidFill>
              </a:rPr>
              <a:t>λ</a:t>
            </a:r>
            <a:r>
              <a:rPr lang="fr-BE" sz="2800" dirty="0" smtClean="0">
                <a:solidFill>
                  <a:srgbClr val="FF0000"/>
                </a:solidFill>
              </a:rPr>
              <a:t> ;</a:t>
            </a:r>
          </a:p>
          <a:p>
            <a:pPr marL="342900" indent="-342900">
              <a:buFontTx/>
              <a:buChar char="-"/>
            </a:pPr>
            <a:r>
              <a:rPr lang="fr-BE" sz="2800" dirty="0" smtClean="0">
                <a:solidFill>
                  <a:srgbClr val="FF0000"/>
                </a:solidFill>
              </a:rPr>
              <a:t>Distance entre les deux </a:t>
            </a:r>
            <a:r>
              <a:rPr lang="fr-BE" sz="2800" i="1" dirty="0" smtClean="0">
                <a:solidFill>
                  <a:srgbClr val="FF0000"/>
                </a:solidFill>
              </a:rPr>
              <a:t>Stubs</a:t>
            </a:r>
            <a:r>
              <a:rPr lang="fr-BE" sz="2800" dirty="0" smtClean="0">
                <a:solidFill>
                  <a:srgbClr val="FF0000"/>
                </a:solidFill>
              </a:rPr>
              <a:t> : 0,15 </a:t>
            </a:r>
            <a:r>
              <a:rPr lang="el-GR" sz="2800" dirty="0" smtClean="0">
                <a:solidFill>
                  <a:srgbClr val="FF0000"/>
                </a:solidFill>
              </a:rPr>
              <a:t>λ</a:t>
            </a:r>
            <a:r>
              <a:rPr lang="fr-BE" sz="2800" dirty="0">
                <a:solidFill>
                  <a:srgbClr val="FF0000"/>
                </a:solidFill>
              </a:rPr>
              <a:t>.</a:t>
            </a:r>
            <a:endParaRPr lang="fr-BE" sz="2800" dirty="0" smtClean="0">
              <a:solidFill>
                <a:srgbClr val="FF0000"/>
              </a:solidFill>
            </a:endParaRPr>
          </a:p>
        </p:txBody>
      </p:sp>
    </p:spTree>
    <p:extLst>
      <p:ext uri="{BB962C8B-B14F-4D97-AF65-F5344CB8AC3E}">
        <p14:creationId xmlns:p14="http://schemas.microsoft.com/office/powerpoint/2010/main" val="146113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0" y="954574"/>
            <a:ext cx="4680000" cy="2157711"/>
          </a:xfrm>
          <a:prstGeom prst="rect">
            <a:avLst/>
          </a:prstGeom>
          <a:ln>
            <a:solidFill>
              <a:schemeClr val="accent1"/>
            </a:solidFill>
          </a:ln>
        </p:spPr>
      </p:pic>
      <p:sp>
        <p:nvSpPr>
          <p:cNvPr id="5" name="ZoneTexte 4"/>
          <p:cNvSpPr txBox="1"/>
          <p:nvPr/>
        </p:nvSpPr>
        <p:spPr>
          <a:xfrm>
            <a:off x="720000" y="242393"/>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20</a:t>
            </a:r>
            <a:r>
              <a:rPr lang="fr-BE" sz="2800" baseline="30000" dirty="0" smtClean="0">
                <a:solidFill>
                  <a:srgbClr val="002060"/>
                </a:solidFill>
              </a:rPr>
              <a:t>ème</a:t>
            </a:r>
            <a:r>
              <a:rPr lang="fr-BE" sz="2800" dirty="0" smtClean="0">
                <a:solidFill>
                  <a:srgbClr val="002060"/>
                </a:solidFill>
              </a:rPr>
              <a:t> pratique (suite 2) distance et longueur du 1</a:t>
            </a:r>
            <a:r>
              <a:rPr lang="fr-BE" sz="2800" baseline="30000" dirty="0" smtClean="0">
                <a:solidFill>
                  <a:srgbClr val="002060"/>
                </a:solidFill>
              </a:rPr>
              <a:t>er</a:t>
            </a:r>
            <a:r>
              <a:rPr lang="fr-BE" sz="2800" dirty="0" smtClean="0">
                <a:solidFill>
                  <a:srgbClr val="002060"/>
                </a:solidFill>
              </a:rPr>
              <a:t> </a:t>
            </a:r>
            <a:r>
              <a:rPr lang="fr-BE" sz="2800" i="1" dirty="0" smtClean="0">
                <a:solidFill>
                  <a:srgbClr val="002060"/>
                </a:solidFill>
              </a:rPr>
              <a:t>Stub</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7</a:t>
            </a:fld>
            <a:endParaRPr lang="fr-BE" dirty="0"/>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04" y="955637"/>
            <a:ext cx="5714638" cy="5760000"/>
          </a:xfrm>
          <a:prstGeom prst="rect">
            <a:avLst/>
          </a:prstGeom>
          <a:ln>
            <a:solidFill>
              <a:srgbClr val="0070C0"/>
            </a:solidFill>
          </a:ln>
        </p:spPr>
      </p:pic>
      <p:sp>
        <p:nvSpPr>
          <p:cNvPr id="27" name="Ellipse 26"/>
          <p:cNvSpPr/>
          <p:nvPr/>
        </p:nvSpPr>
        <p:spPr>
          <a:xfrm>
            <a:off x="2160013" y="2796055"/>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 name="Connecteur droit 3"/>
          <p:cNvCxnSpPr/>
          <p:nvPr/>
        </p:nvCxnSpPr>
        <p:spPr>
          <a:xfrm flipH="1" flipV="1">
            <a:off x="2358799" y="2960370"/>
            <a:ext cx="2539482" cy="1807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781300" y="3838574"/>
            <a:ext cx="842700" cy="28800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2737097" y="6322508"/>
            <a:ext cx="257773" cy="275688"/>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ZoneTexte 36"/>
          <p:cNvSpPr txBox="1"/>
          <p:nvPr/>
        </p:nvSpPr>
        <p:spPr>
          <a:xfrm>
            <a:off x="1746943" y="6371718"/>
            <a:ext cx="945950" cy="369332"/>
          </a:xfrm>
          <a:prstGeom prst="rect">
            <a:avLst/>
          </a:prstGeom>
          <a:noFill/>
        </p:spPr>
        <p:txBody>
          <a:bodyPr wrap="square" rtlCol="0">
            <a:spAutoFit/>
          </a:bodyPr>
          <a:lstStyle/>
          <a:p>
            <a:r>
              <a:rPr lang="fr-BE" dirty="0" smtClean="0">
                <a:solidFill>
                  <a:srgbClr val="7030A0"/>
                </a:solidFill>
              </a:rPr>
              <a:t>0,3985</a:t>
            </a:r>
            <a:r>
              <a:rPr lang="el-GR" dirty="0" smtClean="0">
                <a:solidFill>
                  <a:srgbClr val="7030A0"/>
                </a:solidFill>
              </a:rPr>
              <a:t>λ</a:t>
            </a:r>
            <a:endParaRPr lang="fr-BE" dirty="0">
              <a:solidFill>
                <a:srgbClr val="7030A0"/>
              </a:solidFill>
            </a:endParaRPr>
          </a:p>
        </p:txBody>
      </p:sp>
      <p:sp>
        <p:nvSpPr>
          <p:cNvPr id="11" name="Ellipse 10"/>
          <p:cNvSpPr>
            <a:spLocks noChangeAspect="1"/>
          </p:cNvSpPr>
          <p:nvPr/>
        </p:nvSpPr>
        <p:spPr>
          <a:xfrm>
            <a:off x="1982629" y="2185065"/>
            <a:ext cx="3330000" cy="333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Ellipse 45"/>
          <p:cNvSpPr/>
          <p:nvPr/>
        </p:nvSpPr>
        <p:spPr>
          <a:xfrm>
            <a:off x="4898281" y="4720117"/>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Rectangle à coins arrondis 46"/>
          <p:cNvSpPr>
            <a:spLocks noChangeAspect="1"/>
          </p:cNvSpPr>
          <p:nvPr/>
        </p:nvSpPr>
        <p:spPr>
          <a:xfrm>
            <a:off x="4340598" y="5221636"/>
            <a:ext cx="1184201" cy="294344"/>
          </a:xfrm>
          <a:prstGeom prst="wedgeRoundRectCallout">
            <a:avLst>
              <a:gd name="adj1" fmla="val 8586"/>
              <a:gd name="adj2" fmla="val -145119"/>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sz="1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=1,5-j2,3</a:t>
            </a:r>
            <a:endParaRPr lang="fr-BE"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3" name="Ellipse 52"/>
          <p:cNvSpPr/>
          <p:nvPr/>
        </p:nvSpPr>
        <p:spPr>
          <a:xfrm>
            <a:off x="3068697" y="5329405"/>
            <a:ext cx="200025" cy="19522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9" name="Connecteur droit 58"/>
          <p:cNvCxnSpPr/>
          <p:nvPr/>
        </p:nvCxnSpPr>
        <p:spPr>
          <a:xfrm>
            <a:off x="5097067" y="4871841"/>
            <a:ext cx="1296113" cy="9345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5686861" y="5248943"/>
            <a:ext cx="257773" cy="275688"/>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ZoneTexte 67"/>
          <p:cNvSpPr txBox="1"/>
          <p:nvPr/>
        </p:nvSpPr>
        <p:spPr>
          <a:xfrm>
            <a:off x="5871923" y="5230689"/>
            <a:ext cx="942950" cy="369332"/>
          </a:xfrm>
          <a:prstGeom prst="rect">
            <a:avLst/>
          </a:prstGeom>
          <a:noFill/>
        </p:spPr>
        <p:txBody>
          <a:bodyPr wrap="square" rtlCol="0">
            <a:spAutoFit/>
          </a:bodyPr>
          <a:lstStyle/>
          <a:p>
            <a:r>
              <a:rPr lang="fr-BE" dirty="0" smtClean="0">
                <a:solidFill>
                  <a:srgbClr val="7030A0"/>
                </a:solidFill>
              </a:rPr>
              <a:t>0,2985</a:t>
            </a:r>
            <a:r>
              <a:rPr lang="el-GR" dirty="0" smtClean="0">
                <a:solidFill>
                  <a:srgbClr val="7030A0"/>
                </a:solidFill>
              </a:rPr>
              <a:t>λ</a:t>
            </a:r>
            <a:endParaRPr lang="fr-BE" dirty="0">
              <a:solidFill>
                <a:srgbClr val="7030A0"/>
              </a:solidFill>
            </a:endParaRPr>
          </a:p>
        </p:txBody>
      </p:sp>
      <p:sp>
        <p:nvSpPr>
          <p:cNvPr id="72" name="Rectangle à coins arrondis 71"/>
          <p:cNvSpPr>
            <a:spLocks noChangeAspect="1"/>
          </p:cNvSpPr>
          <p:nvPr/>
        </p:nvSpPr>
        <p:spPr>
          <a:xfrm>
            <a:off x="1502874" y="5310833"/>
            <a:ext cx="1251452" cy="294344"/>
          </a:xfrm>
          <a:prstGeom prst="wedgeRoundRectCallout">
            <a:avLst>
              <a:gd name="adj1" fmla="val 72761"/>
              <a:gd name="adj2" fmla="val 3736"/>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1</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=0,29-j0,7</a:t>
            </a:r>
            <a:endParaRPr lang="fr-BE"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2" name="Rectangle 2"/>
          <p:cNvSpPr>
            <a:spLocks noChangeArrowheads="1"/>
          </p:cNvSpPr>
          <p:nvPr/>
        </p:nvSpPr>
        <p:spPr bwMode="auto">
          <a:xfrm>
            <a:off x="6556161" y="33813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3" name="Rectangle 6"/>
          <p:cNvSpPr>
            <a:spLocks noChangeArrowheads="1"/>
          </p:cNvSpPr>
          <p:nvPr/>
        </p:nvSpPr>
        <p:spPr bwMode="auto">
          <a:xfrm>
            <a:off x="6600612" y="40171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60" name="Flèche droite 59"/>
          <p:cNvSpPr/>
          <p:nvPr/>
        </p:nvSpPr>
        <p:spPr>
          <a:xfrm rot="10800000">
            <a:off x="9585959" y="2281743"/>
            <a:ext cx="988651" cy="1212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ZoneTexte 60"/>
          <p:cNvSpPr txBox="1"/>
          <p:nvPr/>
        </p:nvSpPr>
        <p:spPr>
          <a:xfrm>
            <a:off x="9585959" y="2385836"/>
            <a:ext cx="1001662" cy="246221"/>
          </a:xfrm>
          <a:prstGeom prst="rect">
            <a:avLst/>
          </a:prstGeom>
          <a:noFill/>
        </p:spPr>
        <p:txBody>
          <a:bodyPr wrap="square" rtlCol="0">
            <a:spAutoFit/>
          </a:bodyPr>
          <a:lstStyle/>
          <a:p>
            <a:r>
              <a:rPr lang="fr-BE" sz="1000" dirty="0" smtClean="0">
                <a:solidFill>
                  <a:srgbClr val="7030A0"/>
                </a:solidFill>
                <a:latin typeface="Arial" panose="020B0604020202020204" pitchFamily="34" charset="0"/>
                <a:cs typeface="Arial" panose="020B0604020202020204" pitchFamily="34" charset="0"/>
              </a:rPr>
              <a:t>Vers la source</a:t>
            </a:r>
            <a:endParaRPr lang="fr-BE" sz="1000" dirty="0">
              <a:solidFill>
                <a:srgbClr val="7030A0"/>
              </a:solidFill>
              <a:latin typeface="Arial" panose="020B0604020202020204" pitchFamily="34" charset="0"/>
              <a:cs typeface="Arial" panose="020B0604020202020204" pitchFamily="34" charset="0"/>
            </a:endParaRPr>
          </a:p>
        </p:txBody>
      </p:sp>
      <p:sp>
        <p:nvSpPr>
          <p:cNvPr id="62" name="Arc 61"/>
          <p:cNvSpPr/>
          <p:nvPr/>
        </p:nvSpPr>
        <p:spPr>
          <a:xfrm>
            <a:off x="893580" y="1103098"/>
            <a:ext cx="5411969" cy="5470953"/>
          </a:xfrm>
          <a:prstGeom prst="arc">
            <a:avLst>
              <a:gd name="adj1" fmla="val 2100364"/>
              <a:gd name="adj2" fmla="val 6158823"/>
            </a:avLst>
          </a:prstGeom>
          <a:ln w="50800">
            <a:solidFill>
              <a:srgbClr val="7030A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3" name="Rectangle à coins arrondis 62"/>
          <p:cNvSpPr>
            <a:spLocks noChangeAspect="1"/>
          </p:cNvSpPr>
          <p:nvPr/>
        </p:nvSpPr>
        <p:spPr>
          <a:xfrm>
            <a:off x="4991408" y="6398723"/>
            <a:ext cx="1251452" cy="294344"/>
          </a:xfrm>
          <a:prstGeom prst="wedgeRoundRectCallout">
            <a:avLst>
              <a:gd name="adj1" fmla="val -50540"/>
              <a:gd name="adj2" fmla="val -101110"/>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d</a:t>
            </a:r>
            <a:r>
              <a:rPr lang="fr-BE" sz="1400" b="1" baseline="-25000" dirty="0" err="1"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1</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=0,1</a:t>
            </a:r>
            <a:r>
              <a:rPr lang="el-GR"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λ</a:t>
            </a:r>
            <a:endParaRPr lang="fr-BE"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Ellipse 28"/>
          <p:cNvSpPr>
            <a:spLocks noChangeAspect="1"/>
          </p:cNvSpPr>
          <p:nvPr/>
        </p:nvSpPr>
        <p:spPr>
          <a:xfrm>
            <a:off x="3613023" y="2638884"/>
            <a:ext cx="2412000" cy="2412000"/>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à coins arrondis 29"/>
          <p:cNvSpPr>
            <a:spLocks noChangeAspect="1"/>
          </p:cNvSpPr>
          <p:nvPr/>
        </p:nvSpPr>
        <p:spPr>
          <a:xfrm>
            <a:off x="5067200" y="2156607"/>
            <a:ext cx="599445" cy="294344"/>
          </a:xfrm>
          <a:prstGeom prst="wedgeRoundRectCallout">
            <a:avLst>
              <a:gd name="adj1" fmla="val -44444"/>
              <a:gd name="adj2" fmla="val 119586"/>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r</a:t>
            </a:r>
            <a:r>
              <a:rPr lang="fr-BE" sz="14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=1</a:t>
            </a:r>
            <a:endParaRPr lang="fr-BE"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Flèche droite 30"/>
          <p:cNvSpPr/>
          <p:nvPr/>
        </p:nvSpPr>
        <p:spPr>
          <a:xfrm>
            <a:off x="8597308" y="3146647"/>
            <a:ext cx="988651" cy="1212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8597308" y="3266541"/>
            <a:ext cx="1001662" cy="246221"/>
          </a:xfrm>
          <a:prstGeom prst="rect">
            <a:avLst/>
          </a:prstGeom>
          <a:noFill/>
        </p:spPr>
        <p:txBody>
          <a:bodyPr wrap="square" rtlCol="0">
            <a:spAutoFit/>
          </a:bodyPr>
          <a:lstStyle/>
          <a:p>
            <a:r>
              <a:rPr lang="fr-BE" sz="1000" dirty="0" smtClean="0">
                <a:solidFill>
                  <a:srgbClr val="C00000"/>
                </a:solidFill>
                <a:latin typeface="Arial" panose="020B0604020202020204" pitchFamily="34" charset="0"/>
                <a:cs typeface="Arial" panose="020B0604020202020204" pitchFamily="34" charset="0"/>
              </a:rPr>
              <a:t>Vers la charge</a:t>
            </a:r>
            <a:endParaRPr lang="fr-BE" sz="1000" dirty="0">
              <a:solidFill>
                <a:srgbClr val="C00000"/>
              </a:solidFill>
              <a:latin typeface="Arial" panose="020B0604020202020204" pitchFamily="34" charset="0"/>
              <a:cs typeface="Arial" panose="020B0604020202020204" pitchFamily="34" charset="0"/>
            </a:endParaRPr>
          </a:p>
        </p:txBody>
      </p:sp>
      <p:cxnSp>
        <p:nvCxnSpPr>
          <p:cNvPr id="33" name="Connecteur droit 32"/>
          <p:cNvCxnSpPr>
            <a:stCxn id="29" idx="2"/>
            <a:endCxn id="24" idx="3"/>
          </p:cNvCxnSpPr>
          <p:nvPr/>
        </p:nvCxnSpPr>
        <p:spPr>
          <a:xfrm flipV="1">
            <a:off x="3613023" y="3835637"/>
            <a:ext cx="2857319" cy="92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289450" y="3531375"/>
            <a:ext cx="703727" cy="369332"/>
          </a:xfrm>
          <a:prstGeom prst="rect">
            <a:avLst/>
          </a:prstGeom>
          <a:noFill/>
        </p:spPr>
        <p:txBody>
          <a:bodyPr wrap="square" rtlCol="0">
            <a:spAutoFit/>
          </a:bodyPr>
          <a:lstStyle/>
          <a:p>
            <a:r>
              <a:rPr lang="fr-BE" dirty="0" smtClean="0">
                <a:solidFill>
                  <a:srgbClr val="C00000"/>
                </a:solidFill>
              </a:rPr>
              <a:t>0,25</a:t>
            </a:r>
            <a:r>
              <a:rPr lang="el-GR" dirty="0" smtClean="0">
                <a:solidFill>
                  <a:srgbClr val="C00000"/>
                </a:solidFill>
              </a:rPr>
              <a:t>λ</a:t>
            </a:r>
            <a:endParaRPr lang="fr-BE" dirty="0">
              <a:solidFill>
                <a:srgbClr val="C00000"/>
              </a:solidFill>
            </a:endParaRPr>
          </a:p>
        </p:txBody>
      </p:sp>
      <p:sp>
        <p:nvSpPr>
          <p:cNvPr id="39" name="Arc 38"/>
          <p:cNvSpPr/>
          <p:nvPr/>
        </p:nvSpPr>
        <p:spPr>
          <a:xfrm>
            <a:off x="893580" y="1143407"/>
            <a:ext cx="5411969" cy="5470953"/>
          </a:xfrm>
          <a:prstGeom prst="arc">
            <a:avLst>
              <a:gd name="adj1" fmla="val 15337763"/>
              <a:gd name="adj2" fmla="val 21544392"/>
            </a:avLst>
          </a:prstGeom>
          <a:ln w="50800">
            <a:solidFill>
              <a:srgbClr val="C0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0" name="Ellipse 39"/>
          <p:cNvSpPr/>
          <p:nvPr/>
        </p:nvSpPr>
        <p:spPr>
          <a:xfrm>
            <a:off x="2648810" y="1114756"/>
            <a:ext cx="257773" cy="2756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1" name="Connecteur droit 40"/>
          <p:cNvCxnSpPr/>
          <p:nvPr/>
        </p:nvCxnSpPr>
        <p:spPr>
          <a:xfrm flipH="1" flipV="1">
            <a:off x="2690244" y="954574"/>
            <a:ext cx="933757" cy="29167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05580" y="918432"/>
            <a:ext cx="584664" cy="369332"/>
          </a:xfrm>
          <a:prstGeom prst="rect">
            <a:avLst/>
          </a:prstGeom>
          <a:noFill/>
        </p:spPr>
        <p:txBody>
          <a:bodyPr wrap="square" rtlCol="0">
            <a:spAutoFit/>
          </a:bodyPr>
          <a:lstStyle/>
          <a:p>
            <a:r>
              <a:rPr lang="fr-BE" dirty="0" smtClean="0">
                <a:solidFill>
                  <a:srgbClr val="C00000"/>
                </a:solidFill>
              </a:rPr>
              <a:t>0,1</a:t>
            </a:r>
            <a:r>
              <a:rPr lang="el-GR" dirty="0" smtClean="0">
                <a:solidFill>
                  <a:srgbClr val="C00000"/>
                </a:solidFill>
              </a:rPr>
              <a:t>λ</a:t>
            </a:r>
            <a:endParaRPr lang="fr-BE" dirty="0">
              <a:solidFill>
                <a:srgbClr val="C00000"/>
              </a:solidFill>
            </a:endParaRPr>
          </a:p>
        </p:txBody>
      </p:sp>
      <p:sp>
        <p:nvSpPr>
          <p:cNvPr id="48" name="Rectangle à coins arrondis 47"/>
          <p:cNvSpPr>
            <a:spLocks noChangeAspect="1"/>
          </p:cNvSpPr>
          <p:nvPr/>
        </p:nvSpPr>
        <p:spPr>
          <a:xfrm>
            <a:off x="5345349" y="1163661"/>
            <a:ext cx="1251452" cy="294344"/>
          </a:xfrm>
          <a:prstGeom prst="wedgeRoundRectCallout">
            <a:avLst>
              <a:gd name="adj1" fmla="val -56477"/>
              <a:gd name="adj2" fmla="val 117645"/>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S</a:t>
            </a:r>
            <a:r>
              <a:rPr lang="fr-BE"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=0,15</a:t>
            </a:r>
            <a:r>
              <a:rPr lang="el-GR"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λ</a:t>
            </a:r>
            <a:endParaRPr lang="fr-BE"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0" name="Ellipse 49"/>
          <p:cNvSpPr>
            <a:spLocks noChangeAspect="1"/>
          </p:cNvSpPr>
          <p:nvPr/>
        </p:nvSpPr>
        <p:spPr>
          <a:xfrm>
            <a:off x="3613067" y="2638884"/>
            <a:ext cx="2412000" cy="24120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à coins arrondis 27"/>
          <p:cNvSpPr>
            <a:spLocks noChangeAspect="1"/>
          </p:cNvSpPr>
          <p:nvPr/>
        </p:nvSpPr>
        <p:spPr>
          <a:xfrm>
            <a:off x="1171581" y="2311835"/>
            <a:ext cx="1176005" cy="294344"/>
          </a:xfrm>
          <a:prstGeom prst="wedgeRoundRectCallout">
            <a:avLst>
              <a:gd name="adj1" fmla="val 37295"/>
              <a:gd name="adj2" fmla="val 11052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=0,2+j0,3</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9" name="Rectangle à coins arrondis 48"/>
          <p:cNvSpPr>
            <a:spLocks noChangeAspect="1"/>
          </p:cNvSpPr>
          <p:nvPr/>
        </p:nvSpPr>
        <p:spPr>
          <a:xfrm>
            <a:off x="5366923" y="3155509"/>
            <a:ext cx="1286954" cy="294344"/>
          </a:xfrm>
          <a:prstGeom prst="wedgeRoundRectCallout">
            <a:avLst>
              <a:gd name="adj1" fmla="val -52260"/>
              <a:gd name="adj2" fmla="val 17071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SWR=5,6:1</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1" name="Rectangle à coins arrondis 50"/>
          <p:cNvSpPr>
            <a:spLocks noChangeAspect="1"/>
          </p:cNvSpPr>
          <p:nvPr/>
        </p:nvSpPr>
        <p:spPr>
          <a:xfrm>
            <a:off x="4298836" y="1551038"/>
            <a:ext cx="599445" cy="294344"/>
          </a:xfrm>
          <a:prstGeom prst="wedgeRoundRectCallout">
            <a:avLst>
              <a:gd name="adj1" fmla="val -42855"/>
              <a:gd name="adj2" fmla="val 11958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a:t>
            </a:r>
            <a:r>
              <a:rPr lang="fr-BE" sz="1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=1</a:t>
            </a:r>
            <a:endParaRPr lang="fr-BE"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2" name="Arc 51"/>
          <p:cNvSpPr>
            <a:spLocks/>
          </p:cNvSpPr>
          <p:nvPr/>
        </p:nvSpPr>
        <p:spPr>
          <a:xfrm>
            <a:off x="2328676" y="1982728"/>
            <a:ext cx="3758808" cy="3732272"/>
          </a:xfrm>
          <a:prstGeom prst="arc">
            <a:avLst>
              <a:gd name="adj1" fmla="val 7364197"/>
              <a:gd name="adj2" fmla="val 11245482"/>
            </a:avLst>
          </a:prstGeom>
          <a:ln w="50800">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4" name="Flèche droite 53"/>
          <p:cNvSpPr/>
          <p:nvPr/>
        </p:nvSpPr>
        <p:spPr>
          <a:xfrm rot="18569593">
            <a:off x="8964872" y="2202911"/>
            <a:ext cx="594477" cy="10252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ZoneTexte 54"/>
          <p:cNvSpPr txBox="1"/>
          <p:nvPr/>
        </p:nvSpPr>
        <p:spPr>
          <a:xfrm rot="18530469">
            <a:off x="8860290" y="2227493"/>
            <a:ext cx="1001662" cy="246221"/>
          </a:xfrm>
          <a:prstGeom prst="rect">
            <a:avLst/>
          </a:prstGeom>
          <a:noFill/>
        </p:spPr>
        <p:txBody>
          <a:bodyPr wrap="square" rtlCol="0">
            <a:spAutoFit/>
          </a:bodyPr>
          <a:lstStyle/>
          <a:p>
            <a:r>
              <a:rPr lang="fr-BE" sz="1000" dirty="0" smtClean="0">
                <a:solidFill>
                  <a:srgbClr val="00B050"/>
                </a:solidFill>
                <a:latin typeface="Arial" panose="020B0604020202020204" pitchFamily="34" charset="0"/>
                <a:cs typeface="Arial" panose="020B0604020202020204" pitchFamily="34" charset="0"/>
              </a:rPr>
              <a:t>Vers la source</a:t>
            </a:r>
            <a:endParaRPr lang="fr-BE" sz="1000" dirty="0">
              <a:solidFill>
                <a:srgbClr val="00B050"/>
              </a:solidFill>
              <a:latin typeface="Arial" panose="020B0604020202020204" pitchFamily="34" charset="0"/>
              <a:cs typeface="Arial" panose="020B0604020202020204" pitchFamily="34" charset="0"/>
            </a:endParaRPr>
          </a:p>
        </p:txBody>
      </p:sp>
      <p:sp>
        <p:nvSpPr>
          <p:cNvPr id="56" name="Rectangle à coins arrondis 55"/>
          <p:cNvSpPr>
            <a:spLocks noChangeAspect="1"/>
          </p:cNvSpPr>
          <p:nvPr/>
        </p:nvSpPr>
        <p:spPr>
          <a:xfrm>
            <a:off x="865734" y="3029641"/>
            <a:ext cx="1394931" cy="294344"/>
          </a:xfrm>
          <a:prstGeom prst="wedgeRoundRectCallout">
            <a:avLst>
              <a:gd name="adj1" fmla="val 48792"/>
              <a:gd name="adj2" fmla="val 95639"/>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A</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=0,29+j0,13</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Ellipse 56"/>
          <p:cNvSpPr/>
          <p:nvPr/>
        </p:nvSpPr>
        <p:spPr>
          <a:xfrm>
            <a:off x="2260025" y="3385734"/>
            <a:ext cx="200025" cy="1952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Arc 57"/>
          <p:cNvSpPr>
            <a:spLocks/>
          </p:cNvSpPr>
          <p:nvPr/>
        </p:nvSpPr>
        <p:spPr>
          <a:xfrm>
            <a:off x="2333036" y="1966564"/>
            <a:ext cx="3693077" cy="3738146"/>
          </a:xfrm>
          <a:prstGeom prst="arc">
            <a:avLst>
              <a:gd name="adj1" fmla="val 11803610"/>
              <a:gd name="adj2" fmla="val 16038536"/>
            </a:avLst>
          </a:prstGeom>
          <a:ln w="50800">
            <a:solidFill>
              <a:srgbClr val="00B050">
                <a:alpha val="40000"/>
              </a:srgbClr>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4" name="Ellipse 63"/>
          <p:cNvSpPr/>
          <p:nvPr/>
        </p:nvSpPr>
        <p:spPr>
          <a:xfrm>
            <a:off x="4117141" y="1884539"/>
            <a:ext cx="144000" cy="144000"/>
          </a:xfrm>
          <a:prstGeom prst="ellipse">
            <a:avLst/>
          </a:prstGeom>
          <a:solidFill>
            <a:srgbClr val="00B050">
              <a:alpha val="40000"/>
            </a:srgbClr>
          </a:solidFill>
          <a:ln>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Rectangle à coins arrondis 64"/>
          <p:cNvSpPr>
            <a:spLocks noChangeAspect="1"/>
          </p:cNvSpPr>
          <p:nvPr/>
        </p:nvSpPr>
        <p:spPr>
          <a:xfrm>
            <a:off x="1073440" y="4752339"/>
            <a:ext cx="1877222" cy="497903"/>
          </a:xfrm>
          <a:prstGeom prst="wedgeRoundRectCallout">
            <a:avLst>
              <a:gd name="adj1" fmla="val 23090"/>
              <a:gd name="adj2" fmla="val -108827"/>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 1</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A</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1</a:t>
            </a:r>
            <a:r>
              <a:rPr lang="fr-BE" sz="14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p>
          <a:p>
            <a:pPr algn="ctr">
              <a:spcAft>
                <a:spcPts val="0"/>
              </a:spcAft>
            </a:pP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+j0,13</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j0,7</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)=+j0,83</a:t>
            </a:r>
            <a:endParaRPr lang="fr-BE" sz="1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6" name="Ellipse 65"/>
          <p:cNvSpPr/>
          <p:nvPr/>
        </p:nvSpPr>
        <p:spPr>
          <a:xfrm>
            <a:off x="1073440" y="3743862"/>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Rectangle à coins arrondis 68"/>
          <p:cNvSpPr>
            <a:spLocks noChangeAspect="1"/>
          </p:cNvSpPr>
          <p:nvPr/>
        </p:nvSpPr>
        <p:spPr>
          <a:xfrm>
            <a:off x="1179596" y="4098825"/>
            <a:ext cx="646556" cy="409803"/>
          </a:xfrm>
          <a:prstGeom prst="wedgeRoundRectCallout">
            <a:avLst>
              <a:gd name="adj1" fmla="val -48018"/>
              <a:gd name="adj2" fmla="val -8710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z=0</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70" name="Connecteur droit 69"/>
          <p:cNvCxnSpPr/>
          <p:nvPr/>
        </p:nvCxnSpPr>
        <p:spPr>
          <a:xfrm flipV="1">
            <a:off x="1312545" y="3838574"/>
            <a:ext cx="4558124" cy="133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5919975" y="3743397"/>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Rectangle à coins arrondis 72"/>
          <p:cNvSpPr>
            <a:spLocks noChangeAspect="1"/>
          </p:cNvSpPr>
          <p:nvPr/>
        </p:nvSpPr>
        <p:spPr>
          <a:xfrm>
            <a:off x="5151819" y="4030814"/>
            <a:ext cx="700792" cy="409803"/>
          </a:xfrm>
          <a:prstGeom prst="wedgeRoundRectCallout">
            <a:avLst>
              <a:gd name="adj1" fmla="val 58644"/>
              <a:gd name="adj2" fmla="val -7827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4" name="Arc 73"/>
          <p:cNvSpPr>
            <a:spLocks noChangeAspect="1"/>
          </p:cNvSpPr>
          <p:nvPr/>
        </p:nvSpPr>
        <p:spPr>
          <a:xfrm>
            <a:off x="3180682" y="-1746000"/>
            <a:ext cx="5580000" cy="5580000"/>
          </a:xfrm>
          <a:prstGeom prst="arc">
            <a:avLst>
              <a:gd name="adj1" fmla="val 5343726"/>
              <a:gd name="adj2" fmla="val 10294008"/>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5" name="Ellipse 74"/>
          <p:cNvSpPr/>
          <p:nvPr/>
        </p:nvSpPr>
        <p:spPr>
          <a:xfrm>
            <a:off x="3095034" y="1359760"/>
            <a:ext cx="200025" cy="195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6" name="Rectangle à coins arrondis 75"/>
          <p:cNvSpPr>
            <a:spLocks noChangeAspect="1"/>
          </p:cNvSpPr>
          <p:nvPr/>
        </p:nvSpPr>
        <p:spPr>
          <a:xfrm>
            <a:off x="1793088" y="1881155"/>
            <a:ext cx="1394931" cy="294344"/>
          </a:xfrm>
          <a:prstGeom prst="wedgeRoundRectCallout">
            <a:avLst>
              <a:gd name="adj1" fmla="val 43330"/>
              <a:gd name="adj2" fmla="val -165830"/>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 1</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=+j0,83</a:t>
            </a:r>
            <a:endParaRPr lang="fr-BE" sz="1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7" name="Arc 76"/>
          <p:cNvSpPr>
            <a:spLocks noChangeAspect="1"/>
          </p:cNvSpPr>
          <p:nvPr/>
        </p:nvSpPr>
        <p:spPr>
          <a:xfrm>
            <a:off x="834364" y="1062000"/>
            <a:ext cx="5565494" cy="5590260"/>
          </a:xfrm>
          <a:prstGeom prst="arc">
            <a:avLst>
              <a:gd name="adj1" fmla="val 5364"/>
              <a:gd name="adj2" fmla="val 15410028"/>
            </a:avLst>
          </a:prstGeom>
          <a:ln w="50800">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78" name="Connecteur droit 77"/>
          <p:cNvCxnSpPr>
            <a:stCxn id="50" idx="2"/>
          </p:cNvCxnSpPr>
          <p:nvPr/>
        </p:nvCxnSpPr>
        <p:spPr>
          <a:xfrm flipH="1" flipV="1">
            <a:off x="3095034" y="951128"/>
            <a:ext cx="518033" cy="28937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2992231" y="992632"/>
            <a:ext cx="257773" cy="27568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0" name="ZoneTexte 79"/>
          <p:cNvSpPr txBox="1"/>
          <p:nvPr/>
        </p:nvSpPr>
        <p:spPr>
          <a:xfrm>
            <a:off x="2450497" y="670045"/>
            <a:ext cx="2455072" cy="369332"/>
          </a:xfrm>
          <a:prstGeom prst="rect">
            <a:avLst/>
          </a:prstGeom>
          <a:noFill/>
        </p:spPr>
        <p:txBody>
          <a:bodyPr wrap="square" rtlCol="0">
            <a:spAutoFit/>
          </a:bodyPr>
          <a:lstStyle/>
          <a:p>
            <a:r>
              <a:rPr lang="fr-BE" dirty="0" smtClean="0">
                <a:solidFill>
                  <a:srgbClr val="00B050"/>
                </a:solidFill>
              </a:rPr>
              <a:t>0,1105</a:t>
            </a:r>
            <a:r>
              <a:rPr lang="el-GR" dirty="0" smtClean="0">
                <a:solidFill>
                  <a:srgbClr val="00B050"/>
                </a:solidFill>
              </a:rPr>
              <a:t>λ</a:t>
            </a:r>
            <a:r>
              <a:rPr lang="fr-BE" dirty="0" smtClean="0">
                <a:solidFill>
                  <a:srgbClr val="00B050"/>
                </a:solidFill>
              </a:rPr>
              <a:t>+0,25</a:t>
            </a:r>
            <a:r>
              <a:rPr lang="el-GR" dirty="0" smtClean="0">
                <a:solidFill>
                  <a:srgbClr val="00B050"/>
                </a:solidFill>
              </a:rPr>
              <a:t>λ</a:t>
            </a:r>
            <a:r>
              <a:rPr lang="fr-BE" dirty="0" smtClean="0">
                <a:solidFill>
                  <a:srgbClr val="00B050"/>
                </a:solidFill>
              </a:rPr>
              <a:t>=0,3605</a:t>
            </a:r>
            <a:r>
              <a:rPr lang="el-GR" dirty="0" smtClean="0">
                <a:solidFill>
                  <a:srgbClr val="00B050"/>
                </a:solidFill>
              </a:rPr>
              <a:t>λ</a:t>
            </a:r>
            <a:endParaRPr lang="fr-BE" dirty="0">
              <a:solidFill>
                <a:srgbClr val="00B050"/>
              </a:solidFill>
            </a:endParaRPr>
          </a:p>
        </p:txBody>
      </p:sp>
      <p:sp>
        <p:nvSpPr>
          <p:cNvPr id="3" name="ZoneTexte 2"/>
          <p:cNvSpPr txBox="1"/>
          <p:nvPr/>
        </p:nvSpPr>
        <p:spPr>
          <a:xfrm>
            <a:off x="7338667" y="3288209"/>
            <a:ext cx="1172822" cy="523220"/>
          </a:xfrm>
          <a:prstGeom prst="rect">
            <a:avLst/>
          </a:prstGeom>
          <a:noFill/>
          <a:ln w="19050">
            <a:solidFill>
              <a:srgbClr val="0070C0"/>
            </a:solidFill>
          </a:ln>
        </p:spPr>
        <p:txBody>
          <a:bodyPr wrap="none" rtlCol="0">
            <a:spAutoFit/>
          </a:bodyPr>
          <a:lstStyle/>
          <a:p>
            <a:r>
              <a:rPr lang="fr-BE" sz="1400" dirty="0" smtClean="0">
                <a:solidFill>
                  <a:srgbClr val="0070C0"/>
                </a:solidFill>
              </a:rPr>
              <a:t>Intercepter le</a:t>
            </a:r>
          </a:p>
          <a:p>
            <a:r>
              <a:rPr lang="fr-BE" sz="1400" dirty="0" smtClean="0">
                <a:solidFill>
                  <a:srgbClr val="0070C0"/>
                </a:solidFill>
              </a:rPr>
              <a:t>cercle r=1 ici</a:t>
            </a:r>
            <a:endParaRPr lang="fr-BE" sz="1400" dirty="0">
              <a:solidFill>
                <a:srgbClr val="0070C0"/>
              </a:solidFill>
            </a:endParaRPr>
          </a:p>
        </p:txBody>
      </p:sp>
      <p:cxnSp>
        <p:nvCxnSpPr>
          <p:cNvPr id="9" name="Connecteur droit avec flèche 8"/>
          <p:cNvCxnSpPr/>
          <p:nvPr/>
        </p:nvCxnSpPr>
        <p:spPr>
          <a:xfrm flipV="1">
            <a:off x="8382000" y="1845382"/>
            <a:ext cx="378682" cy="144282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9684789" y="3287035"/>
            <a:ext cx="1098955" cy="523220"/>
          </a:xfrm>
          <a:prstGeom prst="rect">
            <a:avLst/>
          </a:prstGeom>
          <a:noFill/>
          <a:ln w="19050">
            <a:solidFill>
              <a:srgbClr val="C00000"/>
            </a:solidFill>
          </a:ln>
        </p:spPr>
        <p:txBody>
          <a:bodyPr wrap="none" rtlCol="0">
            <a:spAutoFit/>
          </a:bodyPr>
          <a:lstStyle/>
          <a:p>
            <a:r>
              <a:rPr lang="fr-BE" sz="1400" dirty="0" smtClean="0">
                <a:solidFill>
                  <a:srgbClr val="C00000"/>
                </a:solidFill>
              </a:rPr>
              <a:t>Déplacer le</a:t>
            </a:r>
          </a:p>
          <a:p>
            <a:r>
              <a:rPr lang="fr-BE" sz="1400" dirty="0" smtClean="0">
                <a:solidFill>
                  <a:srgbClr val="C00000"/>
                </a:solidFill>
              </a:rPr>
              <a:t>cercle r=1 ici</a:t>
            </a:r>
            <a:endParaRPr lang="fr-BE" sz="1400" dirty="0">
              <a:solidFill>
                <a:srgbClr val="C00000"/>
              </a:solidFill>
            </a:endParaRPr>
          </a:p>
        </p:txBody>
      </p:sp>
      <p:cxnSp>
        <p:nvCxnSpPr>
          <p:cNvPr id="83" name="Connecteur droit avec flèche 82"/>
          <p:cNvCxnSpPr/>
          <p:nvPr/>
        </p:nvCxnSpPr>
        <p:spPr>
          <a:xfrm flipH="1" flipV="1">
            <a:off x="9767254" y="1845383"/>
            <a:ext cx="214946" cy="1440465"/>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5" name="Objet 14"/>
          <p:cNvGraphicFramePr>
            <a:graphicFrameLocks noChangeAspect="1"/>
          </p:cNvGraphicFramePr>
          <p:nvPr>
            <p:extLst>
              <p:ext uri="{D42A27DB-BD31-4B8C-83A1-F6EECF244321}">
                <p14:modId xmlns:p14="http://schemas.microsoft.com/office/powerpoint/2010/main" val="3963316695"/>
              </p:ext>
            </p:extLst>
          </p:nvPr>
        </p:nvGraphicFramePr>
        <p:xfrm>
          <a:off x="6841494" y="3953793"/>
          <a:ext cx="4680000" cy="506776"/>
        </p:xfrm>
        <a:graphic>
          <a:graphicData uri="http://schemas.openxmlformats.org/presentationml/2006/ole">
            <mc:AlternateContent xmlns:mc="http://schemas.openxmlformats.org/markup-compatibility/2006">
              <mc:Choice xmlns:v="urn:schemas-microsoft-com:vml" Requires="v">
                <p:oleObj spid="_x0000_s10317" name="Equation" r:id="rId5" imgW="3860800" imgH="419100" progId="Equation.DSMT4">
                  <p:embed/>
                </p:oleObj>
              </mc:Choice>
              <mc:Fallback>
                <p:oleObj name="Equation" r:id="rId5" imgW="38608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494" y="3953793"/>
                        <a:ext cx="4680000" cy="506776"/>
                      </a:xfrm>
                      <a:prstGeom prst="rect">
                        <a:avLst/>
                      </a:prstGeom>
                      <a:noFill/>
                      <a:ln>
                        <a:solidFill>
                          <a:srgbClr val="0070C0"/>
                        </a:solidFill>
                      </a:ln>
                    </p:spPr>
                  </p:pic>
                </p:oleObj>
              </mc:Fallback>
            </mc:AlternateContent>
          </a:graphicData>
        </a:graphic>
      </p:graphicFrame>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7" name="Objet 16"/>
          <p:cNvGraphicFramePr>
            <a:graphicFrameLocks noChangeAspect="1"/>
          </p:cNvGraphicFramePr>
          <p:nvPr>
            <p:extLst>
              <p:ext uri="{D42A27DB-BD31-4B8C-83A1-F6EECF244321}">
                <p14:modId xmlns:p14="http://schemas.microsoft.com/office/powerpoint/2010/main" val="1721688346"/>
              </p:ext>
            </p:extLst>
          </p:nvPr>
        </p:nvGraphicFramePr>
        <p:xfrm>
          <a:off x="6840000" y="4755513"/>
          <a:ext cx="4680000" cy="462049"/>
        </p:xfrm>
        <a:graphic>
          <a:graphicData uri="http://schemas.openxmlformats.org/presentationml/2006/ole">
            <mc:AlternateContent xmlns:mc="http://schemas.openxmlformats.org/markup-compatibility/2006">
              <mc:Choice xmlns:v="urn:schemas-microsoft-com:vml" Requires="v">
                <p:oleObj spid="_x0000_s10318" name="Equation" r:id="rId7" imgW="4229100" imgH="419100" progId="Equation.DSMT4">
                  <p:embed/>
                </p:oleObj>
              </mc:Choice>
              <mc:Fallback>
                <p:oleObj name="Equation" r:id="rId7" imgW="42291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000" y="4755513"/>
                        <a:ext cx="4680000" cy="462049"/>
                      </a:xfrm>
                      <a:prstGeom prst="rect">
                        <a:avLst/>
                      </a:prstGeom>
                      <a:noFill/>
                      <a:ln>
                        <a:solidFill>
                          <a:srgbClr val="0070C0"/>
                        </a:solidFill>
                      </a:ln>
                    </p:spPr>
                  </p:pic>
                </p:oleObj>
              </mc:Fallback>
            </mc:AlternateContent>
          </a:graphicData>
        </a:graphic>
      </p:graphicFrame>
    </p:spTree>
    <p:extLst>
      <p:ext uri="{BB962C8B-B14F-4D97-AF65-F5344CB8AC3E}">
        <p14:creationId xmlns:p14="http://schemas.microsoft.com/office/powerpoint/2010/main" val="6053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20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2000" fill="hold"/>
                                        <p:tgtEl>
                                          <p:spTgt spid="60"/>
                                        </p:tgtEl>
                                        <p:attrNameLst>
                                          <p:attrName>ppt_x</p:attrName>
                                        </p:attrNameLst>
                                      </p:cBhvr>
                                      <p:tavLst>
                                        <p:tav tm="0">
                                          <p:val>
                                            <p:strVal val="#ppt_x+#ppt_w/2"/>
                                          </p:val>
                                        </p:tav>
                                        <p:tav tm="100000">
                                          <p:val>
                                            <p:strVal val="#ppt_x"/>
                                          </p:val>
                                        </p:tav>
                                      </p:tavLst>
                                    </p:anim>
                                    <p:anim calcmode="lin" valueType="num">
                                      <p:cBhvr>
                                        <p:cTn id="50" dur="2000" fill="hold"/>
                                        <p:tgtEl>
                                          <p:spTgt spid="60"/>
                                        </p:tgtEl>
                                        <p:attrNameLst>
                                          <p:attrName>ppt_y</p:attrName>
                                        </p:attrNameLst>
                                      </p:cBhvr>
                                      <p:tavLst>
                                        <p:tav tm="0">
                                          <p:val>
                                            <p:strVal val="#ppt_y"/>
                                          </p:val>
                                        </p:tav>
                                        <p:tav tm="100000">
                                          <p:val>
                                            <p:strVal val="#ppt_y"/>
                                          </p:val>
                                        </p:tav>
                                      </p:tavLst>
                                    </p:anim>
                                    <p:anim calcmode="lin" valueType="num">
                                      <p:cBhvr>
                                        <p:cTn id="51" dur="2000" fill="hold"/>
                                        <p:tgtEl>
                                          <p:spTgt spid="60"/>
                                        </p:tgtEl>
                                        <p:attrNameLst>
                                          <p:attrName>ppt_w</p:attrName>
                                        </p:attrNameLst>
                                      </p:cBhvr>
                                      <p:tavLst>
                                        <p:tav tm="0">
                                          <p:val>
                                            <p:fltVal val="0"/>
                                          </p:val>
                                        </p:tav>
                                        <p:tav tm="100000">
                                          <p:val>
                                            <p:strVal val="#ppt_w"/>
                                          </p:val>
                                        </p:tav>
                                      </p:tavLst>
                                    </p:anim>
                                    <p:anim calcmode="lin" valueType="num">
                                      <p:cBhvr>
                                        <p:cTn id="52"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right)">
                                      <p:cBhvr>
                                        <p:cTn id="61" dur="30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down)">
                                      <p:cBhvr>
                                        <p:cTn id="107" dur="1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17" presetClass="entr" presetSubtype="8"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2000" fill="hold"/>
                                        <p:tgtEl>
                                          <p:spTgt spid="31"/>
                                        </p:tgtEl>
                                        <p:attrNameLst>
                                          <p:attrName>ppt_x</p:attrName>
                                        </p:attrNameLst>
                                      </p:cBhvr>
                                      <p:tavLst>
                                        <p:tav tm="0">
                                          <p:val>
                                            <p:strVal val="#ppt_x-#ppt_w/2"/>
                                          </p:val>
                                        </p:tav>
                                        <p:tav tm="100000">
                                          <p:val>
                                            <p:strVal val="#ppt_x"/>
                                          </p:val>
                                        </p:tav>
                                      </p:tavLst>
                                    </p:anim>
                                    <p:anim calcmode="lin" valueType="num">
                                      <p:cBhvr>
                                        <p:cTn id="113" dur="2000" fill="hold"/>
                                        <p:tgtEl>
                                          <p:spTgt spid="31"/>
                                        </p:tgtEl>
                                        <p:attrNameLst>
                                          <p:attrName>ppt_y</p:attrName>
                                        </p:attrNameLst>
                                      </p:cBhvr>
                                      <p:tavLst>
                                        <p:tav tm="0">
                                          <p:val>
                                            <p:strVal val="#ppt_y"/>
                                          </p:val>
                                        </p:tav>
                                        <p:tav tm="100000">
                                          <p:val>
                                            <p:strVal val="#ppt_y"/>
                                          </p:val>
                                        </p:tav>
                                      </p:tavLst>
                                    </p:anim>
                                    <p:anim calcmode="lin" valueType="num">
                                      <p:cBhvr>
                                        <p:cTn id="114" dur="2000" fill="hold"/>
                                        <p:tgtEl>
                                          <p:spTgt spid="31"/>
                                        </p:tgtEl>
                                        <p:attrNameLst>
                                          <p:attrName>ppt_w</p:attrName>
                                        </p:attrNameLst>
                                      </p:cBhvr>
                                      <p:tavLst>
                                        <p:tav tm="0">
                                          <p:val>
                                            <p:fltVal val="0"/>
                                          </p:val>
                                        </p:tav>
                                        <p:tav tm="100000">
                                          <p:val>
                                            <p:strVal val="#ppt_w"/>
                                          </p:val>
                                        </p:tav>
                                      </p:tavLst>
                                    </p:anim>
                                    <p:anim calcmode="lin" valueType="num">
                                      <p:cBhvr>
                                        <p:cTn id="11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down)">
                                      <p:cBhvr>
                                        <p:cTn id="128" dur="1500"/>
                                        <p:tgtEl>
                                          <p:spTgt spid="8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left)">
                                      <p:cBhvr>
                                        <p:cTn id="133" dur="2000"/>
                                        <p:tgtEl>
                                          <p:spTgt spid="33"/>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3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wipe(right)">
                                      <p:cBhvr>
                                        <p:cTn id="142" dur="30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wipe(down)">
                                      <p:cBhvr>
                                        <p:cTn id="155" dur="2000"/>
                                        <p:tgtEl>
                                          <p:spTgt spid="41"/>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45"/>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50"/>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0" presetClass="path" presetSubtype="0" accel="50000" decel="50000" fill="hold" grpId="1" nodeType="clickEffect">
                                  <p:stCondLst>
                                    <p:cond delay="0"/>
                                  </p:stCondLst>
                                  <p:childTnLst>
                                    <p:animMotion origin="layout" path="M -0.00026 1.85185E-6 C -2.29167E-6 -0.01343 -0.00273 -0.02639 -0.00143 -0.03796 C -0.00429 -0.05278 -0.00521 -0.06574 -0.00716 -0.07871 C -0.0108 -0.09236 -0.01445 -0.1007 -0.0181 -0.11505 C -0.02187 -0.12801 -0.02955 -0.1382 -0.0362 -0.14653 C -0.04505 -0.16019 -0.04518 -0.1544 -0.05403 -0.1669 C -0.06159 -0.16921 -0.06445 -0.18218 -0.07487 -0.1831 C -0.08554 -0.18287 -0.09401 -0.18357 -0.10429 -0.18287 C -0.11185 -0.17847 -0.12344 -0.17199 -0.12916 -0.16783 " pathEditMode="relative" rAng="0" ptsTypes="AAAAAAAAA">
                                      <p:cBhvr>
                                        <p:cTn id="167" dur="3000" fill="hold"/>
                                        <p:tgtEl>
                                          <p:spTgt spid="50"/>
                                        </p:tgtEl>
                                        <p:attrNameLst>
                                          <p:attrName>ppt_x</p:attrName>
                                          <p:attrName>ppt_y</p:attrName>
                                        </p:attrNameLst>
                                      </p:cBhvr>
                                      <p:rCtr x="-6445" y="-9167"/>
                                    </p:animMotion>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5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wipe(down)">
                                      <p:cBhvr>
                                        <p:cTn id="176" dur="2000"/>
                                        <p:tgtEl>
                                          <p:spTgt spid="54"/>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wipe(down)">
                                      <p:cBhvr>
                                        <p:cTn id="185" dur="3000"/>
                                        <p:tgtEl>
                                          <p:spTgt spid="52"/>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57"/>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56"/>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grpId="0" nodeType="clickEffect">
                                  <p:stCondLst>
                                    <p:cond delay="0"/>
                                  </p:stCondLst>
                                  <p:childTnLst>
                                    <p:set>
                                      <p:cBhvr>
                                        <p:cTn id="197" dur="1" fill="hold">
                                          <p:stCondLst>
                                            <p:cond delay="0"/>
                                          </p:stCondLst>
                                        </p:cTn>
                                        <p:tgtEl>
                                          <p:spTgt spid="58"/>
                                        </p:tgtEl>
                                        <p:attrNameLst>
                                          <p:attrName>style.visibility</p:attrName>
                                        </p:attrNameLst>
                                      </p:cBhvr>
                                      <p:to>
                                        <p:strVal val="visible"/>
                                      </p:to>
                                    </p:set>
                                    <p:animEffect transition="in" filter="wipe(down)">
                                      <p:cBhvr>
                                        <p:cTn id="198" dur="3000"/>
                                        <p:tgtEl>
                                          <p:spTgt spid="58"/>
                                        </p:tgtEl>
                                      </p:cBhvr>
                                    </p:animEffec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6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6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6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nodeType="clickEffect">
                                  <p:stCondLst>
                                    <p:cond delay="0"/>
                                  </p:stCondLst>
                                  <p:childTnLst>
                                    <p:set>
                                      <p:cBhvr>
                                        <p:cTn id="218" dur="1" fill="hold">
                                          <p:stCondLst>
                                            <p:cond delay="0"/>
                                          </p:stCondLst>
                                        </p:cTn>
                                        <p:tgtEl>
                                          <p:spTgt spid="70"/>
                                        </p:tgtEl>
                                        <p:attrNameLst>
                                          <p:attrName>style.visibility</p:attrName>
                                        </p:attrNameLst>
                                      </p:cBhvr>
                                      <p:to>
                                        <p:strVal val="visible"/>
                                      </p:to>
                                    </p:set>
                                    <p:animEffect transition="in" filter="wipe(left)">
                                      <p:cBhvr>
                                        <p:cTn id="219" dur="2000"/>
                                        <p:tgtEl>
                                          <p:spTgt spid="70"/>
                                        </p:tgtEl>
                                      </p:cBhvr>
                                    </p:animEffec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71"/>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7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75"/>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76"/>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22" presetClass="entr" presetSubtype="2" fill="hold" grpId="0" nodeType="clickEffect">
                                  <p:stCondLst>
                                    <p:cond delay="0"/>
                                  </p:stCondLst>
                                  <p:childTnLst>
                                    <p:set>
                                      <p:cBhvr>
                                        <p:cTn id="239" dur="1" fill="hold">
                                          <p:stCondLst>
                                            <p:cond delay="0"/>
                                          </p:stCondLst>
                                        </p:cTn>
                                        <p:tgtEl>
                                          <p:spTgt spid="74"/>
                                        </p:tgtEl>
                                        <p:attrNameLst>
                                          <p:attrName>style.visibility</p:attrName>
                                        </p:attrNameLst>
                                      </p:cBhvr>
                                      <p:to>
                                        <p:strVal val="visible"/>
                                      </p:to>
                                    </p:set>
                                    <p:animEffect transition="in" filter="wipe(right)">
                                      <p:cBhvr>
                                        <p:cTn id="240" dur="3000"/>
                                        <p:tgtEl>
                                          <p:spTgt spid="74"/>
                                        </p:tgtEl>
                                      </p:cBhvr>
                                    </p:animEffect>
                                  </p:childTnLst>
                                </p:cTn>
                              </p:par>
                            </p:childTnLst>
                          </p:cTn>
                        </p:par>
                      </p:childTnLst>
                    </p:cTn>
                  </p:par>
                  <p:par>
                    <p:cTn id="241" fill="hold">
                      <p:stCondLst>
                        <p:cond delay="indefinite"/>
                      </p:stCondLst>
                      <p:childTnLst>
                        <p:par>
                          <p:cTn id="242" fill="hold">
                            <p:stCondLst>
                              <p:cond delay="0"/>
                            </p:stCondLst>
                            <p:childTnLst>
                              <p:par>
                                <p:cTn id="243" presetID="21" presetClass="entr" presetSubtype="8" fill="hold" grpId="0" nodeType="clickEffect">
                                  <p:stCondLst>
                                    <p:cond delay="0"/>
                                  </p:stCondLst>
                                  <p:childTnLst>
                                    <p:set>
                                      <p:cBhvr>
                                        <p:cTn id="244" dur="1" fill="hold">
                                          <p:stCondLst>
                                            <p:cond delay="0"/>
                                          </p:stCondLst>
                                        </p:cTn>
                                        <p:tgtEl>
                                          <p:spTgt spid="77"/>
                                        </p:tgtEl>
                                        <p:attrNameLst>
                                          <p:attrName>style.visibility</p:attrName>
                                        </p:attrNameLst>
                                      </p:cBhvr>
                                      <p:to>
                                        <p:strVal val="visible"/>
                                      </p:to>
                                    </p:set>
                                    <p:animEffect transition="in" filter="wheel(8)">
                                      <p:cBhvr>
                                        <p:cTn id="245" dur="2000"/>
                                        <p:tgtEl>
                                          <p:spTgt spid="77"/>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4" fill="hold" nodeType="clickEffect">
                                  <p:stCondLst>
                                    <p:cond delay="0"/>
                                  </p:stCondLst>
                                  <p:childTnLst>
                                    <p:set>
                                      <p:cBhvr>
                                        <p:cTn id="249" dur="1" fill="hold">
                                          <p:stCondLst>
                                            <p:cond delay="0"/>
                                          </p:stCondLst>
                                        </p:cTn>
                                        <p:tgtEl>
                                          <p:spTgt spid="78"/>
                                        </p:tgtEl>
                                        <p:attrNameLst>
                                          <p:attrName>style.visibility</p:attrName>
                                        </p:attrNameLst>
                                      </p:cBhvr>
                                      <p:to>
                                        <p:strVal val="visible"/>
                                      </p:to>
                                    </p:set>
                                    <p:animEffect transition="in" filter="wipe(down)">
                                      <p:cBhvr>
                                        <p:cTn id="250" dur="2000"/>
                                        <p:tgtEl>
                                          <p:spTgt spid="78"/>
                                        </p:tgtEl>
                                      </p:cBhvr>
                                    </p:animEffec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7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80"/>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37" grpId="0"/>
      <p:bldP spid="11" grpId="0" animBg="1"/>
      <p:bldP spid="46" grpId="0" animBg="1"/>
      <p:bldP spid="47" grpId="0" animBg="1"/>
      <p:bldP spid="53" grpId="0" animBg="1"/>
      <p:bldP spid="67" grpId="0" animBg="1"/>
      <p:bldP spid="68" grpId="0"/>
      <p:bldP spid="72" grpId="0" animBg="1"/>
      <p:bldP spid="60" grpId="0" animBg="1"/>
      <p:bldP spid="61" grpId="0"/>
      <p:bldP spid="62" grpId="0" animBg="1"/>
      <p:bldP spid="63" grpId="0" animBg="1"/>
      <p:bldP spid="29" grpId="0" animBg="1"/>
      <p:bldP spid="30" grpId="0" animBg="1"/>
      <p:bldP spid="31" grpId="0" animBg="1"/>
      <p:bldP spid="32" grpId="0"/>
      <p:bldP spid="38" grpId="0"/>
      <p:bldP spid="39" grpId="0" animBg="1"/>
      <p:bldP spid="40" grpId="0" animBg="1"/>
      <p:bldP spid="45" grpId="0"/>
      <p:bldP spid="48" grpId="0" animBg="1"/>
      <p:bldP spid="50" grpId="0" animBg="1"/>
      <p:bldP spid="50" grpId="1" animBg="1"/>
      <p:bldP spid="28" grpId="0" animBg="1"/>
      <p:bldP spid="49" grpId="0" animBg="1"/>
      <p:bldP spid="51" grpId="0" animBg="1"/>
      <p:bldP spid="52" grpId="0" animBg="1"/>
      <p:bldP spid="54" grpId="0" animBg="1"/>
      <p:bldP spid="55" grpId="0"/>
      <p:bldP spid="56" grpId="0" animBg="1"/>
      <p:bldP spid="57" grpId="0" animBg="1"/>
      <p:bldP spid="58" grpId="0" animBg="1"/>
      <p:bldP spid="64" grpId="0" animBg="1"/>
      <p:bldP spid="65" grpId="0" animBg="1"/>
      <p:bldP spid="66" grpId="0" animBg="1"/>
      <p:bldP spid="69" grpId="0" animBg="1"/>
      <p:bldP spid="71" grpId="0" animBg="1"/>
      <p:bldP spid="73" grpId="0" animBg="1"/>
      <p:bldP spid="74" grpId="0" animBg="1"/>
      <p:bldP spid="75" grpId="0" animBg="1"/>
      <p:bldP spid="76" grpId="0" animBg="1"/>
      <p:bldP spid="77" grpId="0" animBg="1"/>
      <p:bldP spid="79" grpId="0" animBg="1"/>
      <p:bldP spid="80" grpId="0"/>
      <p:bldP spid="3"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0" y="954574"/>
            <a:ext cx="4680000" cy="2157711"/>
          </a:xfrm>
          <a:prstGeom prst="rect">
            <a:avLst/>
          </a:prstGeom>
          <a:ln>
            <a:solidFill>
              <a:schemeClr val="accent1"/>
            </a:solidFill>
          </a:ln>
        </p:spPr>
      </p:pic>
      <p:sp>
        <p:nvSpPr>
          <p:cNvPr id="5" name="ZoneTexte 4"/>
          <p:cNvSpPr txBox="1"/>
          <p:nvPr/>
        </p:nvSpPr>
        <p:spPr>
          <a:xfrm>
            <a:off x="720000" y="242393"/>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20</a:t>
            </a:r>
            <a:r>
              <a:rPr lang="fr-BE" sz="2800" baseline="30000" dirty="0" smtClean="0">
                <a:solidFill>
                  <a:srgbClr val="002060"/>
                </a:solidFill>
              </a:rPr>
              <a:t>ème</a:t>
            </a:r>
            <a:r>
              <a:rPr lang="fr-BE" sz="2800" dirty="0" smtClean="0">
                <a:solidFill>
                  <a:srgbClr val="002060"/>
                </a:solidFill>
              </a:rPr>
              <a:t> pratique (suite </a:t>
            </a:r>
            <a:r>
              <a:rPr lang="fr-BE" sz="2800" dirty="0" smtClean="0">
                <a:solidFill>
                  <a:srgbClr val="002060"/>
                </a:solidFill>
              </a:rPr>
              <a:t>3) </a:t>
            </a:r>
            <a:r>
              <a:rPr lang="fr-BE" sz="2800" dirty="0" smtClean="0">
                <a:solidFill>
                  <a:srgbClr val="002060"/>
                </a:solidFill>
              </a:rPr>
              <a:t>distance et longueur du </a:t>
            </a:r>
            <a:r>
              <a:rPr lang="fr-BE" sz="2800" dirty="0" smtClean="0">
                <a:solidFill>
                  <a:srgbClr val="002060"/>
                </a:solidFill>
              </a:rPr>
              <a:t>2</a:t>
            </a:r>
            <a:r>
              <a:rPr lang="fr-BE" sz="2800" baseline="30000" dirty="0" smtClean="0">
                <a:solidFill>
                  <a:srgbClr val="002060"/>
                </a:solidFill>
              </a:rPr>
              <a:t>ème</a:t>
            </a:r>
            <a:r>
              <a:rPr lang="fr-BE" sz="2800" dirty="0" smtClean="0">
                <a:solidFill>
                  <a:srgbClr val="002060"/>
                </a:solidFill>
              </a:rPr>
              <a:t> </a:t>
            </a:r>
            <a:r>
              <a:rPr lang="fr-BE" sz="2800" i="1" dirty="0" smtClean="0">
                <a:solidFill>
                  <a:srgbClr val="002060"/>
                </a:solidFill>
              </a:rPr>
              <a:t>Stub</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8</a:t>
            </a:fld>
            <a:endParaRPr lang="fr-BE" dirty="0"/>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16" y="930255"/>
            <a:ext cx="5714638" cy="5760000"/>
          </a:xfrm>
          <a:prstGeom prst="rect">
            <a:avLst/>
          </a:prstGeom>
          <a:ln>
            <a:solidFill>
              <a:srgbClr val="0070C0"/>
            </a:solidFill>
          </a:ln>
        </p:spPr>
      </p:pic>
      <p:sp>
        <p:nvSpPr>
          <p:cNvPr id="27" name="Ellipse 26"/>
          <p:cNvSpPr/>
          <p:nvPr/>
        </p:nvSpPr>
        <p:spPr>
          <a:xfrm>
            <a:off x="2160013" y="2796055"/>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 name="Connecteur droit 3"/>
          <p:cNvCxnSpPr/>
          <p:nvPr/>
        </p:nvCxnSpPr>
        <p:spPr>
          <a:xfrm flipH="1" flipV="1">
            <a:off x="2358799" y="2960370"/>
            <a:ext cx="2539482" cy="1807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781300" y="3838574"/>
            <a:ext cx="842700" cy="28800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Ellipse 10"/>
          <p:cNvSpPr>
            <a:spLocks noChangeAspect="1"/>
          </p:cNvSpPr>
          <p:nvPr/>
        </p:nvSpPr>
        <p:spPr>
          <a:xfrm>
            <a:off x="1982629" y="2185065"/>
            <a:ext cx="3330000" cy="333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Ellipse 45"/>
          <p:cNvSpPr/>
          <p:nvPr/>
        </p:nvSpPr>
        <p:spPr>
          <a:xfrm>
            <a:off x="4898281" y="4720117"/>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Rectangle à coins arrondis 46"/>
          <p:cNvSpPr>
            <a:spLocks noChangeAspect="1"/>
          </p:cNvSpPr>
          <p:nvPr/>
        </p:nvSpPr>
        <p:spPr>
          <a:xfrm>
            <a:off x="4340598" y="5221636"/>
            <a:ext cx="1184201" cy="294344"/>
          </a:xfrm>
          <a:prstGeom prst="wedgeRoundRectCallout">
            <a:avLst>
              <a:gd name="adj1" fmla="val 8586"/>
              <a:gd name="adj2" fmla="val -145119"/>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sz="1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=1,5-j2,3</a:t>
            </a:r>
            <a:endParaRPr lang="fr-BE"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3" name="Ellipse 52"/>
          <p:cNvSpPr/>
          <p:nvPr/>
        </p:nvSpPr>
        <p:spPr>
          <a:xfrm>
            <a:off x="3068697" y="5329405"/>
            <a:ext cx="200025" cy="19522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9" name="Connecteur droit 58"/>
          <p:cNvCxnSpPr/>
          <p:nvPr/>
        </p:nvCxnSpPr>
        <p:spPr>
          <a:xfrm>
            <a:off x="5097067" y="4871841"/>
            <a:ext cx="1296113" cy="9345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72" name="Rectangle à coins arrondis 71"/>
          <p:cNvSpPr>
            <a:spLocks noChangeAspect="1"/>
          </p:cNvSpPr>
          <p:nvPr/>
        </p:nvSpPr>
        <p:spPr>
          <a:xfrm>
            <a:off x="1502874" y="5310833"/>
            <a:ext cx="1251452" cy="294344"/>
          </a:xfrm>
          <a:prstGeom prst="wedgeRoundRectCallout">
            <a:avLst>
              <a:gd name="adj1" fmla="val 72761"/>
              <a:gd name="adj2" fmla="val 3736"/>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1</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=0,29-j0,7</a:t>
            </a:r>
            <a:endParaRPr lang="fr-BE"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2" name="Rectangle 2"/>
          <p:cNvSpPr>
            <a:spLocks noChangeArrowheads="1"/>
          </p:cNvSpPr>
          <p:nvPr/>
        </p:nvSpPr>
        <p:spPr bwMode="auto">
          <a:xfrm>
            <a:off x="6556161" y="33813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3" name="Rectangle 6"/>
          <p:cNvSpPr>
            <a:spLocks noChangeArrowheads="1"/>
          </p:cNvSpPr>
          <p:nvPr/>
        </p:nvSpPr>
        <p:spPr bwMode="auto">
          <a:xfrm>
            <a:off x="6600612" y="40171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60" name="Flèche droite 59"/>
          <p:cNvSpPr/>
          <p:nvPr/>
        </p:nvSpPr>
        <p:spPr>
          <a:xfrm rot="10800000">
            <a:off x="9585959" y="2281743"/>
            <a:ext cx="988651" cy="1212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ZoneTexte 60"/>
          <p:cNvSpPr txBox="1"/>
          <p:nvPr/>
        </p:nvSpPr>
        <p:spPr>
          <a:xfrm>
            <a:off x="9585959" y="2385836"/>
            <a:ext cx="1001662" cy="246221"/>
          </a:xfrm>
          <a:prstGeom prst="rect">
            <a:avLst/>
          </a:prstGeom>
          <a:noFill/>
        </p:spPr>
        <p:txBody>
          <a:bodyPr wrap="square" rtlCol="0">
            <a:spAutoFit/>
          </a:bodyPr>
          <a:lstStyle/>
          <a:p>
            <a:r>
              <a:rPr lang="fr-BE" sz="1000" dirty="0" smtClean="0">
                <a:solidFill>
                  <a:srgbClr val="7030A0"/>
                </a:solidFill>
                <a:latin typeface="Arial" panose="020B0604020202020204" pitchFamily="34" charset="0"/>
                <a:cs typeface="Arial" panose="020B0604020202020204" pitchFamily="34" charset="0"/>
              </a:rPr>
              <a:t>Vers la source</a:t>
            </a:r>
            <a:endParaRPr lang="fr-BE" sz="1000" dirty="0">
              <a:solidFill>
                <a:srgbClr val="7030A0"/>
              </a:solidFill>
              <a:latin typeface="Arial" panose="020B0604020202020204" pitchFamily="34" charset="0"/>
              <a:cs typeface="Arial" panose="020B0604020202020204" pitchFamily="34" charset="0"/>
            </a:endParaRPr>
          </a:p>
        </p:txBody>
      </p:sp>
      <p:sp>
        <p:nvSpPr>
          <p:cNvPr id="62" name="Arc 61"/>
          <p:cNvSpPr/>
          <p:nvPr/>
        </p:nvSpPr>
        <p:spPr>
          <a:xfrm>
            <a:off x="893580" y="1103098"/>
            <a:ext cx="5411969" cy="5470953"/>
          </a:xfrm>
          <a:prstGeom prst="arc">
            <a:avLst>
              <a:gd name="adj1" fmla="val 2100364"/>
              <a:gd name="adj2" fmla="val 6338636"/>
            </a:avLst>
          </a:prstGeom>
          <a:ln w="50800">
            <a:solidFill>
              <a:srgbClr val="7030A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3" name="Rectangle à coins arrondis 62"/>
          <p:cNvSpPr>
            <a:spLocks noChangeAspect="1"/>
          </p:cNvSpPr>
          <p:nvPr/>
        </p:nvSpPr>
        <p:spPr>
          <a:xfrm>
            <a:off x="4991408" y="6398723"/>
            <a:ext cx="1251452" cy="294344"/>
          </a:xfrm>
          <a:prstGeom prst="wedgeRoundRectCallout">
            <a:avLst>
              <a:gd name="adj1" fmla="val -50540"/>
              <a:gd name="adj2" fmla="val -101110"/>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d</a:t>
            </a:r>
            <a:r>
              <a:rPr lang="fr-BE" sz="1400" b="1" baseline="-25000" dirty="0" err="1"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1</a:t>
            </a:r>
            <a:r>
              <a:rPr lang="fr-BE"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=0,1</a:t>
            </a:r>
            <a:r>
              <a:rPr lang="el-GR" sz="14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λ</a:t>
            </a:r>
            <a:endParaRPr lang="fr-BE"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Ellipse 28"/>
          <p:cNvSpPr>
            <a:spLocks noChangeAspect="1"/>
          </p:cNvSpPr>
          <p:nvPr/>
        </p:nvSpPr>
        <p:spPr>
          <a:xfrm>
            <a:off x="3613023" y="2638884"/>
            <a:ext cx="2412000" cy="2412000"/>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à coins arrondis 29"/>
          <p:cNvSpPr>
            <a:spLocks noChangeAspect="1"/>
          </p:cNvSpPr>
          <p:nvPr/>
        </p:nvSpPr>
        <p:spPr>
          <a:xfrm>
            <a:off x="5067200" y="2156607"/>
            <a:ext cx="599445" cy="294344"/>
          </a:xfrm>
          <a:prstGeom prst="wedgeRoundRectCallout">
            <a:avLst>
              <a:gd name="adj1" fmla="val -44444"/>
              <a:gd name="adj2" fmla="val 119586"/>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r</a:t>
            </a:r>
            <a:r>
              <a:rPr lang="fr-BE" sz="14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=1</a:t>
            </a:r>
            <a:endParaRPr lang="fr-BE"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Flèche droite 30"/>
          <p:cNvSpPr/>
          <p:nvPr/>
        </p:nvSpPr>
        <p:spPr>
          <a:xfrm>
            <a:off x="8597308" y="3146647"/>
            <a:ext cx="988651" cy="1212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8597308" y="3266541"/>
            <a:ext cx="1001662" cy="246221"/>
          </a:xfrm>
          <a:prstGeom prst="rect">
            <a:avLst/>
          </a:prstGeom>
          <a:noFill/>
        </p:spPr>
        <p:txBody>
          <a:bodyPr wrap="square" rtlCol="0">
            <a:spAutoFit/>
          </a:bodyPr>
          <a:lstStyle/>
          <a:p>
            <a:r>
              <a:rPr lang="fr-BE" sz="1000" dirty="0" smtClean="0">
                <a:solidFill>
                  <a:srgbClr val="C00000"/>
                </a:solidFill>
                <a:latin typeface="Arial" panose="020B0604020202020204" pitchFamily="34" charset="0"/>
                <a:cs typeface="Arial" panose="020B0604020202020204" pitchFamily="34" charset="0"/>
              </a:rPr>
              <a:t>Vers la charge</a:t>
            </a:r>
            <a:endParaRPr lang="fr-BE" sz="1000" dirty="0">
              <a:solidFill>
                <a:srgbClr val="C00000"/>
              </a:solidFill>
              <a:latin typeface="Arial" panose="020B0604020202020204" pitchFamily="34" charset="0"/>
              <a:cs typeface="Arial" panose="020B0604020202020204" pitchFamily="34" charset="0"/>
            </a:endParaRPr>
          </a:p>
        </p:txBody>
      </p:sp>
      <p:cxnSp>
        <p:nvCxnSpPr>
          <p:cNvPr id="33" name="Connecteur droit 32"/>
          <p:cNvCxnSpPr>
            <a:stCxn id="29" idx="2"/>
            <a:endCxn id="24" idx="3"/>
          </p:cNvCxnSpPr>
          <p:nvPr/>
        </p:nvCxnSpPr>
        <p:spPr>
          <a:xfrm flipV="1">
            <a:off x="3613023" y="3810255"/>
            <a:ext cx="2845831" cy="346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289450" y="3531375"/>
            <a:ext cx="703727" cy="369332"/>
          </a:xfrm>
          <a:prstGeom prst="rect">
            <a:avLst/>
          </a:prstGeom>
          <a:noFill/>
        </p:spPr>
        <p:txBody>
          <a:bodyPr wrap="square" rtlCol="0">
            <a:spAutoFit/>
          </a:bodyPr>
          <a:lstStyle/>
          <a:p>
            <a:r>
              <a:rPr lang="fr-BE" dirty="0" smtClean="0">
                <a:solidFill>
                  <a:srgbClr val="C00000"/>
                </a:solidFill>
              </a:rPr>
              <a:t>0,25</a:t>
            </a:r>
            <a:r>
              <a:rPr lang="el-GR" dirty="0" smtClean="0">
                <a:solidFill>
                  <a:srgbClr val="C00000"/>
                </a:solidFill>
              </a:rPr>
              <a:t>λ</a:t>
            </a:r>
            <a:endParaRPr lang="fr-BE" dirty="0">
              <a:solidFill>
                <a:srgbClr val="C00000"/>
              </a:solidFill>
            </a:endParaRPr>
          </a:p>
        </p:txBody>
      </p:sp>
      <p:sp>
        <p:nvSpPr>
          <p:cNvPr id="39" name="Arc 38"/>
          <p:cNvSpPr/>
          <p:nvPr/>
        </p:nvSpPr>
        <p:spPr>
          <a:xfrm>
            <a:off x="893580" y="1143407"/>
            <a:ext cx="5411969" cy="5470953"/>
          </a:xfrm>
          <a:prstGeom prst="arc">
            <a:avLst>
              <a:gd name="adj1" fmla="val 15198672"/>
              <a:gd name="adj2" fmla="val 21544392"/>
            </a:avLst>
          </a:prstGeom>
          <a:ln w="50800">
            <a:solidFill>
              <a:srgbClr val="C0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41" name="Connecteur droit 40"/>
          <p:cNvCxnSpPr/>
          <p:nvPr/>
        </p:nvCxnSpPr>
        <p:spPr>
          <a:xfrm flipH="1" flipV="1">
            <a:off x="2690244" y="954574"/>
            <a:ext cx="933757" cy="29167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05580" y="918432"/>
            <a:ext cx="584664" cy="369332"/>
          </a:xfrm>
          <a:prstGeom prst="rect">
            <a:avLst/>
          </a:prstGeom>
          <a:noFill/>
        </p:spPr>
        <p:txBody>
          <a:bodyPr wrap="square" rtlCol="0">
            <a:spAutoFit/>
          </a:bodyPr>
          <a:lstStyle/>
          <a:p>
            <a:r>
              <a:rPr lang="fr-BE" dirty="0" smtClean="0">
                <a:solidFill>
                  <a:srgbClr val="C00000"/>
                </a:solidFill>
              </a:rPr>
              <a:t>0,1</a:t>
            </a:r>
            <a:r>
              <a:rPr lang="el-GR" dirty="0" smtClean="0">
                <a:solidFill>
                  <a:srgbClr val="C00000"/>
                </a:solidFill>
              </a:rPr>
              <a:t>λ</a:t>
            </a:r>
            <a:endParaRPr lang="fr-BE" dirty="0">
              <a:solidFill>
                <a:srgbClr val="C00000"/>
              </a:solidFill>
            </a:endParaRPr>
          </a:p>
        </p:txBody>
      </p:sp>
      <p:sp>
        <p:nvSpPr>
          <p:cNvPr id="48" name="Rectangle à coins arrondis 47"/>
          <p:cNvSpPr>
            <a:spLocks noChangeAspect="1"/>
          </p:cNvSpPr>
          <p:nvPr/>
        </p:nvSpPr>
        <p:spPr>
          <a:xfrm>
            <a:off x="5345349" y="1163661"/>
            <a:ext cx="1251452" cy="294344"/>
          </a:xfrm>
          <a:prstGeom prst="wedgeRoundRectCallout">
            <a:avLst>
              <a:gd name="adj1" fmla="val -56477"/>
              <a:gd name="adj2" fmla="val 117645"/>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S</a:t>
            </a:r>
            <a:r>
              <a:rPr lang="fr-BE"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=0,15</a:t>
            </a:r>
            <a:r>
              <a:rPr lang="el-GR"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λ</a:t>
            </a:r>
            <a:endParaRPr lang="fr-BE"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0" name="Ellipse 49"/>
          <p:cNvSpPr>
            <a:spLocks noChangeAspect="1"/>
          </p:cNvSpPr>
          <p:nvPr/>
        </p:nvSpPr>
        <p:spPr>
          <a:xfrm>
            <a:off x="2050775" y="1477940"/>
            <a:ext cx="2412000" cy="24120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à coins arrondis 27"/>
          <p:cNvSpPr>
            <a:spLocks noChangeAspect="1"/>
          </p:cNvSpPr>
          <p:nvPr/>
        </p:nvSpPr>
        <p:spPr>
          <a:xfrm>
            <a:off x="1171581" y="2311835"/>
            <a:ext cx="1176005" cy="294344"/>
          </a:xfrm>
          <a:prstGeom prst="wedgeRoundRectCallout">
            <a:avLst>
              <a:gd name="adj1" fmla="val 37295"/>
              <a:gd name="adj2" fmla="val 11052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1400"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=0,2+j0,3</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9" name="Rectangle à coins arrondis 48"/>
          <p:cNvSpPr>
            <a:spLocks noChangeAspect="1"/>
          </p:cNvSpPr>
          <p:nvPr/>
        </p:nvSpPr>
        <p:spPr>
          <a:xfrm>
            <a:off x="5366923" y="3155509"/>
            <a:ext cx="1286954" cy="294344"/>
          </a:xfrm>
          <a:prstGeom prst="wedgeRoundRectCallout">
            <a:avLst>
              <a:gd name="adj1" fmla="val -52260"/>
              <a:gd name="adj2" fmla="val 17071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SWR=5,6:1</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1" name="Rectangle à coins arrondis 50"/>
          <p:cNvSpPr>
            <a:spLocks noChangeAspect="1"/>
          </p:cNvSpPr>
          <p:nvPr/>
        </p:nvSpPr>
        <p:spPr>
          <a:xfrm>
            <a:off x="4298836" y="1551038"/>
            <a:ext cx="599445" cy="294344"/>
          </a:xfrm>
          <a:prstGeom prst="wedgeRoundRectCallout">
            <a:avLst>
              <a:gd name="adj1" fmla="val -42855"/>
              <a:gd name="adj2" fmla="val 11958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a:t>
            </a:r>
            <a:r>
              <a:rPr lang="fr-BE" sz="1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=1</a:t>
            </a:r>
            <a:endParaRPr lang="fr-BE"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2" name="Arc 51"/>
          <p:cNvSpPr>
            <a:spLocks/>
          </p:cNvSpPr>
          <p:nvPr/>
        </p:nvSpPr>
        <p:spPr>
          <a:xfrm>
            <a:off x="2328676" y="1982728"/>
            <a:ext cx="3758808" cy="3732272"/>
          </a:xfrm>
          <a:prstGeom prst="arc">
            <a:avLst>
              <a:gd name="adj1" fmla="val 7364197"/>
              <a:gd name="adj2" fmla="val 11245482"/>
            </a:avLst>
          </a:prstGeom>
          <a:ln w="50800">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4" name="Flèche droite 53"/>
          <p:cNvSpPr/>
          <p:nvPr/>
        </p:nvSpPr>
        <p:spPr>
          <a:xfrm rot="18569593">
            <a:off x="8964872" y="2202911"/>
            <a:ext cx="594477" cy="10252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ZoneTexte 54"/>
          <p:cNvSpPr txBox="1"/>
          <p:nvPr/>
        </p:nvSpPr>
        <p:spPr>
          <a:xfrm rot="18530469">
            <a:off x="8860290" y="2227493"/>
            <a:ext cx="1001662" cy="246221"/>
          </a:xfrm>
          <a:prstGeom prst="rect">
            <a:avLst/>
          </a:prstGeom>
          <a:noFill/>
        </p:spPr>
        <p:txBody>
          <a:bodyPr wrap="square" rtlCol="0">
            <a:spAutoFit/>
          </a:bodyPr>
          <a:lstStyle/>
          <a:p>
            <a:r>
              <a:rPr lang="fr-BE" sz="1000" dirty="0" smtClean="0">
                <a:solidFill>
                  <a:srgbClr val="00B050"/>
                </a:solidFill>
                <a:latin typeface="Arial" panose="020B0604020202020204" pitchFamily="34" charset="0"/>
                <a:cs typeface="Arial" panose="020B0604020202020204" pitchFamily="34" charset="0"/>
              </a:rPr>
              <a:t>Vers la source</a:t>
            </a:r>
            <a:endParaRPr lang="fr-BE" sz="1000" dirty="0">
              <a:solidFill>
                <a:srgbClr val="00B050"/>
              </a:solidFill>
              <a:latin typeface="Arial" panose="020B0604020202020204" pitchFamily="34" charset="0"/>
              <a:cs typeface="Arial" panose="020B0604020202020204" pitchFamily="34" charset="0"/>
            </a:endParaRPr>
          </a:p>
        </p:txBody>
      </p:sp>
      <p:sp>
        <p:nvSpPr>
          <p:cNvPr id="56" name="Rectangle à coins arrondis 55"/>
          <p:cNvSpPr>
            <a:spLocks noChangeAspect="1"/>
          </p:cNvSpPr>
          <p:nvPr/>
        </p:nvSpPr>
        <p:spPr>
          <a:xfrm>
            <a:off x="768022" y="3443062"/>
            <a:ext cx="1394931" cy="294344"/>
          </a:xfrm>
          <a:prstGeom prst="wedgeRoundRectCallout">
            <a:avLst>
              <a:gd name="adj1" fmla="val 55893"/>
              <a:gd name="adj2" fmla="val -38979"/>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A</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=0,29+j0,13</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Ellipse 56"/>
          <p:cNvSpPr/>
          <p:nvPr/>
        </p:nvSpPr>
        <p:spPr>
          <a:xfrm>
            <a:off x="2260025" y="3385734"/>
            <a:ext cx="200025" cy="1952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Rectangle à coins arrondis 64"/>
          <p:cNvSpPr>
            <a:spLocks noChangeAspect="1"/>
          </p:cNvSpPr>
          <p:nvPr/>
        </p:nvSpPr>
        <p:spPr>
          <a:xfrm>
            <a:off x="1073439" y="4752339"/>
            <a:ext cx="1349179" cy="295200"/>
          </a:xfrm>
          <a:prstGeom prst="wedgeRoundRectCallout">
            <a:avLst>
              <a:gd name="adj1" fmla="val 48505"/>
              <a:gd name="adj2" fmla="val -14625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fr-BE" sz="1400" b="1" baseline="-250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sz="1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j0,83</a:t>
            </a:r>
            <a:endParaRPr lang="fr-BE" sz="1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6" name="Ellipse 65"/>
          <p:cNvSpPr/>
          <p:nvPr/>
        </p:nvSpPr>
        <p:spPr>
          <a:xfrm>
            <a:off x="1073440" y="3743862"/>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Rectangle à coins arrondis 68"/>
          <p:cNvSpPr>
            <a:spLocks noChangeAspect="1"/>
          </p:cNvSpPr>
          <p:nvPr/>
        </p:nvSpPr>
        <p:spPr>
          <a:xfrm>
            <a:off x="1179596" y="4098825"/>
            <a:ext cx="646556" cy="409803"/>
          </a:xfrm>
          <a:prstGeom prst="wedgeRoundRectCallout">
            <a:avLst>
              <a:gd name="adj1" fmla="val -48018"/>
              <a:gd name="adj2" fmla="val -8710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z=0</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70" name="Connecteur droit 69"/>
          <p:cNvCxnSpPr/>
          <p:nvPr/>
        </p:nvCxnSpPr>
        <p:spPr>
          <a:xfrm flipV="1">
            <a:off x="1312545" y="3838574"/>
            <a:ext cx="4558124" cy="133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5919975" y="3743397"/>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Rectangle à coins arrondis 72"/>
          <p:cNvSpPr>
            <a:spLocks noChangeAspect="1"/>
          </p:cNvSpPr>
          <p:nvPr/>
        </p:nvSpPr>
        <p:spPr>
          <a:xfrm>
            <a:off x="5151819" y="4030814"/>
            <a:ext cx="700792" cy="409803"/>
          </a:xfrm>
          <a:prstGeom prst="wedgeRoundRectCallout">
            <a:avLst>
              <a:gd name="adj1" fmla="val 58644"/>
              <a:gd name="adj2" fmla="val -7827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ZoneTexte 2"/>
          <p:cNvSpPr txBox="1"/>
          <p:nvPr/>
        </p:nvSpPr>
        <p:spPr>
          <a:xfrm>
            <a:off x="7338667" y="3288209"/>
            <a:ext cx="1172822" cy="523220"/>
          </a:xfrm>
          <a:prstGeom prst="rect">
            <a:avLst/>
          </a:prstGeom>
          <a:noFill/>
          <a:ln w="19050">
            <a:solidFill>
              <a:srgbClr val="0070C0"/>
            </a:solidFill>
          </a:ln>
        </p:spPr>
        <p:txBody>
          <a:bodyPr wrap="none" rtlCol="0">
            <a:spAutoFit/>
          </a:bodyPr>
          <a:lstStyle/>
          <a:p>
            <a:r>
              <a:rPr lang="fr-BE" sz="1400" dirty="0" smtClean="0">
                <a:solidFill>
                  <a:srgbClr val="0070C0"/>
                </a:solidFill>
              </a:rPr>
              <a:t>Intercepter le</a:t>
            </a:r>
          </a:p>
          <a:p>
            <a:r>
              <a:rPr lang="fr-BE" sz="1400" dirty="0" smtClean="0">
                <a:solidFill>
                  <a:srgbClr val="0070C0"/>
                </a:solidFill>
              </a:rPr>
              <a:t>cercle r=1 ici</a:t>
            </a:r>
            <a:endParaRPr lang="fr-BE" sz="1400" dirty="0">
              <a:solidFill>
                <a:srgbClr val="0070C0"/>
              </a:solidFill>
            </a:endParaRPr>
          </a:p>
        </p:txBody>
      </p:sp>
      <p:cxnSp>
        <p:nvCxnSpPr>
          <p:cNvPr id="9" name="Connecteur droit avec flèche 8"/>
          <p:cNvCxnSpPr/>
          <p:nvPr/>
        </p:nvCxnSpPr>
        <p:spPr>
          <a:xfrm flipV="1">
            <a:off x="8382000" y="1845382"/>
            <a:ext cx="378682" cy="144282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9684789" y="3287035"/>
            <a:ext cx="1098955" cy="523220"/>
          </a:xfrm>
          <a:prstGeom prst="rect">
            <a:avLst/>
          </a:prstGeom>
          <a:noFill/>
          <a:ln w="19050">
            <a:solidFill>
              <a:srgbClr val="C00000"/>
            </a:solidFill>
          </a:ln>
        </p:spPr>
        <p:txBody>
          <a:bodyPr wrap="none" rtlCol="0">
            <a:spAutoFit/>
          </a:bodyPr>
          <a:lstStyle/>
          <a:p>
            <a:r>
              <a:rPr lang="fr-BE" sz="1400" dirty="0" smtClean="0">
                <a:solidFill>
                  <a:srgbClr val="C00000"/>
                </a:solidFill>
              </a:rPr>
              <a:t>Déplacer le</a:t>
            </a:r>
          </a:p>
          <a:p>
            <a:r>
              <a:rPr lang="fr-BE" sz="1400" dirty="0" smtClean="0">
                <a:solidFill>
                  <a:srgbClr val="C00000"/>
                </a:solidFill>
              </a:rPr>
              <a:t>cercle r=1 ici</a:t>
            </a:r>
            <a:endParaRPr lang="fr-BE" sz="1400" dirty="0">
              <a:solidFill>
                <a:srgbClr val="C00000"/>
              </a:solidFill>
            </a:endParaRPr>
          </a:p>
        </p:txBody>
      </p:sp>
      <p:cxnSp>
        <p:nvCxnSpPr>
          <p:cNvPr id="83" name="Connecteur droit avec flèche 82"/>
          <p:cNvCxnSpPr/>
          <p:nvPr/>
        </p:nvCxnSpPr>
        <p:spPr>
          <a:xfrm flipH="1" flipV="1">
            <a:off x="9767254" y="1845383"/>
            <a:ext cx="214946" cy="1440465"/>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4" name="Ellipse 83"/>
          <p:cNvSpPr>
            <a:spLocks noChangeAspect="1"/>
          </p:cNvSpPr>
          <p:nvPr/>
        </p:nvSpPr>
        <p:spPr>
          <a:xfrm>
            <a:off x="2323062" y="2527729"/>
            <a:ext cx="2628000" cy="262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5" name="Rectangle à coins arrondis 84"/>
          <p:cNvSpPr>
            <a:spLocks noChangeAspect="1"/>
          </p:cNvSpPr>
          <p:nvPr/>
        </p:nvSpPr>
        <p:spPr>
          <a:xfrm>
            <a:off x="5166879" y="2793718"/>
            <a:ext cx="1286954" cy="294344"/>
          </a:xfrm>
          <a:prstGeom prst="wedgeRoundRectCallout">
            <a:avLst>
              <a:gd name="adj1" fmla="val -62621"/>
              <a:gd name="adj2" fmla="val 28980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SWR=3,4:1</a:t>
            </a:r>
            <a:endParaRPr lang="fr-BE"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86" name="Connecteur droit 85"/>
          <p:cNvCxnSpPr/>
          <p:nvPr/>
        </p:nvCxnSpPr>
        <p:spPr>
          <a:xfrm flipH="1" flipV="1">
            <a:off x="774287" y="3044384"/>
            <a:ext cx="2851375" cy="79709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1052905" y="2805201"/>
            <a:ext cx="857256" cy="369332"/>
          </a:xfrm>
          <a:prstGeom prst="rect">
            <a:avLst/>
          </a:prstGeom>
          <a:solidFill>
            <a:schemeClr val="bg1">
              <a:alpha val="60000"/>
            </a:schemeClr>
          </a:solidFill>
        </p:spPr>
        <p:txBody>
          <a:bodyPr wrap="square" rtlCol="0">
            <a:spAutoFit/>
          </a:bodyPr>
          <a:lstStyle/>
          <a:p>
            <a:r>
              <a:rPr lang="fr-BE" dirty="0" smtClean="0">
                <a:solidFill>
                  <a:schemeClr val="accent6">
                    <a:lumMod val="75000"/>
                  </a:schemeClr>
                </a:solidFill>
              </a:rPr>
              <a:t>0,022</a:t>
            </a:r>
            <a:r>
              <a:rPr lang="el-GR" dirty="0" smtClean="0">
                <a:solidFill>
                  <a:schemeClr val="accent6">
                    <a:lumMod val="75000"/>
                  </a:schemeClr>
                </a:solidFill>
              </a:rPr>
              <a:t>λ</a:t>
            </a:r>
            <a:endParaRPr lang="fr-BE" dirty="0">
              <a:solidFill>
                <a:schemeClr val="accent6">
                  <a:lumMod val="75000"/>
                </a:schemeClr>
              </a:solidFill>
            </a:endParaRPr>
          </a:p>
        </p:txBody>
      </p:sp>
      <p:sp>
        <p:nvSpPr>
          <p:cNvPr id="88" name="Arc 87"/>
          <p:cNvSpPr>
            <a:spLocks noChangeAspect="1"/>
          </p:cNvSpPr>
          <p:nvPr/>
        </p:nvSpPr>
        <p:spPr>
          <a:xfrm>
            <a:off x="834364" y="1062000"/>
            <a:ext cx="5565494" cy="5565600"/>
          </a:xfrm>
          <a:prstGeom prst="arc">
            <a:avLst>
              <a:gd name="adj1" fmla="val 11932277"/>
              <a:gd name="adj2" fmla="val 18052200"/>
            </a:avLst>
          </a:prstGeom>
          <a:ln w="50800">
            <a:solidFill>
              <a:schemeClr val="accent6">
                <a:lumMod val="7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9" name="Ellipse 88"/>
          <p:cNvSpPr/>
          <p:nvPr/>
        </p:nvSpPr>
        <p:spPr>
          <a:xfrm>
            <a:off x="5019049" y="1422522"/>
            <a:ext cx="257773" cy="275688"/>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Ellipse 89"/>
          <p:cNvSpPr/>
          <p:nvPr/>
        </p:nvSpPr>
        <p:spPr>
          <a:xfrm>
            <a:off x="874475" y="2965568"/>
            <a:ext cx="257773" cy="275688"/>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Flèche droite 91"/>
          <p:cNvSpPr/>
          <p:nvPr/>
        </p:nvSpPr>
        <p:spPr>
          <a:xfrm rot="10800000">
            <a:off x="8597308" y="3663953"/>
            <a:ext cx="988651" cy="12122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4" name="ZoneTexte 93"/>
          <p:cNvSpPr txBox="1"/>
          <p:nvPr/>
        </p:nvSpPr>
        <p:spPr>
          <a:xfrm>
            <a:off x="8586331" y="3770940"/>
            <a:ext cx="1001662" cy="246221"/>
          </a:xfrm>
          <a:prstGeom prst="rect">
            <a:avLst/>
          </a:prstGeom>
          <a:noFill/>
        </p:spPr>
        <p:txBody>
          <a:bodyPr wrap="square" rtlCol="0">
            <a:spAutoFit/>
          </a:bodyPr>
          <a:lstStyle/>
          <a:p>
            <a:r>
              <a:rPr lang="fr-BE" sz="1000" dirty="0" smtClean="0">
                <a:solidFill>
                  <a:schemeClr val="accent6">
                    <a:lumMod val="75000"/>
                  </a:schemeClr>
                </a:solidFill>
                <a:latin typeface="Arial" panose="020B0604020202020204" pitchFamily="34" charset="0"/>
                <a:cs typeface="Arial" panose="020B0604020202020204" pitchFamily="34" charset="0"/>
              </a:rPr>
              <a:t>Vers la </a:t>
            </a:r>
            <a:r>
              <a:rPr lang="fr-BE" sz="1000" dirty="0" smtClean="0">
                <a:solidFill>
                  <a:schemeClr val="accent6">
                    <a:lumMod val="75000"/>
                  </a:schemeClr>
                </a:solidFill>
                <a:latin typeface="Arial" panose="020B0604020202020204" pitchFamily="34" charset="0"/>
                <a:cs typeface="Arial" panose="020B0604020202020204" pitchFamily="34" charset="0"/>
              </a:rPr>
              <a:t>source</a:t>
            </a:r>
            <a:endParaRPr lang="fr-BE" sz="1000" dirty="0">
              <a:solidFill>
                <a:schemeClr val="accent6">
                  <a:lumMod val="75000"/>
                </a:schemeClr>
              </a:solidFill>
              <a:latin typeface="Arial" panose="020B0604020202020204" pitchFamily="34" charset="0"/>
              <a:cs typeface="Arial" panose="020B0604020202020204" pitchFamily="34" charset="0"/>
            </a:endParaRPr>
          </a:p>
        </p:txBody>
      </p:sp>
      <p:sp>
        <p:nvSpPr>
          <p:cNvPr id="95" name="ZoneTexte 94"/>
          <p:cNvSpPr txBox="1"/>
          <p:nvPr/>
        </p:nvSpPr>
        <p:spPr>
          <a:xfrm>
            <a:off x="3729801" y="680915"/>
            <a:ext cx="2202229" cy="369332"/>
          </a:xfrm>
          <a:prstGeom prst="rect">
            <a:avLst/>
          </a:prstGeom>
          <a:solidFill>
            <a:schemeClr val="bg1">
              <a:alpha val="60000"/>
            </a:schemeClr>
          </a:solidFill>
        </p:spPr>
        <p:txBody>
          <a:bodyPr wrap="square" rtlCol="0">
            <a:spAutoFit/>
          </a:bodyPr>
          <a:lstStyle/>
          <a:p>
            <a:r>
              <a:rPr lang="fr-BE" dirty="0" smtClean="0">
                <a:solidFill>
                  <a:schemeClr val="accent6">
                    <a:lumMod val="75000"/>
                  </a:schemeClr>
                </a:solidFill>
              </a:rPr>
              <a:t>0,022</a:t>
            </a:r>
            <a:r>
              <a:rPr lang="el-GR" dirty="0" smtClean="0">
                <a:solidFill>
                  <a:schemeClr val="accent6">
                    <a:lumMod val="75000"/>
                  </a:schemeClr>
                </a:solidFill>
              </a:rPr>
              <a:t>λ</a:t>
            </a:r>
            <a:r>
              <a:rPr lang="fr-BE" dirty="0" smtClean="0">
                <a:solidFill>
                  <a:schemeClr val="accent6">
                    <a:lumMod val="75000"/>
                  </a:schemeClr>
                </a:solidFill>
              </a:rPr>
              <a:t>+0,15</a:t>
            </a:r>
            <a:r>
              <a:rPr lang="el-GR" dirty="0" smtClean="0">
                <a:solidFill>
                  <a:schemeClr val="accent6">
                    <a:lumMod val="75000"/>
                  </a:schemeClr>
                </a:solidFill>
              </a:rPr>
              <a:t>λ</a:t>
            </a:r>
            <a:r>
              <a:rPr lang="fr-BE" dirty="0" smtClean="0">
                <a:solidFill>
                  <a:schemeClr val="accent6">
                    <a:lumMod val="75000"/>
                  </a:schemeClr>
                </a:solidFill>
              </a:rPr>
              <a:t>=0,172</a:t>
            </a:r>
            <a:r>
              <a:rPr lang="el-GR" dirty="0" smtClean="0">
                <a:solidFill>
                  <a:schemeClr val="accent6">
                    <a:lumMod val="75000"/>
                  </a:schemeClr>
                </a:solidFill>
              </a:rPr>
              <a:t>λ</a:t>
            </a:r>
            <a:endParaRPr lang="fr-BE" dirty="0">
              <a:solidFill>
                <a:schemeClr val="accent6">
                  <a:lumMod val="75000"/>
                </a:schemeClr>
              </a:solidFill>
            </a:endParaRPr>
          </a:p>
        </p:txBody>
      </p:sp>
      <p:cxnSp>
        <p:nvCxnSpPr>
          <p:cNvPr id="96" name="Connecteur droit 95"/>
          <p:cNvCxnSpPr/>
          <p:nvPr/>
        </p:nvCxnSpPr>
        <p:spPr>
          <a:xfrm flipV="1">
            <a:off x="3610920" y="971026"/>
            <a:ext cx="1932955" cy="2867549"/>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Ellipse 96"/>
          <p:cNvSpPr/>
          <p:nvPr/>
        </p:nvSpPr>
        <p:spPr>
          <a:xfrm>
            <a:off x="4232521" y="2634578"/>
            <a:ext cx="200025" cy="1952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8" name="Rectangle à coins arrondis 97"/>
          <p:cNvSpPr>
            <a:spLocks noChangeAspect="1"/>
          </p:cNvSpPr>
          <p:nvPr/>
        </p:nvSpPr>
        <p:spPr>
          <a:xfrm>
            <a:off x="3118271" y="1971024"/>
            <a:ext cx="1084868" cy="294344"/>
          </a:xfrm>
          <a:prstGeom prst="wedgeRoundRectCallout">
            <a:avLst>
              <a:gd name="adj1" fmla="val 54529"/>
              <a:gd name="adj2" fmla="val 173303"/>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2</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=1+j1,3</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9" name="Flèche droite 98"/>
          <p:cNvSpPr/>
          <p:nvPr/>
        </p:nvSpPr>
        <p:spPr>
          <a:xfrm rot="18569593">
            <a:off x="7714244" y="2342667"/>
            <a:ext cx="867588" cy="10865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ZoneTexte 99"/>
          <p:cNvSpPr txBox="1"/>
          <p:nvPr/>
        </p:nvSpPr>
        <p:spPr>
          <a:xfrm rot="18530469">
            <a:off x="7714625" y="2431297"/>
            <a:ext cx="1001662" cy="246221"/>
          </a:xfrm>
          <a:prstGeom prst="rect">
            <a:avLst/>
          </a:prstGeom>
          <a:noFill/>
        </p:spPr>
        <p:txBody>
          <a:bodyPr wrap="square" rtlCol="0">
            <a:spAutoFit/>
          </a:bodyPr>
          <a:lstStyle/>
          <a:p>
            <a:r>
              <a:rPr lang="fr-BE" sz="1000" dirty="0" smtClean="0">
                <a:solidFill>
                  <a:schemeClr val="accent6">
                    <a:lumMod val="50000"/>
                  </a:schemeClr>
                </a:solidFill>
                <a:latin typeface="Arial" panose="020B0604020202020204" pitchFamily="34" charset="0"/>
                <a:cs typeface="Arial" panose="020B0604020202020204" pitchFamily="34" charset="0"/>
              </a:rPr>
              <a:t>Vers la source</a:t>
            </a:r>
            <a:endParaRPr lang="fr-BE" sz="1000" dirty="0">
              <a:solidFill>
                <a:schemeClr val="accent6">
                  <a:lumMod val="50000"/>
                </a:schemeClr>
              </a:solidFill>
              <a:latin typeface="Arial" panose="020B0604020202020204" pitchFamily="34" charset="0"/>
              <a:cs typeface="Arial" panose="020B0604020202020204" pitchFamily="34" charset="0"/>
            </a:endParaRPr>
          </a:p>
        </p:txBody>
      </p:sp>
      <p:sp>
        <p:nvSpPr>
          <p:cNvPr id="101" name="Ellipse 100"/>
          <p:cNvSpPr/>
          <p:nvPr/>
        </p:nvSpPr>
        <p:spPr>
          <a:xfrm>
            <a:off x="4243662" y="4863363"/>
            <a:ext cx="200025" cy="19522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4" name="Connecteur droit avec flèche 43"/>
          <p:cNvCxnSpPr/>
          <p:nvPr/>
        </p:nvCxnSpPr>
        <p:spPr>
          <a:xfrm flipH="1">
            <a:off x="4332534" y="2869946"/>
            <a:ext cx="7707" cy="1947784"/>
          </a:xfrm>
          <a:prstGeom prst="straightConnector1">
            <a:avLst/>
          </a:prstGeom>
          <a:ln w="25400">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à coins arrondis 102"/>
          <p:cNvSpPr>
            <a:spLocks noChangeAspect="1"/>
          </p:cNvSpPr>
          <p:nvPr/>
        </p:nvSpPr>
        <p:spPr>
          <a:xfrm>
            <a:off x="2926333" y="5678983"/>
            <a:ext cx="1199165" cy="294344"/>
          </a:xfrm>
          <a:prstGeom prst="wedgeRoundRectCallout">
            <a:avLst>
              <a:gd name="adj1" fmla="val 51034"/>
              <a:gd name="adj2" fmla="val 111172"/>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b</a:t>
            </a:r>
            <a:r>
              <a:rPr lang="fr-BE" sz="1400" b="1" baseline="-25000" dirty="0" err="1"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Stub</a:t>
            </a:r>
            <a:r>
              <a:rPr lang="fr-BE" sz="1400" b="1" baseline="-25000"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2</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=-j1,3</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4" name="Arc 103"/>
          <p:cNvSpPr>
            <a:spLocks noChangeAspect="1"/>
          </p:cNvSpPr>
          <p:nvPr/>
        </p:nvSpPr>
        <p:spPr>
          <a:xfrm>
            <a:off x="4192798" y="3845242"/>
            <a:ext cx="3672000" cy="3672000"/>
          </a:xfrm>
          <a:prstGeom prst="arc">
            <a:avLst>
              <a:gd name="adj1" fmla="val 9847329"/>
              <a:gd name="adj2" fmla="val 12137882"/>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05" name="Ellipse 104"/>
          <p:cNvSpPr/>
          <p:nvPr/>
        </p:nvSpPr>
        <p:spPr>
          <a:xfrm>
            <a:off x="4157921" y="6082753"/>
            <a:ext cx="200025" cy="19522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Rectangle à coins arrondis 105"/>
          <p:cNvSpPr>
            <a:spLocks noChangeAspect="1"/>
          </p:cNvSpPr>
          <p:nvPr/>
        </p:nvSpPr>
        <p:spPr>
          <a:xfrm>
            <a:off x="3116211" y="4738043"/>
            <a:ext cx="804514" cy="294344"/>
          </a:xfrm>
          <a:prstGeom prst="wedgeRoundRectCallout">
            <a:avLst>
              <a:gd name="adj1" fmla="val 86456"/>
              <a:gd name="adj2" fmla="val 15386"/>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1-j1,3</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7"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08" name="Objet 107"/>
          <p:cNvGraphicFramePr>
            <a:graphicFrameLocks noChangeAspect="1"/>
          </p:cNvGraphicFramePr>
          <p:nvPr>
            <p:extLst>
              <p:ext uri="{D42A27DB-BD31-4B8C-83A1-F6EECF244321}">
                <p14:modId xmlns:p14="http://schemas.microsoft.com/office/powerpoint/2010/main" val="35539268"/>
              </p:ext>
            </p:extLst>
          </p:nvPr>
        </p:nvGraphicFramePr>
        <p:xfrm>
          <a:off x="6838782" y="4190140"/>
          <a:ext cx="2880000" cy="407156"/>
        </p:xfrm>
        <a:graphic>
          <a:graphicData uri="http://schemas.openxmlformats.org/presentationml/2006/ole">
            <mc:AlternateContent xmlns:mc="http://schemas.openxmlformats.org/markup-compatibility/2006">
              <mc:Choice xmlns:v="urn:schemas-microsoft-com:vml" Requires="v">
                <p:oleObj spid="_x0000_s11308" name="Equation" r:id="rId5" imgW="2743200" imgH="393700" progId="Equation.DSMT4">
                  <p:embed/>
                </p:oleObj>
              </mc:Choice>
              <mc:Fallback>
                <p:oleObj name="Equation" r:id="rId5" imgW="2743200" imgH="393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782" y="4190140"/>
                        <a:ext cx="2880000" cy="407156"/>
                      </a:xfrm>
                      <a:prstGeom prst="rect">
                        <a:avLst/>
                      </a:prstGeom>
                      <a:noFill/>
                      <a:ln>
                        <a:solidFill>
                          <a:srgbClr val="0070C0"/>
                        </a:solidFill>
                      </a:ln>
                    </p:spPr>
                  </p:pic>
                </p:oleObj>
              </mc:Fallback>
            </mc:AlternateContent>
          </a:graphicData>
        </a:graphic>
      </p:graphicFrame>
      <p:sp>
        <p:nvSpPr>
          <p:cNvPr id="109" name="Arc 108"/>
          <p:cNvSpPr>
            <a:spLocks noChangeAspect="1"/>
          </p:cNvSpPr>
          <p:nvPr/>
        </p:nvSpPr>
        <p:spPr>
          <a:xfrm>
            <a:off x="824788" y="1091051"/>
            <a:ext cx="5565494" cy="5565600"/>
          </a:xfrm>
          <a:prstGeom prst="arc">
            <a:avLst>
              <a:gd name="adj1" fmla="val 5364"/>
              <a:gd name="adj2" fmla="val 4272113"/>
            </a:avLst>
          </a:prstGeom>
          <a:ln w="50800">
            <a:solidFill>
              <a:schemeClr val="accent6">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11" name="Connecteur droit 110"/>
          <p:cNvCxnSpPr/>
          <p:nvPr/>
        </p:nvCxnSpPr>
        <p:spPr>
          <a:xfrm>
            <a:off x="3609155" y="3843838"/>
            <a:ext cx="802437" cy="2849229"/>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2653142" y="6537892"/>
            <a:ext cx="2202229" cy="369332"/>
          </a:xfrm>
          <a:prstGeom prst="rect">
            <a:avLst/>
          </a:prstGeom>
          <a:solidFill>
            <a:schemeClr val="bg1">
              <a:alpha val="60000"/>
            </a:schemeClr>
          </a:solidFill>
        </p:spPr>
        <p:txBody>
          <a:bodyPr wrap="square" rtlCol="0">
            <a:spAutoFit/>
          </a:bodyPr>
          <a:lstStyle/>
          <a:p>
            <a:r>
              <a:rPr lang="fr-BE" dirty="0" smtClean="0">
                <a:solidFill>
                  <a:schemeClr val="accent6">
                    <a:lumMod val="50000"/>
                  </a:schemeClr>
                </a:solidFill>
              </a:rPr>
              <a:t>0,354</a:t>
            </a:r>
            <a:r>
              <a:rPr lang="el-GR" dirty="0" smtClean="0">
                <a:solidFill>
                  <a:schemeClr val="accent6">
                    <a:lumMod val="50000"/>
                  </a:schemeClr>
                </a:solidFill>
              </a:rPr>
              <a:t>λ</a:t>
            </a:r>
            <a:r>
              <a:rPr lang="fr-BE" dirty="0" smtClean="0">
                <a:solidFill>
                  <a:schemeClr val="accent6">
                    <a:lumMod val="50000"/>
                  </a:schemeClr>
                </a:solidFill>
              </a:rPr>
              <a:t>-0,25</a:t>
            </a:r>
            <a:r>
              <a:rPr lang="el-GR" dirty="0" smtClean="0">
                <a:solidFill>
                  <a:schemeClr val="accent6">
                    <a:lumMod val="50000"/>
                  </a:schemeClr>
                </a:solidFill>
              </a:rPr>
              <a:t>λ</a:t>
            </a:r>
            <a:r>
              <a:rPr lang="fr-BE" dirty="0" smtClean="0">
                <a:solidFill>
                  <a:schemeClr val="accent6">
                    <a:lumMod val="50000"/>
                  </a:schemeClr>
                </a:solidFill>
              </a:rPr>
              <a:t>=0,104</a:t>
            </a:r>
            <a:r>
              <a:rPr lang="el-GR" dirty="0" smtClean="0">
                <a:solidFill>
                  <a:schemeClr val="accent6">
                    <a:lumMod val="50000"/>
                  </a:schemeClr>
                </a:solidFill>
              </a:rPr>
              <a:t>λ</a:t>
            </a:r>
            <a:endParaRPr lang="fr-BE" dirty="0">
              <a:solidFill>
                <a:schemeClr val="accent6">
                  <a:lumMod val="50000"/>
                </a:schemeClr>
              </a:solidFill>
            </a:endParaRPr>
          </a:p>
        </p:txBody>
      </p:sp>
      <p:sp>
        <p:nvSpPr>
          <p:cNvPr id="115" name="Ellipse 114"/>
          <p:cNvSpPr/>
          <p:nvPr/>
        </p:nvSpPr>
        <p:spPr>
          <a:xfrm>
            <a:off x="4221119" y="6350309"/>
            <a:ext cx="257773" cy="275688"/>
          </a:xfrm>
          <a:prstGeom prst="ellipse">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6"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17" name="Objet 116"/>
          <p:cNvGraphicFramePr>
            <a:graphicFrameLocks noChangeAspect="1"/>
          </p:cNvGraphicFramePr>
          <p:nvPr>
            <p:extLst>
              <p:ext uri="{D42A27DB-BD31-4B8C-83A1-F6EECF244321}">
                <p14:modId xmlns:p14="http://schemas.microsoft.com/office/powerpoint/2010/main" val="1018899088"/>
              </p:ext>
            </p:extLst>
          </p:nvPr>
        </p:nvGraphicFramePr>
        <p:xfrm>
          <a:off x="6840000" y="4994274"/>
          <a:ext cx="4680000" cy="474835"/>
        </p:xfrm>
        <a:graphic>
          <a:graphicData uri="http://schemas.openxmlformats.org/presentationml/2006/ole">
            <mc:AlternateContent xmlns:mc="http://schemas.openxmlformats.org/markup-compatibility/2006">
              <mc:Choice xmlns:v="urn:schemas-microsoft-com:vml" Requires="v">
                <p:oleObj spid="_x0000_s11309" name="Equation" r:id="rId7" imgW="4114800" imgH="419100" progId="Equation.DSMT4">
                  <p:embed/>
                </p:oleObj>
              </mc:Choice>
              <mc:Fallback>
                <p:oleObj name="Equation" r:id="rId7" imgW="4114800" imgH="4191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000" y="4994274"/>
                        <a:ext cx="4680000" cy="474835"/>
                      </a:xfrm>
                      <a:prstGeom prst="rect">
                        <a:avLst/>
                      </a:prstGeom>
                      <a:noFill/>
                      <a:ln>
                        <a:solidFill>
                          <a:srgbClr val="0070C0"/>
                        </a:solidFill>
                      </a:ln>
                    </p:spPr>
                  </p:pic>
                </p:oleObj>
              </mc:Fallback>
            </mc:AlternateContent>
          </a:graphicData>
        </a:graphic>
      </p:graphicFrame>
      <p:sp>
        <p:nvSpPr>
          <p:cNvPr id="118" name="Rectangle à coins arrondis 117"/>
          <p:cNvSpPr>
            <a:spLocks noChangeAspect="1"/>
          </p:cNvSpPr>
          <p:nvPr/>
        </p:nvSpPr>
        <p:spPr>
          <a:xfrm>
            <a:off x="772780" y="993423"/>
            <a:ext cx="1251452" cy="294344"/>
          </a:xfrm>
          <a:prstGeom prst="wedgeRoundRectCallout">
            <a:avLst>
              <a:gd name="adj1" fmla="val 46274"/>
              <a:gd name="adj2" fmla="val 133825"/>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smtClean="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S</a:t>
            </a:r>
            <a:r>
              <a:rPr lang="fr-BE"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=0,15</a:t>
            </a:r>
            <a:r>
              <a:rPr lang="el-GR" sz="1400"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λ</a:t>
            </a:r>
            <a:endParaRPr lang="fr-BE" sz="14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9" name="Ellipse 118"/>
          <p:cNvSpPr/>
          <p:nvPr/>
        </p:nvSpPr>
        <p:spPr>
          <a:xfrm>
            <a:off x="3501331" y="3744018"/>
            <a:ext cx="200025" cy="19522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0" name="Rectangle à coins arrondis 119"/>
          <p:cNvSpPr>
            <a:spLocks noChangeAspect="1"/>
          </p:cNvSpPr>
          <p:nvPr/>
        </p:nvSpPr>
        <p:spPr>
          <a:xfrm>
            <a:off x="2583589" y="3095687"/>
            <a:ext cx="931322" cy="294344"/>
          </a:xfrm>
          <a:prstGeom prst="wedgeRoundRectCallout">
            <a:avLst>
              <a:gd name="adj1" fmla="val 51053"/>
              <a:gd name="adj2" fmla="val 166832"/>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1400" b="1" dirty="0" err="1"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y</a:t>
            </a:r>
            <a:r>
              <a:rPr lang="fr-BE" sz="1400" b="1" baseline="-25000" dirty="0" err="1"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B</a:t>
            </a:r>
            <a:r>
              <a:rPr lang="fr-BE"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=1+j0</a:t>
            </a:r>
            <a:endParaRPr lang="fr-BE"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1" name="Arc 120"/>
          <p:cNvSpPr>
            <a:spLocks noChangeAspect="1"/>
          </p:cNvSpPr>
          <p:nvPr/>
        </p:nvSpPr>
        <p:spPr>
          <a:xfrm>
            <a:off x="3607987" y="2635730"/>
            <a:ext cx="2412000" cy="2412000"/>
          </a:xfrm>
          <a:prstGeom prst="arc">
            <a:avLst>
              <a:gd name="adj1" fmla="val 11109119"/>
              <a:gd name="adj2" fmla="val 14783556"/>
            </a:avLst>
          </a:prstGeom>
          <a:ln w="5080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41250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right)">
                                      <p:cBhvr>
                                        <p:cTn id="23" dur="20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p:cTn id="36" dur="2000" fill="hold"/>
                                        <p:tgtEl>
                                          <p:spTgt spid="92"/>
                                        </p:tgtEl>
                                        <p:attrNameLst>
                                          <p:attrName>ppt_x</p:attrName>
                                        </p:attrNameLst>
                                      </p:cBhvr>
                                      <p:tavLst>
                                        <p:tav tm="0">
                                          <p:val>
                                            <p:strVal val="#ppt_x+#ppt_w/2"/>
                                          </p:val>
                                        </p:tav>
                                        <p:tav tm="100000">
                                          <p:val>
                                            <p:strVal val="#ppt_x"/>
                                          </p:val>
                                        </p:tav>
                                      </p:tavLst>
                                    </p:anim>
                                    <p:anim calcmode="lin" valueType="num">
                                      <p:cBhvr>
                                        <p:cTn id="37" dur="2000" fill="hold"/>
                                        <p:tgtEl>
                                          <p:spTgt spid="92"/>
                                        </p:tgtEl>
                                        <p:attrNameLst>
                                          <p:attrName>ppt_y</p:attrName>
                                        </p:attrNameLst>
                                      </p:cBhvr>
                                      <p:tavLst>
                                        <p:tav tm="0">
                                          <p:val>
                                            <p:strVal val="#ppt_y"/>
                                          </p:val>
                                        </p:tav>
                                        <p:tav tm="100000">
                                          <p:val>
                                            <p:strVal val="#ppt_y"/>
                                          </p:val>
                                        </p:tav>
                                      </p:tavLst>
                                    </p:anim>
                                    <p:anim calcmode="lin" valueType="num">
                                      <p:cBhvr>
                                        <p:cTn id="38" dur="2000" fill="hold"/>
                                        <p:tgtEl>
                                          <p:spTgt spid="92"/>
                                        </p:tgtEl>
                                        <p:attrNameLst>
                                          <p:attrName>ppt_w</p:attrName>
                                        </p:attrNameLst>
                                      </p:cBhvr>
                                      <p:tavLst>
                                        <p:tav tm="0">
                                          <p:val>
                                            <p:fltVal val="0"/>
                                          </p:val>
                                        </p:tav>
                                        <p:tav tm="100000">
                                          <p:val>
                                            <p:strVal val="#ppt_w"/>
                                          </p:val>
                                        </p:tav>
                                      </p:tavLst>
                                    </p:anim>
                                    <p:anim calcmode="lin" valueType="num">
                                      <p:cBhvr>
                                        <p:cTn id="39" dur="2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ipe(left)">
                                      <p:cBhvr>
                                        <p:cTn id="52" dur="30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up)">
                                      <p:cBhvr>
                                        <p:cTn id="65" dur="2000"/>
                                        <p:tgtEl>
                                          <p:spTgt spid="9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9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up)">
                                      <p:cBhvr>
                                        <p:cTn id="82" dur="2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wipe(down)">
                                      <p:cBhvr>
                                        <p:cTn id="95" dur="2000"/>
                                        <p:tgtEl>
                                          <p:spTgt spid="99"/>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0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wipe(up)">
                                      <p:cBhvr>
                                        <p:cTn id="104" dur="3000"/>
                                        <p:tgtEl>
                                          <p:spTgt spid="104"/>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wipe(up)">
                                      <p:cBhvr>
                                        <p:cTn id="117" dur="2000"/>
                                        <p:tgtEl>
                                          <p:spTgt spid="11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wipe(up)">
                                      <p:cBhvr>
                                        <p:cTn id="122" dur="3000"/>
                                        <p:tgtEl>
                                          <p:spTgt spid="109"/>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wipe(up)">
                                      <p:cBhvr>
                                        <p:cTn id="139" dur="3000"/>
                                        <p:tgtEl>
                                          <p:spTgt spid="121"/>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19"/>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84" grpId="0" animBg="1"/>
      <p:bldP spid="85" grpId="0" animBg="1"/>
      <p:bldP spid="87" grpId="0" animBg="1"/>
      <p:bldP spid="88" grpId="0" animBg="1"/>
      <p:bldP spid="89" grpId="0" animBg="1"/>
      <p:bldP spid="90" grpId="0" animBg="1"/>
      <p:bldP spid="92" grpId="0" animBg="1"/>
      <p:bldP spid="94" grpId="0"/>
      <p:bldP spid="95" grpId="0" animBg="1"/>
      <p:bldP spid="97" grpId="0" animBg="1"/>
      <p:bldP spid="98" grpId="0" animBg="1"/>
      <p:bldP spid="99" grpId="0" animBg="1"/>
      <p:bldP spid="100" grpId="0"/>
      <p:bldP spid="101" grpId="0" animBg="1"/>
      <p:bldP spid="103" grpId="0" animBg="1"/>
      <p:bldP spid="104" grpId="0" animBg="1"/>
      <p:bldP spid="105" grpId="0" animBg="1"/>
      <p:bldP spid="106" grpId="0" animBg="1"/>
      <p:bldP spid="109" grpId="0" animBg="1"/>
      <p:bldP spid="114" grpId="0" animBg="1"/>
      <p:bldP spid="115" grpId="0" animBg="1"/>
      <p:bldP spid="118" grpId="0" animBg="1"/>
      <p:bldP spid="119" grpId="0" animBg="1"/>
      <p:bldP spid="120" grpId="0" animBg="1"/>
      <p:bldP spid="1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 Zones interdites »  pour l’admittance de la ligne à la position du 1</a:t>
            </a:r>
            <a:r>
              <a:rPr lang="fr-BE" sz="2800" baseline="30000" dirty="0" smtClean="0">
                <a:solidFill>
                  <a:srgbClr val="002060"/>
                </a:solidFill>
              </a:rPr>
              <a:t>er</a:t>
            </a:r>
            <a:r>
              <a:rPr lang="fr-BE" sz="2800" dirty="0">
                <a:solidFill>
                  <a:srgbClr val="002060"/>
                </a:solidFill>
              </a:rPr>
              <a:t> </a:t>
            </a:r>
            <a:r>
              <a:rPr lang="fr-BE" sz="2800" i="1" dirty="0" smtClean="0">
                <a:solidFill>
                  <a:srgbClr val="002060"/>
                </a:solidFill>
              </a:rPr>
              <a:t>Stub</a:t>
            </a:r>
            <a:endParaRPr lang="fr-BE" sz="2800" i="1"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9</a:t>
            </a:fld>
            <a:endParaRPr lang="fr-BE"/>
          </a:p>
        </p:txBody>
      </p:sp>
      <p:sp>
        <p:nvSpPr>
          <p:cNvPr id="2" name="Rectangle 2"/>
          <p:cNvSpPr>
            <a:spLocks noChangeArrowheads="1"/>
          </p:cNvSpPr>
          <p:nvPr/>
        </p:nvSpPr>
        <p:spPr bwMode="auto">
          <a:xfrm>
            <a:off x="2820838" y="398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31" name="Image 30"/>
          <p:cNvPicPr>
            <a:picLocks noChangeAspect="1"/>
          </p:cNvPicPr>
          <p:nvPr/>
        </p:nvPicPr>
        <p:blipFill>
          <a:blip r:embed="rId2"/>
          <a:stretch>
            <a:fillRect/>
          </a:stretch>
        </p:blipFill>
        <p:spPr>
          <a:xfrm>
            <a:off x="720000" y="590643"/>
            <a:ext cx="5801896" cy="6130832"/>
          </a:xfrm>
          <a:prstGeom prst="rect">
            <a:avLst/>
          </a:prstGeom>
        </p:spPr>
      </p:pic>
      <p:sp>
        <p:nvSpPr>
          <p:cNvPr id="35" name="ZoneTexte 34"/>
          <p:cNvSpPr txBox="1"/>
          <p:nvPr/>
        </p:nvSpPr>
        <p:spPr>
          <a:xfrm>
            <a:off x="6629400" y="856357"/>
            <a:ext cx="4890600" cy="4524315"/>
          </a:xfrm>
          <a:prstGeom prst="rect">
            <a:avLst/>
          </a:prstGeom>
          <a:noFill/>
        </p:spPr>
        <p:txBody>
          <a:bodyPr wrap="square" rtlCol="0">
            <a:spAutoFit/>
          </a:bodyPr>
          <a:lstStyle/>
          <a:p>
            <a:r>
              <a:rPr lang="fr-BE" sz="2400" dirty="0" smtClean="0"/>
              <a:t>Les cercles à r constante (correspondant à g constante lue) qui sont contenus dans la « zone interdite » n’interceptent pas le cercle à r=1 (g=1) qui a été pivoté d’une fraction de longueur d’onde choisie pour la distance S entre les deux </a:t>
            </a:r>
            <a:r>
              <a:rPr lang="fr-BE" sz="2400" i="1" dirty="0" smtClean="0"/>
              <a:t>Stubs</a:t>
            </a:r>
            <a:r>
              <a:rPr lang="fr-BE" sz="2400" dirty="0" smtClean="0"/>
              <a:t>.</a:t>
            </a:r>
          </a:p>
          <a:p>
            <a:endParaRPr lang="fr-BE" sz="2400" dirty="0"/>
          </a:p>
          <a:p>
            <a:r>
              <a:rPr lang="fr-BE" sz="2400" dirty="0" smtClean="0"/>
              <a:t>Ici contre, les « zones interdites » illustrées sont représentées pour les distances S de </a:t>
            </a:r>
            <a:r>
              <a:rPr lang="el-GR" sz="2400" dirty="0" smtClean="0"/>
              <a:t>λ</a:t>
            </a:r>
            <a:r>
              <a:rPr lang="fr-BE" sz="2400" dirty="0" smtClean="0"/>
              <a:t>/8, 3</a:t>
            </a:r>
            <a:r>
              <a:rPr lang="el-GR" sz="2400" dirty="0" smtClean="0"/>
              <a:t>λ</a:t>
            </a:r>
            <a:r>
              <a:rPr lang="fr-BE" sz="2400" dirty="0" smtClean="0"/>
              <a:t>/8 et </a:t>
            </a:r>
            <a:r>
              <a:rPr lang="el-GR" sz="2400" dirty="0" smtClean="0"/>
              <a:t>λ</a:t>
            </a:r>
            <a:r>
              <a:rPr lang="fr-BE" sz="2400" dirty="0" smtClean="0"/>
              <a:t>/4.</a:t>
            </a:r>
            <a:endParaRPr lang="fr-BE" sz="2400" dirty="0" smtClean="0"/>
          </a:p>
        </p:txBody>
      </p:sp>
    </p:spTree>
    <p:extLst>
      <p:ext uri="{BB962C8B-B14F-4D97-AF65-F5344CB8AC3E}">
        <p14:creationId xmlns:p14="http://schemas.microsoft.com/office/powerpoint/2010/main" val="70642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9419</TotalTime>
  <Words>703</Words>
  <Application>Microsoft Office PowerPoint</Application>
  <PresentationFormat>Grand écran</PresentationFormat>
  <Paragraphs>130</Paragraphs>
  <Slides>12</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Times New Roman</vt:lpstr>
      <vt:lpstr>Thème Office</vt:lpstr>
      <vt:lpstr>MathType 5.0 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JFMA</dc:creator>
  <cp:lastModifiedBy>JFMA</cp:lastModifiedBy>
  <cp:revision>1239</cp:revision>
  <dcterms:created xsi:type="dcterms:W3CDTF">2016-04-28T14:17:02Z</dcterms:created>
  <dcterms:modified xsi:type="dcterms:W3CDTF">2017-05-02T21:57:38Z</dcterms:modified>
</cp:coreProperties>
</file>