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6" r:id="rId3"/>
    <p:sldId id="330" r:id="rId4"/>
    <p:sldId id="333" r:id="rId5"/>
    <p:sldId id="328" r:id="rId6"/>
    <p:sldId id="260" r:id="rId7"/>
    <p:sldId id="307" r:id="rId8"/>
    <p:sldId id="308" r:id="rId9"/>
    <p:sldId id="309" r:id="rId10"/>
    <p:sldId id="331" r:id="rId11"/>
    <p:sldId id="332" r:id="rId12"/>
    <p:sldId id="281"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9" r:id="rId31"/>
    <p:sldId id="327"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C4CC2-1DE2-4B49-9363-3A70F30D638B}" type="datetimeFigureOut">
              <a:rPr lang="fr-BE" smtClean="0"/>
              <a:t>18-03-17</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DEED-DBAC-4ECD-9618-107A8FC981DB}" type="slidenum">
              <a:rPr lang="fr-BE" smtClean="0"/>
              <a:t>‹N°›</a:t>
            </a:fld>
            <a:endParaRPr lang="fr-BE"/>
          </a:p>
        </p:txBody>
      </p:sp>
    </p:spTree>
    <p:extLst>
      <p:ext uri="{BB962C8B-B14F-4D97-AF65-F5344CB8AC3E}">
        <p14:creationId xmlns:p14="http://schemas.microsoft.com/office/powerpoint/2010/main" val="216106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311DEED-DBAC-4ECD-9618-107A8FC981DB}" type="slidenum">
              <a:rPr lang="fr-BE" smtClean="0"/>
              <a:t>1</a:t>
            </a:fld>
            <a:endParaRPr lang="fr-BE"/>
          </a:p>
        </p:txBody>
      </p:sp>
    </p:spTree>
    <p:extLst>
      <p:ext uri="{BB962C8B-B14F-4D97-AF65-F5344CB8AC3E}">
        <p14:creationId xmlns:p14="http://schemas.microsoft.com/office/powerpoint/2010/main" val="22228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D1B0AD6-3498-420E-8351-0A4BAEE98496}" type="datetime1">
              <a:rPr lang="fr-BE" smtClean="0"/>
              <a:t>18-03-17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52280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75D3618-4FE2-4338-AE17-CA1FC344674A}" type="datetime1">
              <a:rPr lang="fr-BE" smtClean="0"/>
              <a:t>18-03-17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31446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15B0C8C-9605-4BE0-9211-D93366AD021D}" type="datetime1">
              <a:rPr lang="fr-BE" smtClean="0"/>
              <a:t>18-03-17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6522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CD42AD8-A45E-47AA-A116-8A4C23B2CB08}" type="datetime1">
              <a:rPr lang="fr-BE" smtClean="0"/>
              <a:t>18-03-17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68077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3A7FFB-2251-4718-BB74-666A30F6A0FB}" type="datetime1">
              <a:rPr lang="fr-BE" smtClean="0"/>
              <a:t>18-03-17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46690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D532A09-428C-47EB-A8CE-89F30DA4B4BC}" type="datetime1">
              <a:rPr lang="fr-BE" smtClean="0"/>
              <a:t>18-03-17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2711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83DC8A-DA2E-4E73-85DC-2E0521EF72C0}" type="datetime1">
              <a:rPr lang="fr-BE" smtClean="0"/>
              <a:t>18-03-17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18812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C18EDF8-EC3D-42E1-9D0F-A67CC97BB35E}" type="datetime1">
              <a:rPr lang="fr-BE" smtClean="0"/>
              <a:t>18-03-17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21753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BEBCD7-4F91-4632-B6E7-8A0A11B6BCAA}" type="datetime1">
              <a:rPr lang="fr-BE" smtClean="0"/>
              <a:t>18-03-17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94734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E04271-61CA-4356-BF71-0C70E756A7A9}" type="datetime1">
              <a:rPr lang="fr-BE" smtClean="0"/>
              <a:t>18-03-17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54609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1E7FC4-7CA6-4EE3-BB8D-761D5F8F4A4A}" type="datetime1">
              <a:rPr lang="fr-BE" smtClean="0"/>
              <a:t>18-03-17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79535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D3CD-F733-4A9D-97D3-4E26F97B4C07}" type="datetime1">
              <a:rPr lang="fr-BE" smtClean="0"/>
              <a:t>18-03-17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9AAD6-227C-42B4-8569-17DC9645FED8}" type="slidenum">
              <a:rPr lang="fr-BE" smtClean="0"/>
              <a:t>‹N°›</a:t>
            </a:fld>
            <a:endParaRPr lang="fr-BE"/>
          </a:p>
        </p:txBody>
      </p:sp>
    </p:spTree>
    <p:extLst>
      <p:ext uri="{BB962C8B-B14F-4D97-AF65-F5344CB8AC3E}">
        <p14:creationId xmlns:p14="http://schemas.microsoft.com/office/powerpoint/2010/main" val="63147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on5vl.e-monsite.co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69011"/>
            <a:ext cx="10800000" cy="1077218"/>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un outil mystérieux ? 1</a:t>
            </a:r>
            <a:r>
              <a:rPr lang="fr-BE" sz="3200" baseline="30000" dirty="0" smtClean="0">
                <a:solidFill>
                  <a:srgbClr val="002060"/>
                </a:solidFill>
              </a:rPr>
              <a:t>ère</a:t>
            </a:r>
            <a:r>
              <a:rPr lang="fr-BE" sz="3200" dirty="0" smtClean="0">
                <a:solidFill>
                  <a:srgbClr val="002060"/>
                </a:solidFill>
              </a:rPr>
              <a:t> partie</a:t>
            </a:r>
          </a:p>
          <a:p>
            <a:r>
              <a:rPr lang="fr-BE" sz="3200" dirty="0" smtClean="0">
                <a:solidFill>
                  <a:srgbClr val="002060"/>
                </a:solidFill>
              </a:rPr>
              <a:t>Merci Mr. Phillip </a:t>
            </a:r>
            <a:r>
              <a:rPr lang="fr-BE" sz="3200" dirty="0" err="1" smtClean="0">
                <a:solidFill>
                  <a:srgbClr val="002060"/>
                </a:solidFill>
              </a:rPr>
              <a:t>Hagar</a:t>
            </a:r>
            <a:r>
              <a:rPr lang="fr-BE" sz="3200" dirty="0" smtClean="0">
                <a:solidFill>
                  <a:srgbClr val="002060"/>
                </a:solidFill>
              </a:rPr>
              <a:t> Smith ! Invention 1936, publication 1939</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a:t>
            </a:fld>
            <a:endParaRPr lang="fr-BE"/>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321475"/>
            <a:ext cx="4876098" cy="5400000"/>
          </a:xfrm>
          <a:prstGeom prst="rect">
            <a:avLst/>
          </a:prstGeom>
          <a:ln>
            <a:solidFill>
              <a:srgbClr val="0070C0"/>
            </a:solid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9535" y="1321475"/>
            <a:ext cx="3610465" cy="5400000"/>
          </a:xfrm>
          <a:prstGeom prst="rect">
            <a:avLst/>
          </a:prstGeom>
        </p:spPr>
      </p:pic>
    </p:spTree>
    <p:extLst>
      <p:ext uri="{BB962C8B-B14F-4D97-AF65-F5344CB8AC3E}">
        <p14:creationId xmlns:p14="http://schemas.microsoft.com/office/powerpoint/2010/main" val="17329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UBA CQ-QSO 11-12 2016 : Antenne Slim Jim (2</a:t>
            </a:r>
            <a:r>
              <a:rPr lang="fr-BE" sz="3200" baseline="30000" dirty="0" smtClean="0">
                <a:solidFill>
                  <a:srgbClr val="002060"/>
                </a:solidFill>
              </a:rPr>
              <a:t>ème</a:t>
            </a:r>
            <a:r>
              <a:rPr lang="fr-BE" sz="3200" dirty="0" smtClean="0">
                <a:solidFill>
                  <a:srgbClr val="002060"/>
                </a:solidFill>
              </a:rPr>
              <a:t> partie)</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10</a:t>
            </a:fld>
            <a:endParaRPr lang="fr-BE"/>
          </a:p>
        </p:txBody>
      </p:sp>
      <p:sp>
        <p:nvSpPr>
          <p:cNvPr id="8" name="Rectangle 7"/>
          <p:cNvSpPr>
            <a:spLocks noChangeAspect="1"/>
          </p:cNvSpPr>
          <p:nvPr/>
        </p:nvSpPr>
        <p:spPr>
          <a:xfrm>
            <a:off x="720000" y="900000"/>
            <a:ext cx="10800000" cy="1815882"/>
          </a:xfrm>
          <a:prstGeom prst="rect">
            <a:avLst/>
          </a:prstGeom>
        </p:spPr>
        <p:txBody>
          <a:bodyPr>
            <a:spAutoFit/>
          </a:bodyPr>
          <a:lstStyle/>
          <a:p>
            <a:r>
              <a:rPr lang="fr-BE" sz="2800" dirty="0" smtClean="0"/>
              <a:t>« J’ai lu un excellent article du CQ-QSO rédigé par ON5FM et ON7YD sur une antenne Slim Jim et j’ai vu que les mesures avec un mini-VNA sont affichées sur l’abaque de Smith. Peut-on m’aider à comprendre ? Les Radioamateurs utilisent-ils tant que cela cet abaque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470" y="2819494"/>
            <a:ext cx="7567060" cy="3960000"/>
          </a:xfrm>
          <a:prstGeom prst="rect">
            <a:avLst/>
          </a:prstGeom>
        </p:spPr>
      </p:pic>
    </p:spTree>
    <p:extLst>
      <p:ext uri="{BB962C8B-B14F-4D97-AF65-F5344CB8AC3E}">
        <p14:creationId xmlns:p14="http://schemas.microsoft.com/office/powerpoint/2010/main" val="2132716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85725"/>
            <a:ext cx="10800000" cy="1569660"/>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UBA CQ-QSO Juin 2009 → Mars 2011 adaptation des impédances, application aux coupleurs d’antennes</a:t>
            </a:r>
          </a:p>
          <a:p>
            <a:r>
              <a:rPr lang="fr-BE" sz="3200" dirty="0" smtClean="0">
                <a:solidFill>
                  <a:srgbClr val="002060"/>
                </a:solidFill>
              </a:rPr>
              <a:t>Article technique en 11 parties, rédigé par ON5WF</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11</a:t>
            </a:fld>
            <a:endParaRPr lang="fr-BE"/>
          </a:p>
        </p:txBody>
      </p:sp>
      <p:sp>
        <p:nvSpPr>
          <p:cNvPr id="8" name="Rectangle 7"/>
          <p:cNvSpPr>
            <a:spLocks noChangeAspect="1"/>
          </p:cNvSpPr>
          <p:nvPr/>
        </p:nvSpPr>
        <p:spPr>
          <a:xfrm>
            <a:off x="720000" y="1738200"/>
            <a:ext cx="10800000" cy="1815882"/>
          </a:xfrm>
          <a:prstGeom prst="rect">
            <a:avLst/>
          </a:prstGeom>
        </p:spPr>
        <p:txBody>
          <a:bodyPr>
            <a:spAutoFit/>
          </a:bodyPr>
          <a:lstStyle/>
          <a:p>
            <a:r>
              <a:rPr lang="fr-BE" sz="2800" dirty="0" smtClean="0"/>
              <a:t>« Depuis plusieurs mois, je suis intéressé par les coupleurs d’antennes et je trouve dans plusieurs parties de l’article du CQ-QSO rédigé par ON5WF des diagrammes d’impédances avec des cercles.  Est-ce que je pourrais mieux comprendre ces diagrammes en apprenant l’abaque de Smith ?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246" y="3658912"/>
            <a:ext cx="6541508" cy="2880000"/>
          </a:xfrm>
          <a:prstGeom prst="rect">
            <a:avLst/>
          </a:prstGeom>
        </p:spPr>
      </p:pic>
    </p:spTree>
    <p:extLst>
      <p:ext uri="{BB962C8B-B14F-4D97-AF65-F5344CB8AC3E}">
        <p14:creationId xmlns:p14="http://schemas.microsoft.com/office/powerpoint/2010/main" val="3366107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Que peut-on faire avec l’abaque de Smith ?</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12</a:t>
            </a:fld>
            <a:endParaRPr lang="fr-BE"/>
          </a:p>
        </p:txBody>
      </p:sp>
      <p:sp>
        <p:nvSpPr>
          <p:cNvPr id="8" name="ZoneTexte 7"/>
          <p:cNvSpPr txBox="1"/>
          <p:nvPr/>
        </p:nvSpPr>
        <p:spPr>
          <a:xfrm>
            <a:off x="720000" y="900000"/>
            <a:ext cx="10800000" cy="5509200"/>
          </a:xfrm>
          <a:prstGeom prst="rect">
            <a:avLst/>
          </a:prstGeom>
          <a:noFill/>
        </p:spPr>
        <p:txBody>
          <a:bodyPr wrap="square" rtlCol="0">
            <a:spAutoFit/>
          </a:bodyPr>
          <a:lstStyle/>
          <a:p>
            <a:pPr marL="457200" indent="-457200">
              <a:buFontTx/>
              <a:buChar char="-"/>
            </a:pPr>
            <a:r>
              <a:rPr lang="fr-BE" sz="3200" dirty="0" smtClean="0"/>
              <a:t>Calculer des impédances</a:t>
            </a:r>
          </a:p>
          <a:p>
            <a:pPr marL="457200" indent="-457200">
              <a:buFontTx/>
              <a:buChar char="-"/>
            </a:pPr>
            <a:r>
              <a:rPr lang="fr-BE" sz="3200" dirty="0" smtClean="0"/>
              <a:t>Calculer des inductances et capacitances d’un circuit</a:t>
            </a:r>
          </a:p>
          <a:p>
            <a:pPr marL="457200" indent="-457200">
              <a:buFontTx/>
              <a:buChar char="-"/>
            </a:pPr>
            <a:r>
              <a:rPr lang="fr-BE" sz="3200" dirty="0" smtClean="0"/>
              <a:t>Calculer le ROS (SWR) d’une antenne avec feeder</a:t>
            </a:r>
          </a:p>
          <a:p>
            <a:pPr marL="457200" indent="-457200">
              <a:buFontTx/>
              <a:buChar char="-"/>
            </a:pPr>
            <a:r>
              <a:rPr lang="fr-BE" sz="3200" dirty="0" smtClean="0"/>
              <a:t>Calculer l’impédance d’une antenne avec feeder</a:t>
            </a:r>
          </a:p>
          <a:p>
            <a:pPr marL="457200" indent="-457200">
              <a:buFontTx/>
              <a:buChar char="-"/>
            </a:pPr>
            <a:r>
              <a:rPr lang="fr-BE" sz="3200" dirty="0" smtClean="0"/>
              <a:t>Calculer des circuits adaptateurs d’impédances</a:t>
            </a:r>
          </a:p>
          <a:p>
            <a:pPr marL="457200" indent="-457200">
              <a:buFontTx/>
              <a:buChar char="-"/>
            </a:pPr>
            <a:r>
              <a:rPr lang="fr-BE" sz="3200" dirty="0" smtClean="0"/>
              <a:t>Calculer l’accord d’un </a:t>
            </a:r>
            <a:r>
              <a:rPr lang="fr-BE" sz="3200" dirty="0" err="1"/>
              <a:t>A</a:t>
            </a:r>
            <a:r>
              <a:rPr lang="fr-BE" sz="3200" dirty="0" err="1" smtClean="0"/>
              <a:t>ntenna</a:t>
            </a:r>
            <a:r>
              <a:rPr lang="fr-BE" sz="3200" dirty="0" smtClean="0"/>
              <a:t> </a:t>
            </a:r>
            <a:r>
              <a:rPr lang="fr-BE" sz="3200" dirty="0"/>
              <a:t>T</a:t>
            </a:r>
            <a:r>
              <a:rPr lang="fr-BE" sz="3200" dirty="0" smtClean="0"/>
              <a:t>uner</a:t>
            </a:r>
          </a:p>
          <a:p>
            <a:pPr marL="457200" indent="-457200">
              <a:buFontTx/>
              <a:buChar char="-"/>
            </a:pPr>
            <a:r>
              <a:rPr lang="fr-BE" sz="3200" dirty="0" smtClean="0"/>
              <a:t>Calculer le facteur de qualité (Q) d’un circuit</a:t>
            </a:r>
          </a:p>
          <a:p>
            <a:pPr marL="457200" indent="-457200">
              <a:buFontTx/>
              <a:buChar char="-"/>
            </a:pPr>
            <a:r>
              <a:rPr lang="fr-BE" sz="3200" dirty="0" smtClean="0"/>
              <a:t>Calculer des adaptations d’impédances par portions de lignes de transmission (un ou plusieurs </a:t>
            </a:r>
            <a:r>
              <a:rPr lang="el-GR" sz="3200" dirty="0" smtClean="0"/>
              <a:t>λ</a:t>
            </a:r>
            <a:r>
              <a:rPr lang="fr-BE" sz="3200" dirty="0" smtClean="0"/>
              <a:t>/4 ; deux </a:t>
            </a:r>
            <a:r>
              <a:rPr lang="el-GR" sz="3200" dirty="0" smtClean="0"/>
              <a:t>λ</a:t>
            </a:r>
            <a:r>
              <a:rPr lang="fr-BE" sz="3200" dirty="0" smtClean="0"/>
              <a:t>/12 raccourcis)</a:t>
            </a:r>
          </a:p>
          <a:p>
            <a:pPr marL="457200" indent="-457200">
              <a:buFontTx/>
              <a:buChar char="-"/>
            </a:pPr>
            <a:r>
              <a:rPr lang="fr-BE" sz="3200" dirty="0" smtClean="0"/>
              <a:t>Calculer des Stubs</a:t>
            </a:r>
          </a:p>
          <a:p>
            <a:pPr marL="457200" indent="-457200">
              <a:buFontTx/>
              <a:buChar char="-"/>
            </a:pPr>
            <a:r>
              <a:rPr lang="fr-BE" sz="3200" dirty="0" smtClean="0"/>
              <a:t>Calculer des adaptateurs d’impédance avec Stubs, etc</a:t>
            </a:r>
            <a:r>
              <a:rPr lang="fr-BE" sz="3200" dirty="0"/>
              <a:t>.</a:t>
            </a:r>
            <a:endParaRPr lang="fr-BE" sz="3200" dirty="0" smtClean="0"/>
          </a:p>
        </p:txBody>
      </p:sp>
    </p:spTree>
    <p:extLst>
      <p:ext uri="{BB962C8B-B14F-4D97-AF65-F5344CB8AC3E}">
        <p14:creationId xmlns:p14="http://schemas.microsoft.com/office/powerpoint/2010/main" val="128710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But de l’exposé</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13</a:t>
            </a:fld>
            <a:endParaRPr lang="fr-BE"/>
          </a:p>
        </p:txBody>
      </p:sp>
      <p:sp>
        <p:nvSpPr>
          <p:cNvPr id="8" name="ZoneTexte 7"/>
          <p:cNvSpPr txBox="1"/>
          <p:nvPr/>
        </p:nvSpPr>
        <p:spPr>
          <a:xfrm>
            <a:off x="720000" y="900000"/>
            <a:ext cx="10800000" cy="5509200"/>
          </a:xfrm>
          <a:prstGeom prst="rect">
            <a:avLst/>
          </a:prstGeom>
          <a:noFill/>
        </p:spPr>
        <p:txBody>
          <a:bodyPr wrap="square" rtlCol="0">
            <a:spAutoFit/>
          </a:bodyPr>
          <a:lstStyle/>
          <a:p>
            <a:pPr marL="457200" indent="-457200">
              <a:buFontTx/>
              <a:buChar char="-"/>
            </a:pPr>
            <a:r>
              <a:rPr lang="fr-BE" sz="3200" dirty="0" smtClean="0"/>
              <a:t>Comprendre ce qui se passe dans une ligne de transmission</a:t>
            </a:r>
          </a:p>
          <a:p>
            <a:pPr marL="914400" lvl="1" indent="-457200">
              <a:buFontTx/>
              <a:buChar char="-"/>
            </a:pPr>
            <a:r>
              <a:rPr lang="fr-BE" sz="3200" dirty="0" smtClean="0"/>
              <a:t>Impédance, ROS (SWR), longueur de ligne, etc.</a:t>
            </a:r>
          </a:p>
          <a:p>
            <a:pPr marL="914400" lvl="1" indent="-457200">
              <a:buFontTx/>
              <a:buChar char="-"/>
            </a:pPr>
            <a:r>
              <a:rPr lang="fr-BE" sz="3200" dirty="0" smtClean="0"/>
              <a:t>Démonter certains mythes, souvent causes d’idées fausses</a:t>
            </a:r>
          </a:p>
          <a:p>
            <a:pPr marL="457200" indent="-457200">
              <a:buFontTx/>
              <a:buChar char="-"/>
            </a:pPr>
            <a:r>
              <a:rPr lang="fr-BE" sz="3200" dirty="0" smtClean="0"/>
              <a:t>Montrer beaucoup d’exemples de situations pratiques que l’on peut résoudre sur l’abaque de Smith</a:t>
            </a:r>
          </a:p>
          <a:p>
            <a:pPr marL="457200" indent="-457200">
              <a:buFontTx/>
              <a:buChar char="-"/>
            </a:pPr>
            <a:r>
              <a:rPr lang="fr-BE" sz="3200" dirty="0" smtClean="0"/>
              <a:t>Apprendre à s’exercer sur l’abaque de Smith à partir d’exemples pratiques</a:t>
            </a:r>
          </a:p>
          <a:p>
            <a:pPr marL="457200" indent="-457200">
              <a:buFontTx/>
              <a:buChar char="-"/>
            </a:pPr>
            <a:r>
              <a:rPr lang="fr-BE" sz="3200" dirty="0" smtClean="0"/>
              <a:t>Visualiser concrètement le comportement d’un circuit grâce à l’abaque de Smith tout en évitant des calculs mathématiques fastidieux : voir de quoi on part et à quoi on arrive</a:t>
            </a:r>
          </a:p>
        </p:txBody>
      </p:sp>
    </p:spTree>
    <p:extLst>
      <p:ext uri="{BB962C8B-B14F-4D97-AF65-F5344CB8AC3E}">
        <p14:creationId xmlns:p14="http://schemas.microsoft.com/office/powerpoint/2010/main" val="383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Commençons par des notions simples</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14</a:t>
            </a:fld>
            <a:endParaRPr lang="fr-BE"/>
          </a:p>
        </p:txBody>
      </p:sp>
      <p:sp>
        <p:nvSpPr>
          <p:cNvPr id="8" name="ZoneTexte 7"/>
          <p:cNvSpPr txBox="1"/>
          <p:nvPr/>
        </p:nvSpPr>
        <p:spPr>
          <a:xfrm>
            <a:off x="720000" y="900000"/>
            <a:ext cx="10800000" cy="1077218"/>
          </a:xfrm>
          <a:prstGeom prst="rect">
            <a:avLst/>
          </a:prstGeom>
          <a:noFill/>
        </p:spPr>
        <p:txBody>
          <a:bodyPr wrap="square" rtlCol="0">
            <a:spAutoFit/>
          </a:bodyPr>
          <a:lstStyle/>
          <a:p>
            <a:r>
              <a:rPr lang="fr-BE" sz="3200" dirty="0" smtClean="0"/>
              <a:t>Localisation d’un point dans un plan :</a:t>
            </a:r>
          </a:p>
          <a:p>
            <a:r>
              <a:rPr lang="fr-BE" sz="3200" dirty="0" smtClean="0"/>
              <a:t>système d’axes, repère, coordonnées, vecteur, distance, angle</a:t>
            </a:r>
          </a:p>
        </p:txBody>
      </p:sp>
      <p:cxnSp>
        <p:nvCxnSpPr>
          <p:cNvPr id="4" name="Connecteur droit 3"/>
          <p:cNvCxnSpPr/>
          <p:nvPr/>
        </p:nvCxnSpPr>
        <p:spPr>
          <a:xfrm flipV="1">
            <a:off x="2562225" y="4038600"/>
            <a:ext cx="7334250"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flipV="1">
            <a:off x="6162676" y="2247900"/>
            <a:ext cx="31386" cy="28417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9382125" y="3463350"/>
            <a:ext cx="600075" cy="584775"/>
          </a:xfrm>
          <a:prstGeom prst="rect">
            <a:avLst/>
          </a:prstGeom>
          <a:noFill/>
        </p:spPr>
        <p:txBody>
          <a:bodyPr wrap="square" rtlCol="0">
            <a:spAutoFit/>
          </a:bodyPr>
          <a:lstStyle/>
          <a:p>
            <a:r>
              <a:rPr lang="fr-BE" sz="3200" b="1" dirty="0" smtClean="0"/>
              <a:t>X</a:t>
            </a:r>
            <a:endParaRPr lang="fr-BE" sz="3200" b="1" dirty="0"/>
          </a:p>
        </p:txBody>
      </p:sp>
      <p:sp>
        <p:nvSpPr>
          <p:cNvPr id="11" name="ZoneTexte 10"/>
          <p:cNvSpPr txBox="1"/>
          <p:nvPr/>
        </p:nvSpPr>
        <p:spPr>
          <a:xfrm>
            <a:off x="6229350" y="2109405"/>
            <a:ext cx="600075" cy="584775"/>
          </a:xfrm>
          <a:prstGeom prst="rect">
            <a:avLst/>
          </a:prstGeom>
          <a:noFill/>
        </p:spPr>
        <p:txBody>
          <a:bodyPr wrap="square" rtlCol="0">
            <a:spAutoFit/>
          </a:bodyPr>
          <a:lstStyle/>
          <a:p>
            <a:r>
              <a:rPr lang="fr-BE" sz="3200" b="1" dirty="0" smtClean="0"/>
              <a:t>Y</a:t>
            </a:r>
            <a:endParaRPr lang="fr-BE" sz="3200" b="1" dirty="0"/>
          </a:p>
        </p:txBody>
      </p:sp>
      <p:cxnSp>
        <p:nvCxnSpPr>
          <p:cNvPr id="13" name="Connecteur droit 12"/>
          <p:cNvCxnSpPr/>
          <p:nvPr/>
        </p:nvCxnSpPr>
        <p:spPr>
          <a:xfrm>
            <a:off x="6816000" y="382905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619875" y="4303855"/>
            <a:ext cx="600075" cy="584775"/>
          </a:xfrm>
          <a:prstGeom prst="rect">
            <a:avLst/>
          </a:prstGeom>
          <a:noFill/>
        </p:spPr>
        <p:txBody>
          <a:bodyPr wrap="square" rtlCol="0">
            <a:spAutoFit/>
          </a:bodyPr>
          <a:lstStyle/>
          <a:p>
            <a:r>
              <a:rPr lang="fr-BE" sz="3200" b="1" dirty="0" smtClean="0"/>
              <a:t>1</a:t>
            </a:r>
            <a:endParaRPr lang="fr-BE" sz="3200" b="1" dirty="0"/>
          </a:p>
        </p:txBody>
      </p:sp>
      <p:cxnSp>
        <p:nvCxnSpPr>
          <p:cNvPr id="16" name="Connecteur droit 15"/>
          <p:cNvCxnSpPr/>
          <p:nvPr/>
        </p:nvCxnSpPr>
        <p:spPr>
          <a:xfrm>
            <a:off x="5934075" y="3463350"/>
            <a:ext cx="5953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403056" y="3199810"/>
            <a:ext cx="600075" cy="584775"/>
          </a:xfrm>
          <a:prstGeom prst="rect">
            <a:avLst/>
          </a:prstGeom>
          <a:noFill/>
        </p:spPr>
        <p:txBody>
          <a:bodyPr wrap="square" rtlCol="0">
            <a:spAutoFit/>
          </a:bodyPr>
          <a:lstStyle/>
          <a:p>
            <a:r>
              <a:rPr lang="fr-BE" sz="3200" b="1" dirty="0" smtClean="0"/>
              <a:t>1</a:t>
            </a:r>
            <a:endParaRPr lang="fr-BE" sz="3200" b="1" dirty="0"/>
          </a:p>
        </p:txBody>
      </p:sp>
      <p:sp>
        <p:nvSpPr>
          <p:cNvPr id="18" name="ZoneTexte 17"/>
          <p:cNvSpPr txBox="1"/>
          <p:nvPr/>
        </p:nvSpPr>
        <p:spPr>
          <a:xfrm>
            <a:off x="5805487" y="4023135"/>
            <a:ext cx="600075" cy="584775"/>
          </a:xfrm>
          <a:prstGeom prst="rect">
            <a:avLst/>
          </a:prstGeom>
          <a:noFill/>
        </p:spPr>
        <p:txBody>
          <a:bodyPr wrap="square" rtlCol="0">
            <a:spAutoFit/>
          </a:bodyPr>
          <a:lstStyle/>
          <a:p>
            <a:r>
              <a:rPr lang="fr-BE" sz="3200" b="1" dirty="0" smtClean="0"/>
              <a:t>0</a:t>
            </a:r>
            <a:endParaRPr lang="fr-BE" sz="3200" b="1" dirty="0"/>
          </a:p>
        </p:txBody>
      </p:sp>
      <p:sp>
        <p:nvSpPr>
          <p:cNvPr id="19" name="Ellipse 18"/>
          <p:cNvSpPr/>
          <p:nvPr/>
        </p:nvSpPr>
        <p:spPr>
          <a:xfrm>
            <a:off x="8382000" y="2694180"/>
            <a:ext cx="104775" cy="1156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5" name="Connecteur droit 24"/>
          <p:cNvCxnSpPr/>
          <p:nvPr/>
        </p:nvCxnSpPr>
        <p:spPr>
          <a:xfrm>
            <a:off x="8434387" y="2943000"/>
            <a:ext cx="0" cy="100987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6229350" y="2752027"/>
            <a:ext cx="20574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186737" y="4303855"/>
            <a:ext cx="600075" cy="584775"/>
          </a:xfrm>
          <a:prstGeom prst="rect">
            <a:avLst/>
          </a:prstGeom>
          <a:noFill/>
        </p:spPr>
        <p:txBody>
          <a:bodyPr wrap="square" rtlCol="0">
            <a:spAutoFit/>
          </a:bodyPr>
          <a:lstStyle/>
          <a:p>
            <a:r>
              <a:rPr lang="fr-BE" sz="3200" dirty="0" smtClean="0">
                <a:solidFill>
                  <a:srgbClr val="0070C0"/>
                </a:solidFill>
              </a:rPr>
              <a:t>3</a:t>
            </a:r>
            <a:endParaRPr lang="fr-BE" sz="3200" dirty="0">
              <a:solidFill>
                <a:srgbClr val="0070C0"/>
              </a:solidFill>
            </a:endParaRPr>
          </a:p>
        </p:txBody>
      </p:sp>
      <p:sp>
        <p:nvSpPr>
          <p:cNvPr id="29" name="ZoneTexte 28"/>
          <p:cNvSpPr txBox="1"/>
          <p:nvPr/>
        </p:nvSpPr>
        <p:spPr>
          <a:xfrm>
            <a:off x="5426868" y="2454418"/>
            <a:ext cx="600075" cy="584775"/>
          </a:xfrm>
          <a:prstGeom prst="rect">
            <a:avLst/>
          </a:prstGeom>
          <a:noFill/>
        </p:spPr>
        <p:txBody>
          <a:bodyPr wrap="square" rtlCol="0">
            <a:spAutoFit/>
          </a:bodyPr>
          <a:lstStyle/>
          <a:p>
            <a:r>
              <a:rPr lang="fr-BE" sz="3200" dirty="0" smtClean="0">
                <a:solidFill>
                  <a:srgbClr val="0070C0"/>
                </a:solidFill>
              </a:rPr>
              <a:t>2</a:t>
            </a:r>
            <a:endParaRPr lang="fr-BE" sz="3200" dirty="0">
              <a:solidFill>
                <a:srgbClr val="0070C0"/>
              </a:solidFill>
            </a:endParaRPr>
          </a:p>
        </p:txBody>
      </p:sp>
      <p:sp>
        <p:nvSpPr>
          <p:cNvPr id="30" name="ZoneTexte 29"/>
          <p:cNvSpPr txBox="1"/>
          <p:nvPr/>
        </p:nvSpPr>
        <p:spPr>
          <a:xfrm>
            <a:off x="8579643" y="2264108"/>
            <a:ext cx="1031082" cy="584775"/>
          </a:xfrm>
          <a:prstGeom prst="rect">
            <a:avLst/>
          </a:prstGeom>
          <a:noFill/>
        </p:spPr>
        <p:txBody>
          <a:bodyPr wrap="square" rtlCol="0">
            <a:spAutoFit/>
          </a:bodyPr>
          <a:lstStyle/>
          <a:p>
            <a:r>
              <a:rPr lang="fr-BE" sz="3200" dirty="0" smtClean="0">
                <a:solidFill>
                  <a:srgbClr val="0070C0"/>
                </a:solidFill>
              </a:rPr>
              <a:t>(3,2)</a:t>
            </a:r>
            <a:endParaRPr lang="fr-BE" sz="3200" dirty="0">
              <a:solidFill>
                <a:srgbClr val="0070C0"/>
              </a:solidFill>
            </a:endParaRPr>
          </a:p>
        </p:txBody>
      </p:sp>
      <p:cxnSp>
        <p:nvCxnSpPr>
          <p:cNvPr id="32" name="Connecteur droit 31"/>
          <p:cNvCxnSpPr/>
          <p:nvPr/>
        </p:nvCxnSpPr>
        <p:spPr>
          <a:xfrm flipV="1">
            <a:off x="6229350" y="2826367"/>
            <a:ext cx="2105025" cy="1126508"/>
          </a:xfrm>
          <a:prstGeom prst="line">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rot="19898715">
            <a:off x="7010400" y="2867695"/>
            <a:ext cx="600075" cy="584775"/>
          </a:xfrm>
          <a:prstGeom prst="rect">
            <a:avLst/>
          </a:prstGeom>
          <a:noFill/>
        </p:spPr>
        <p:txBody>
          <a:bodyPr wrap="square" rtlCol="0">
            <a:spAutoFit/>
          </a:bodyPr>
          <a:lstStyle/>
          <a:p>
            <a:r>
              <a:rPr lang="fr-BE" sz="3200" dirty="0">
                <a:solidFill>
                  <a:srgbClr val="00B050"/>
                </a:solidFill>
              </a:rPr>
              <a:t>d</a:t>
            </a:r>
          </a:p>
        </p:txBody>
      </p:sp>
      <p:graphicFrame>
        <p:nvGraphicFramePr>
          <p:cNvPr id="35" name="Objet 34"/>
          <p:cNvGraphicFramePr>
            <a:graphicFrameLocks noChangeAspect="1"/>
          </p:cNvGraphicFramePr>
          <p:nvPr>
            <p:extLst>
              <p:ext uri="{D42A27DB-BD31-4B8C-83A1-F6EECF244321}">
                <p14:modId xmlns:p14="http://schemas.microsoft.com/office/powerpoint/2010/main" val="760004722"/>
              </p:ext>
            </p:extLst>
          </p:nvPr>
        </p:nvGraphicFramePr>
        <p:xfrm>
          <a:off x="720000" y="5100575"/>
          <a:ext cx="7282940" cy="574282"/>
        </p:xfrm>
        <a:graphic>
          <a:graphicData uri="http://schemas.openxmlformats.org/presentationml/2006/ole">
            <mc:AlternateContent xmlns:mc="http://schemas.openxmlformats.org/markup-compatibility/2006">
              <mc:Choice xmlns:v="urn:schemas-microsoft-com:vml" Requires="v">
                <p:oleObj spid="_x0000_s5376" name="Equation" r:id="rId3" imgW="3543120" imgH="279360" progId="Equation.DSMT4">
                  <p:embed/>
                </p:oleObj>
              </mc:Choice>
              <mc:Fallback>
                <p:oleObj name="Equation" r:id="rId3" imgW="3543120" imgH="279360" progId="Equation.DSMT4">
                  <p:embed/>
                  <p:pic>
                    <p:nvPicPr>
                      <p:cNvPr id="0" name=""/>
                      <p:cNvPicPr/>
                      <p:nvPr/>
                    </p:nvPicPr>
                    <p:blipFill>
                      <a:blip r:embed="rId4"/>
                      <a:stretch>
                        <a:fillRect/>
                      </a:stretch>
                    </p:blipFill>
                    <p:spPr>
                      <a:xfrm>
                        <a:off x="720000" y="5100575"/>
                        <a:ext cx="7282940" cy="574282"/>
                      </a:xfrm>
                      <a:prstGeom prst="rect">
                        <a:avLst/>
                      </a:prstGeom>
                    </p:spPr>
                  </p:pic>
                </p:oleObj>
              </mc:Fallback>
            </mc:AlternateContent>
          </a:graphicData>
        </a:graphic>
      </p:graphicFrame>
      <p:sp>
        <p:nvSpPr>
          <p:cNvPr id="37" name="Arc 36"/>
          <p:cNvSpPr/>
          <p:nvPr/>
        </p:nvSpPr>
        <p:spPr>
          <a:xfrm rot="716443">
            <a:off x="6912350" y="3297011"/>
            <a:ext cx="1067956" cy="1227425"/>
          </a:xfrm>
          <a:prstGeom prst="arc">
            <a:avLst>
              <a:gd name="adj1" fmla="val 16157750"/>
              <a:gd name="adj2" fmla="val 0"/>
            </a:avLst>
          </a:prstGeom>
          <a:ln w="19050">
            <a:solidFill>
              <a:srgbClr val="FFC00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8" name="ZoneTexte 37"/>
          <p:cNvSpPr txBox="1"/>
          <p:nvPr/>
        </p:nvSpPr>
        <p:spPr>
          <a:xfrm>
            <a:off x="7402865" y="3379063"/>
            <a:ext cx="600075" cy="584775"/>
          </a:xfrm>
          <a:prstGeom prst="rect">
            <a:avLst/>
          </a:prstGeom>
          <a:noFill/>
        </p:spPr>
        <p:txBody>
          <a:bodyPr wrap="square" rtlCol="0">
            <a:spAutoFit/>
          </a:bodyPr>
          <a:lstStyle/>
          <a:p>
            <a:r>
              <a:rPr lang="el-GR" sz="3200" dirty="0" smtClean="0">
                <a:solidFill>
                  <a:srgbClr val="FFC000"/>
                </a:solidFill>
                <a:latin typeface="Arial" panose="020B0604020202020204" pitchFamily="34" charset="0"/>
                <a:cs typeface="Arial" panose="020B0604020202020204" pitchFamily="34" charset="0"/>
              </a:rPr>
              <a:t>φ</a:t>
            </a:r>
            <a:endParaRPr lang="fr-BE" sz="3200" dirty="0">
              <a:solidFill>
                <a:srgbClr val="FFC000"/>
              </a:solidFill>
              <a:latin typeface="Arial" panose="020B0604020202020204" pitchFamily="34" charset="0"/>
              <a:cs typeface="Arial" panose="020B0604020202020204" pitchFamily="34" charset="0"/>
            </a:endParaRPr>
          </a:p>
        </p:txBody>
      </p:sp>
      <p:graphicFrame>
        <p:nvGraphicFramePr>
          <p:cNvPr id="39" name="Objet 38"/>
          <p:cNvGraphicFramePr>
            <a:graphicFrameLocks noChangeAspect="1"/>
          </p:cNvGraphicFramePr>
          <p:nvPr>
            <p:extLst>
              <p:ext uri="{D42A27DB-BD31-4B8C-83A1-F6EECF244321}">
                <p14:modId xmlns:p14="http://schemas.microsoft.com/office/powerpoint/2010/main" val="2055554041"/>
              </p:ext>
            </p:extLst>
          </p:nvPr>
        </p:nvGraphicFramePr>
        <p:xfrm>
          <a:off x="720000" y="5726595"/>
          <a:ext cx="6472237" cy="887413"/>
        </p:xfrm>
        <a:graphic>
          <a:graphicData uri="http://schemas.openxmlformats.org/presentationml/2006/ole">
            <mc:AlternateContent xmlns:mc="http://schemas.openxmlformats.org/markup-compatibility/2006">
              <mc:Choice xmlns:v="urn:schemas-microsoft-com:vml" Requires="v">
                <p:oleObj spid="_x0000_s5377" name="Equation" r:id="rId5" imgW="3149280" imgH="431640" progId="Equation.DSMT4">
                  <p:embed/>
                </p:oleObj>
              </mc:Choice>
              <mc:Fallback>
                <p:oleObj name="Equation" r:id="rId5" imgW="3149280" imgH="431640" progId="Equation.DSMT4">
                  <p:embed/>
                  <p:pic>
                    <p:nvPicPr>
                      <p:cNvPr id="0" name=""/>
                      <p:cNvPicPr/>
                      <p:nvPr/>
                    </p:nvPicPr>
                    <p:blipFill>
                      <a:blip r:embed="rId6"/>
                      <a:stretch>
                        <a:fillRect/>
                      </a:stretch>
                    </p:blipFill>
                    <p:spPr>
                      <a:xfrm>
                        <a:off x="720000" y="5726595"/>
                        <a:ext cx="6472237" cy="887413"/>
                      </a:xfrm>
                      <a:prstGeom prst="rect">
                        <a:avLst/>
                      </a:prstGeom>
                    </p:spPr>
                  </p:pic>
                </p:oleObj>
              </mc:Fallback>
            </mc:AlternateContent>
          </a:graphicData>
        </a:graphic>
      </p:graphicFrame>
    </p:spTree>
    <p:extLst>
      <p:ext uri="{BB962C8B-B14F-4D97-AF65-F5344CB8AC3E}">
        <p14:creationId xmlns:p14="http://schemas.microsoft.com/office/powerpoint/2010/main" val="23751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2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20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down)">
                                      <p:cBhvr>
                                        <p:cTn id="84" dur="20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7" grpId="0"/>
      <p:bldP spid="18" grpId="0"/>
      <p:bldP spid="19" grpId="0" animBg="1"/>
      <p:bldP spid="28" grpId="0"/>
      <p:bldP spid="29" grpId="0"/>
      <p:bldP spid="30" grpId="0"/>
      <p:bldP spid="34" grpId="0"/>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Impédance complexe (exemple d’un circuit R-L)</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15</a:t>
            </a:fld>
            <a:endParaRPr lang="fr-BE"/>
          </a:p>
        </p:txBody>
      </p:sp>
      <p:sp>
        <p:nvSpPr>
          <p:cNvPr id="8" name="ZoneTexte 7"/>
          <p:cNvSpPr txBox="1"/>
          <p:nvPr/>
        </p:nvSpPr>
        <p:spPr>
          <a:xfrm>
            <a:off x="720000" y="900000"/>
            <a:ext cx="10800000" cy="584775"/>
          </a:xfrm>
          <a:prstGeom prst="rect">
            <a:avLst/>
          </a:prstGeom>
          <a:noFill/>
        </p:spPr>
        <p:txBody>
          <a:bodyPr wrap="square" rtlCol="0">
            <a:spAutoFit/>
          </a:bodyPr>
          <a:lstStyle/>
          <a:p>
            <a:r>
              <a:rPr lang="fr-BE" sz="3200" dirty="0" smtClean="0"/>
              <a:t>Impédance, résistance, réactance dans le plan complexe</a:t>
            </a:r>
          </a:p>
        </p:txBody>
      </p:sp>
      <p:cxnSp>
        <p:nvCxnSpPr>
          <p:cNvPr id="4" name="Connecteur droit 3"/>
          <p:cNvCxnSpPr/>
          <p:nvPr/>
        </p:nvCxnSpPr>
        <p:spPr>
          <a:xfrm flipV="1">
            <a:off x="2562225" y="4038600"/>
            <a:ext cx="7334250"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flipV="1">
            <a:off x="6162676" y="2247900"/>
            <a:ext cx="31386" cy="28417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997225" y="3453825"/>
            <a:ext cx="2356575" cy="584775"/>
          </a:xfrm>
          <a:prstGeom prst="rect">
            <a:avLst/>
          </a:prstGeom>
          <a:noFill/>
        </p:spPr>
        <p:txBody>
          <a:bodyPr wrap="square" rtlCol="0">
            <a:spAutoFit/>
          </a:bodyPr>
          <a:lstStyle/>
          <a:p>
            <a:r>
              <a:rPr lang="fr-BE" sz="3200" b="1" dirty="0" smtClean="0"/>
              <a:t>R=résistance</a:t>
            </a:r>
            <a:endParaRPr lang="fr-BE" sz="3200" b="1" dirty="0"/>
          </a:p>
        </p:txBody>
      </p:sp>
      <p:sp>
        <p:nvSpPr>
          <p:cNvPr id="11" name="ZoneTexte 10"/>
          <p:cNvSpPr txBox="1"/>
          <p:nvPr/>
        </p:nvSpPr>
        <p:spPr>
          <a:xfrm>
            <a:off x="6212840" y="2119509"/>
            <a:ext cx="2466975" cy="584775"/>
          </a:xfrm>
          <a:prstGeom prst="rect">
            <a:avLst/>
          </a:prstGeom>
          <a:noFill/>
        </p:spPr>
        <p:txBody>
          <a:bodyPr wrap="square" rtlCol="0">
            <a:spAutoFit/>
          </a:bodyPr>
          <a:lstStyle/>
          <a:p>
            <a:r>
              <a:rPr lang="fr-BE" sz="3200" b="1" dirty="0" err="1" smtClean="0"/>
              <a:t>jX</a:t>
            </a:r>
            <a:r>
              <a:rPr lang="fr-BE" sz="3200" b="1" dirty="0" smtClean="0"/>
              <a:t>=réactance</a:t>
            </a:r>
            <a:endParaRPr lang="fr-BE" sz="3200" b="1" dirty="0"/>
          </a:p>
        </p:txBody>
      </p:sp>
      <p:sp>
        <p:nvSpPr>
          <p:cNvPr id="19" name="Ellipse 18"/>
          <p:cNvSpPr/>
          <p:nvPr/>
        </p:nvSpPr>
        <p:spPr>
          <a:xfrm>
            <a:off x="8382000" y="2694180"/>
            <a:ext cx="104775" cy="11569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ZoneTexte 27"/>
          <p:cNvSpPr txBox="1"/>
          <p:nvPr/>
        </p:nvSpPr>
        <p:spPr>
          <a:xfrm>
            <a:off x="8186737" y="4303855"/>
            <a:ext cx="810488" cy="584775"/>
          </a:xfrm>
          <a:prstGeom prst="rect">
            <a:avLst/>
          </a:prstGeom>
          <a:noFill/>
        </p:spPr>
        <p:txBody>
          <a:bodyPr wrap="square" rtlCol="0">
            <a:spAutoFit/>
          </a:bodyPr>
          <a:lstStyle/>
          <a:p>
            <a:r>
              <a:rPr lang="fr-BE" sz="3200" dirty="0" smtClean="0">
                <a:solidFill>
                  <a:srgbClr val="0070C0"/>
                </a:solidFill>
              </a:rPr>
              <a:t>3</a:t>
            </a:r>
            <a:r>
              <a:rPr lang="el-GR" sz="3200" dirty="0" smtClean="0">
                <a:solidFill>
                  <a:srgbClr val="0070C0"/>
                </a:solidFill>
              </a:rPr>
              <a:t>Ω</a:t>
            </a:r>
            <a:endParaRPr lang="fr-BE" sz="3200" dirty="0">
              <a:solidFill>
                <a:srgbClr val="0070C0"/>
              </a:solidFill>
            </a:endParaRPr>
          </a:p>
        </p:txBody>
      </p:sp>
      <p:sp>
        <p:nvSpPr>
          <p:cNvPr id="29" name="ZoneTexte 28"/>
          <p:cNvSpPr txBox="1"/>
          <p:nvPr/>
        </p:nvSpPr>
        <p:spPr>
          <a:xfrm>
            <a:off x="4943476" y="2454418"/>
            <a:ext cx="1083468" cy="584775"/>
          </a:xfrm>
          <a:prstGeom prst="rect">
            <a:avLst/>
          </a:prstGeom>
          <a:noFill/>
        </p:spPr>
        <p:txBody>
          <a:bodyPr wrap="square" rtlCol="0">
            <a:spAutoFit/>
          </a:bodyPr>
          <a:lstStyle/>
          <a:p>
            <a:r>
              <a:rPr lang="fr-BE" sz="3200" dirty="0" smtClean="0">
                <a:solidFill>
                  <a:srgbClr val="0070C0"/>
                </a:solidFill>
              </a:rPr>
              <a:t>+j2</a:t>
            </a:r>
            <a:r>
              <a:rPr lang="el-GR" sz="3200" dirty="0" smtClean="0">
                <a:solidFill>
                  <a:srgbClr val="0070C0"/>
                </a:solidFill>
              </a:rPr>
              <a:t>Ω</a:t>
            </a:r>
            <a:endParaRPr lang="fr-BE" sz="3200" dirty="0">
              <a:solidFill>
                <a:srgbClr val="0070C0"/>
              </a:solidFill>
            </a:endParaRPr>
          </a:p>
        </p:txBody>
      </p:sp>
      <p:sp>
        <p:nvSpPr>
          <p:cNvPr id="30" name="ZoneTexte 29"/>
          <p:cNvSpPr txBox="1"/>
          <p:nvPr/>
        </p:nvSpPr>
        <p:spPr>
          <a:xfrm>
            <a:off x="8579643" y="2264108"/>
            <a:ext cx="1412082" cy="584775"/>
          </a:xfrm>
          <a:prstGeom prst="rect">
            <a:avLst/>
          </a:prstGeom>
          <a:noFill/>
        </p:spPr>
        <p:txBody>
          <a:bodyPr wrap="square" rtlCol="0">
            <a:spAutoFit/>
          </a:bodyPr>
          <a:lstStyle/>
          <a:p>
            <a:r>
              <a:rPr lang="fr-BE" sz="3200" dirty="0" smtClean="0">
                <a:solidFill>
                  <a:srgbClr val="00B050"/>
                </a:solidFill>
              </a:rPr>
              <a:t>Z=3+j2</a:t>
            </a:r>
            <a:endParaRPr lang="fr-BE" sz="3200" dirty="0">
              <a:solidFill>
                <a:srgbClr val="00B050"/>
              </a:solidFill>
            </a:endParaRPr>
          </a:p>
        </p:txBody>
      </p:sp>
      <p:cxnSp>
        <p:nvCxnSpPr>
          <p:cNvPr id="32" name="Connecteur droit 31"/>
          <p:cNvCxnSpPr/>
          <p:nvPr/>
        </p:nvCxnSpPr>
        <p:spPr>
          <a:xfrm flipV="1">
            <a:off x="6276975" y="2826367"/>
            <a:ext cx="2057400" cy="1130876"/>
          </a:xfrm>
          <a:prstGeom prst="line">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6276975" y="3966547"/>
            <a:ext cx="2157412" cy="15518"/>
          </a:xfrm>
          <a:prstGeom prst="line">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flipV="1">
            <a:off x="6226711" y="2809892"/>
            <a:ext cx="22408" cy="1127091"/>
          </a:xfrm>
          <a:prstGeom prst="line">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0" name="Objet 39"/>
          <p:cNvGraphicFramePr>
            <a:graphicFrameLocks noChangeAspect="1"/>
          </p:cNvGraphicFramePr>
          <p:nvPr>
            <p:extLst>
              <p:ext uri="{D42A27DB-BD31-4B8C-83A1-F6EECF244321}">
                <p14:modId xmlns:p14="http://schemas.microsoft.com/office/powerpoint/2010/main" val="46637160"/>
              </p:ext>
            </p:extLst>
          </p:nvPr>
        </p:nvGraphicFramePr>
        <p:xfrm>
          <a:off x="603250" y="4651375"/>
          <a:ext cx="8980488" cy="1039813"/>
        </p:xfrm>
        <a:graphic>
          <a:graphicData uri="http://schemas.openxmlformats.org/presentationml/2006/ole">
            <mc:AlternateContent xmlns:mc="http://schemas.openxmlformats.org/markup-compatibility/2006">
              <mc:Choice xmlns:v="urn:schemas-microsoft-com:vml" Requires="v">
                <p:oleObj spid="_x0000_s6389" name="Equation" r:id="rId3" imgW="4368600" imgH="507960" progId="Equation.DSMT4">
                  <p:embed/>
                </p:oleObj>
              </mc:Choice>
              <mc:Fallback>
                <p:oleObj name="Equation" r:id="rId3" imgW="4368600" imgH="507960" progId="Equation.DSMT4">
                  <p:embed/>
                  <p:pic>
                    <p:nvPicPr>
                      <p:cNvPr id="0" name=""/>
                      <p:cNvPicPr/>
                      <p:nvPr/>
                    </p:nvPicPr>
                    <p:blipFill>
                      <a:blip r:embed="rId4"/>
                      <a:stretch>
                        <a:fillRect/>
                      </a:stretch>
                    </p:blipFill>
                    <p:spPr>
                      <a:xfrm>
                        <a:off x="603250" y="4651375"/>
                        <a:ext cx="8980488" cy="1039813"/>
                      </a:xfrm>
                      <a:prstGeom prst="rect">
                        <a:avLst/>
                      </a:prstGeom>
                    </p:spPr>
                  </p:pic>
                </p:oleObj>
              </mc:Fallback>
            </mc:AlternateContent>
          </a:graphicData>
        </a:graphic>
      </p:graphicFrame>
      <p:sp>
        <p:nvSpPr>
          <p:cNvPr id="42" name="Arc 41"/>
          <p:cNvSpPr/>
          <p:nvPr/>
        </p:nvSpPr>
        <p:spPr>
          <a:xfrm rot="716443">
            <a:off x="6912350" y="3297011"/>
            <a:ext cx="1067956" cy="1227425"/>
          </a:xfrm>
          <a:prstGeom prst="arc">
            <a:avLst>
              <a:gd name="adj1" fmla="val 16157750"/>
              <a:gd name="adj2" fmla="val 0"/>
            </a:avLst>
          </a:prstGeom>
          <a:ln w="19050">
            <a:solidFill>
              <a:srgbClr val="FFC000"/>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43" name="ZoneTexte 42"/>
          <p:cNvSpPr txBox="1"/>
          <p:nvPr/>
        </p:nvSpPr>
        <p:spPr>
          <a:xfrm>
            <a:off x="7402865" y="3379063"/>
            <a:ext cx="600075" cy="584775"/>
          </a:xfrm>
          <a:prstGeom prst="rect">
            <a:avLst/>
          </a:prstGeom>
          <a:noFill/>
        </p:spPr>
        <p:txBody>
          <a:bodyPr wrap="square" rtlCol="0">
            <a:spAutoFit/>
          </a:bodyPr>
          <a:lstStyle/>
          <a:p>
            <a:r>
              <a:rPr lang="el-GR" sz="3200" dirty="0" smtClean="0">
                <a:solidFill>
                  <a:srgbClr val="FFC000"/>
                </a:solidFill>
                <a:latin typeface="Arial" panose="020B0604020202020204" pitchFamily="34" charset="0"/>
                <a:cs typeface="Arial" panose="020B0604020202020204" pitchFamily="34" charset="0"/>
              </a:rPr>
              <a:t>φ</a:t>
            </a:r>
            <a:endParaRPr lang="fr-BE" sz="3200" dirty="0">
              <a:solidFill>
                <a:srgbClr val="FFC000"/>
              </a:solidFill>
              <a:latin typeface="Arial" panose="020B0604020202020204" pitchFamily="34" charset="0"/>
              <a:cs typeface="Arial" panose="020B0604020202020204" pitchFamily="34" charset="0"/>
            </a:endParaRPr>
          </a:p>
        </p:txBody>
      </p:sp>
      <p:graphicFrame>
        <p:nvGraphicFramePr>
          <p:cNvPr id="44" name="Objet 43"/>
          <p:cNvGraphicFramePr>
            <a:graphicFrameLocks noChangeAspect="1"/>
          </p:cNvGraphicFramePr>
          <p:nvPr>
            <p:extLst>
              <p:ext uri="{D42A27DB-BD31-4B8C-83A1-F6EECF244321}">
                <p14:modId xmlns:p14="http://schemas.microsoft.com/office/powerpoint/2010/main" val="1457738230"/>
              </p:ext>
            </p:extLst>
          </p:nvPr>
        </p:nvGraphicFramePr>
        <p:xfrm>
          <a:off x="628650" y="5691188"/>
          <a:ext cx="11441113" cy="882650"/>
        </p:xfrm>
        <a:graphic>
          <a:graphicData uri="http://schemas.openxmlformats.org/presentationml/2006/ole">
            <mc:AlternateContent xmlns:mc="http://schemas.openxmlformats.org/markup-compatibility/2006">
              <mc:Choice xmlns:v="urn:schemas-microsoft-com:vml" Requires="v">
                <p:oleObj spid="_x0000_s6390" name="Equation" r:id="rId5" imgW="5562360" imgH="431640" progId="Equation.DSMT4">
                  <p:embed/>
                </p:oleObj>
              </mc:Choice>
              <mc:Fallback>
                <p:oleObj name="Equation" r:id="rId5" imgW="5562360" imgH="431640" progId="Equation.DSMT4">
                  <p:embed/>
                  <p:pic>
                    <p:nvPicPr>
                      <p:cNvPr id="0" name=""/>
                      <p:cNvPicPr/>
                      <p:nvPr/>
                    </p:nvPicPr>
                    <p:blipFill>
                      <a:blip r:embed="rId6"/>
                      <a:stretch>
                        <a:fillRect/>
                      </a:stretch>
                    </p:blipFill>
                    <p:spPr>
                      <a:xfrm>
                        <a:off x="628650" y="5691188"/>
                        <a:ext cx="11441113" cy="882650"/>
                      </a:xfrm>
                      <a:prstGeom prst="rect">
                        <a:avLst/>
                      </a:prstGeom>
                    </p:spPr>
                  </p:pic>
                </p:oleObj>
              </mc:Fallback>
            </mc:AlternateContent>
          </a:graphicData>
        </a:graphic>
      </p:graphicFrame>
      <p:sp>
        <p:nvSpPr>
          <p:cNvPr id="45" name="ZoneTexte 44"/>
          <p:cNvSpPr txBox="1"/>
          <p:nvPr/>
        </p:nvSpPr>
        <p:spPr>
          <a:xfrm>
            <a:off x="9033375" y="4077305"/>
            <a:ext cx="2356575" cy="954107"/>
          </a:xfrm>
          <a:prstGeom prst="rect">
            <a:avLst/>
          </a:prstGeom>
          <a:noFill/>
        </p:spPr>
        <p:txBody>
          <a:bodyPr wrap="square" rtlCol="0">
            <a:spAutoFit/>
          </a:bodyPr>
          <a:lstStyle/>
          <a:p>
            <a:r>
              <a:rPr lang="fr-BE" sz="2800" dirty="0" smtClean="0">
                <a:solidFill>
                  <a:srgbClr val="FF0000"/>
                </a:solidFill>
              </a:rPr>
              <a:t>R=</a:t>
            </a:r>
            <a:r>
              <a:rPr lang="fr-BE" sz="2800" dirty="0" err="1" smtClean="0">
                <a:solidFill>
                  <a:srgbClr val="FF0000"/>
                </a:solidFill>
              </a:rPr>
              <a:t>Re</a:t>
            </a:r>
            <a:r>
              <a:rPr lang="fr-BE" sz="2800" dirty="0" smtClean="0">
                <a:solidFill>
                  <a:srgbClr val="FF0000"/>
                </a:solidFill>
              </a:rPr>
              <a:t>(Z)</a:t>
            </a:r>
          </a:p>
          <a:p>
            <a:r>
              <a:rPr lang="fr-BE" sz="2800" dirty="0" smtClean="0">
                <a:solidFill>
                  <a:srgbClr val="FF0000"/>
                </a:solidFill>
              </a:rPr>
              <a:t>partie </a:t>
            </a:r>
            <a:r>
              <a:rPr lang="fr-BE" sz="2800" dirty="0" smtClean="0">
                <a:solidFill>
                  <a:srgbClr val="FF0000"/>
                </a:solidFill>
              </a:rPr>
              <a:t>réelle</a:t>
            </a:r>
            <a:endParaRPr lang="fr-BE" sz="2800" dirty="0">
              <a:solidFill>
                <a:srgbClr val="FF0000"/>
              </a:solidFill>
            </a:endParaRPr>
          </a:p>
        </p:txBody>
      </p:sp>
      <p:sp>
        <p:nvSpPr>
          <p:cNvPr id="46" name="ZoneTexte 45"/>
          <p:cNvSpPr txBox="1"/>
          <p:nvPr/>
        </p:nvSpPr>
        <p:spPr>
          <a:xfrm>
            <a:off x="6226528" y="1266847"/>
            <a:ext cx="2806847" cy="954107"/>
          </a:xfrm>
          <a:prstGeom prst="rect">
            <a:avLst/>
          </a:prstGeom>
          <a:noFill/>
        </p:spPr>
        <p:txBody>
          <a:bodyPr wrap="square" rtlCol="0">
            <a:spAutoFit/>
          </a:bodyPr>
          <a:lstStyle/>
          <a:p>
            <a:r>
              <a:rPr lang="fr-BE" sz="2800" dirty="0" err="1" smtClean="0">
                <a:solidFill>
                  <a:srgbClr val="FF0000"/>
                </a:solidFill>
              </a:rPr>
              <a:t>jX</a:t>
            </a:r>
            <a:r>
              <a:rPr lang="fr-BE" sz="2800" dirty="0" smtClean="0">
                <a:solidFill>
                  <a:srgbClr val="FF0000"/>
                </a:solidFill>
              </a:rPr>
              <a:t>=Im(Z)</a:t>
            </a:r>
          </a:p>
          <a:p>
            <a:r>
              <a:rPr lang="fr-BE" sz="2800" dirty="0" smtClean="0">
                <a:solidFill>
                  <a:srgbClr val="FF0000"/>
                </a:solidFill>
              </a:rPr>
              <a:t>partie imaginaire</a:t>
            </a:r>
            <a:endParaRPr lang="fr-BE" sz="2800" dirty="0">
              <a:solidFill>
                <a:srgbClr val="FF0000"/>
              </a:solidFill>
            </a:endParaRPr>
          </a:p>
        </p:txBody>
      </p:sp>
      <p:sp>
        <p:nvSpPr>
          <p:cNvPr id="6" name="Rectangle 5"/>
          <p:cNvSpPr/>
          <p:nvPr/>
        </p:nvSpPr>
        <p:spPr>
          <a:xfrm>
            <a:off x="8679815" y="5130447"/>
            <a:ext cx="903923" cy="5199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966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2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20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45833E-6 1.85185E-6 L 0.18021 -0.00139 " pathEditMode="relative" rAng="0" ptsTypes="AA">
                                      <p:cBhvr>
                                        <p:cTn id="32" dur="2000" fill="hold"/>
                                        <p:tgtEl>
                                          <p:spTgt spid="33"/>
                                        </p:tgtEl>
                                        <p:attrNameLst>
                                          <p:attrName>ppt_x</p:attrName>
                                          <p:attrName>ppt_y</p:attrName>
                                        </p:attrNameLst>
                                      </p:cBhvr>
                                      <p:rCtr x="9010" y="-6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20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animBg="1"/>
      <p:bldP spid="28" grpId="0"/>
      <p:bldP spid="29" grpId="0"/>
      <p:bldP spid="30" grpId="0"/>
      <p:bldP spid="42" grpId="0" animBg="1"/>
      <p:bldP spid="43" grpId="0"/>
      <p:bldP spid="45" grpId="0"/>
      <p:bldP spid="46"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Impédance d’une bobine, impédance d’un condensateur</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16</a:t>
            </a:fld>
            <a:endParaRPr lang="fr-BE"/>
          </a:p>
        </p:txBody>
      </p:sp>
      <p:sp>
        <p:nvSpPr>
          <p:cNvPr id="8" name="ZoneTexte 7"/>
          <p:cNvSpPr txBox="1"/>
          <p:nvPr/>
        </p:nvSpPr>
        <p:spPr>
          <a:xfrm>
            <a:off x="720000" y="900000"/>
            <a:ext cx="10800000" cy="584775"/>
          </a:xfrm>
          <a:prstGeom prst="rect">
            <a:avLst/>
          </a:prstGeom>
          <a:noFill/>
        </p:spPr>
        <p:txBody>
          <a:bodyPr wrap="square" rtlCol="0">
            <a:spAutoFit/>
          </a:bodyPr>
          <a:lstStyle/>
          <a:p>
            <a:r>
              <a:rPr lang="fr-BE" sz="3200" dirty="0" smtClean="0"/>
              <a:t>Impédance, réactance pure, inductance, capacitance</a:t>
            </a:r>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6" name="Objet 5"/>
          <p:cNvGraphicFramePr>
            <a:graphicFrameLocks noChangeAspect="1"/>
          </p:cNvGraphicFramePr>
          <p:nvPr>
            <p:extLst>
              <p:ext uri="{D42A27DB-BD31-4B8C-83A1-F6EECF244321}">
                <p14:modId xmlns:p14="http://schemas.microsoft.com/office/powerpoint/2010/main" val="1963912808"/>
              </p:ext>
            </p:extLst>
          </p:nvPr>
        </p:nvGraphicFramePr>
        <p:xfrm>
          <a:off x="2864275" y="1833974"/>
          <a:ext cx="6511449" cy="3766051"/>
        </p:xfrm>
        <a:graphic>
          <a:graphicData uri="http://schemas.openxmlformats.org/presentationml/2006/ole">
            <mc:AlternateContent xmlns:mc="http://schemas.openxmlformats.org/markup-compatibility/2006">
              <mc:Choice xmlns:v="urn:schemas-microsoft-com:vml" Requires="v">
                <p:oleObj spid="_x0000_s7289" name="Equation" r:id="rId3" imgW="1892160" imgH="1091880" progId="Equation.DSMT4">
                  <p:embed/>
                </p:oleObj>
              </mc:Choice>
              <mc:Fallback>
                <p:oleObj name="Equation" r:id="rId3" imgW="1892160" imgH="1091880" progId="Equation.DSMT4">
                  <p:embed/>
                  <p:pic>
                    <p:nvPicPr>
                      <p:cNvPr id="0" name="Object 1"/>
                      <p:cNvPicPr>
                        <a:picLocks noChangeAspect="1" noChangeArrowheads="1"/>
                      </p:cNvPicPr>
                      <p:nvPr/>
                    </p:nvPicPr>
                    <p:blipFill>
                      <a:blip r:embed="rId4"/>
                      <a:srcRect/>
                      <a:stretch>
                        <a:fillRect/>
                      </a:stretch>
                    </p:blipFill>
                    <p:spPr bwMode="auto">
                      <a:xfrm>
                        <a:off x="2864275" y="1833974"/>
                        <a:ext cx="6511449" cy="3766051"/>
                      </a:xfrm>
                      <a:prstGeom prst="rect">
                        <a:avLst/>
                      </a:prstGeom>
                      <a:noFill/>
                    </p:spPr>
                  </p:pic>
                </p:oleObj>
              </mc:Fallback>
            </mc:AlternateContent>
          </a:graphicData>
        </a:graphic>
      </p:graphicFrame>
    </p:spTree>
    <p:extLst>
      <p:ext uri="{BB962C8B-B14F-4D97-AF65-F5344CB8AC3E}">
        <p14:creationId xmlns:p14="http://schemas.microsoft.com/office/powerpoint/2010/main" val="391305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Que se passe-t-il quand les axes deviennent des lignes courbes ?</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17</a:t>
            </a:fld>
            <a:endParaRPr lang="fr-BE"/>
          </a:p>
        </p:txBody>
      </p:sp>
      <p:sp>
        <p:nvSpPr>
          <p:cNvPr id="8" name="ZoneTexte 7"/>
          <p:cNvSpPr txBox="1"/>
          <p:nvPr/>
        </p:nvSpPr>
        <p:spPr>
          <a:xfrm>
            <a:off x="720000" y="900000"/>
            <a:ext cx="10800000" cy="1077218"/>
          </a:xfrm>
          <a:prstGeom prst="rect">
            <a:avLst/>
          </a:prstGeom>
          <a:noFill/>
        </p:spPr>
        <p:txBody>
          <a:bodyPr wrap="square" rtlCol="0">
            <a:spAutoFit/>
          </a:bodyPr>
          <a:lstStyle/>
          <a:p>
            <a:r>
              <a:rPr lang="fr-BE" sz="3200" dirty="0" smtClean="0"/>
              <a:t>Exemple des méridiens et des parallèles</a:t>
            </a:r>
          </a:p>
          <a:p>
            <a:r>
              <a:rPr lang="fr-BE" sz="3200" dirty="0" smtClean="0"/>
              <a:t>Longitude, latitude, coordonnées GPS</a:t>
            </a:r>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194" name="Picture 2" descr="Résultat de recherche d'images pour &quot;méridiens parallèl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220218"/>
            <a:ext cx="5380800" cy="424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920" y="2256218"/>
            <a:ext cx="5186080" cy="41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35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Les Radioamateurs utilisent aussi des axes en lignes courbes</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18</a:t>
            </a:fld>
            <a:endParaRPr lang="fr-BE"/>
          </a:p>
        </p:txBody>
      </p:sp>
      <p:sp>
        <p:nvSpPr>
          <p:cNvPr id="8" name="ZoneTexte 7"/>
          <p:cNvSpPr txBox="1"/>
          <p:nvPr/>
        </p:nvSpPr>
        <p:spPr>
          <a:xfrm>
            <a:off x="720000" y="900000"/>
            <a:ext cx="10800000" cy="584775"/>
          </a:xfrm>
          <a:prstGeom prst="rect">
            <a:avLst/>
          </a:prstGeom>
          <a:noFill/>
        </p:spPr>
        <p:txBody>
          <a:bodyPr wrap="square" rtlCol="0">
            <a:spAutoFit/>
          </a:bodyPr>
          <a:lstStyle/>
          <a:p>
            <a:r>
              <a:rPr lang="fr-BE" sz="3200" dirty="0" smtClean="0"/>
              <a:t>QTH Locator</a:t>
            </a:r>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9218" name="Picture 2" descr="Résultat de recherche d'images pour &quot;qth locat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73" y="1588387"/>
            <a:ext cx="8336654"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56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Transformation du système d’axe du plan complexe</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19</a:t>
            </a:fld>
            <a:endParaRPr lang="fr-BE"/>
          </a:p>
        </p:txBody>
      </p:sp>
      <p:sp>
        <p:nvSpPr>
          <p:cNvPr id="8" name="ZoneTexte 7"/>
          <p:cNvSpPr txBox="1"/>
          <p:nvPr/>
        </p:nvSpPr>
        <p:spPr>
          <a:xfrm>
            <a:off x="720000" y="900000"/>
            <a:ext cx="10800000" cy="584775"/>
          </a:xfrm>
          <a:prstGeom prst="rect">
            <a:avLst/>
          </a:prstGeom>
          <a:noFill/>
        </p:spPr>
        <p:txBody>
          <a:bodyPr wrap="square" rtlCol="0">
            <a:spAutoFit/>
          </a:bodyPr>
          <a:lstStyle/>
          <a:p>
            <a:r>
              <a:rPr lang="fr-BE" sz="3200" dirty="0" smtClean="0"/>
              <a:t>Abaque de Smith : transformation </a:t>
            </a:r>
            <a:r>
              <a:rPr lang="fr-BE" sz="3200" dirty="0" smtClean="0"/>
              <a:t>de « droites en courbes »</a:t>
            </a:r>
            <a:endParaRPr lang="fr-BE" sz="3200" dirty="0" smtClean="0"/>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816" y="1727775"/>
            <a:ext cx="9710367" cy="4320000"/>
          </a:xfrm>
          <a:prstGeom prst="rect">
            <a:avLst/>
          </a:prstGeom>
          <a:ln>
            <a:solidFill>
              <a:srgbClr val="0070C0"/>
            </a:solidFill>
          </a:ln>
        </p:spPr>
      </p:pic>
    </p:spTree>
    <p:extLst>
      <p:ext uri="{BB962C8B-B14F-4D97-AF65-F5344CB8AC3E}">
        <p14:creationId xmlns:p14="http://schemas.microsoft.com/office/powerpoint/2010/main" val="278178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Avertissement et mesures conservatoires</a:t>
            </a:r>
            <a:endParaRPr lang="fr-BE" sz="3200" dirty="0">
              <a:solidFill>
                <a:srgbClr val="002060"/>
              </a:solidFill>
            </a:endParaRPr>
          </a:p>
        </p:txBody>
      </p:sp>
      <p:sp>
        <p:nvSpPr>
          <p:cNvPr id="6" name="ZoneTexte 5"/>
          <p:cNvSpPr txBox="1"/>
          <p:nvPr/>
        </p:nvSpPr>
        <p:spPr>
          <a:xfrm>
            <a:off x="720000" y="1572860"/>
            <a:ext cx="10800000" cy="3539430"/>
          </a:xfrm>
          <a:prstGeom prst="rect">
            <a:avLst/>
          </a:prstGeom>
          <a:noFill/>
        </p:spPr>
        <p:txBody>
          <a:bodyPr wrap="square" rtlCol="0">
            <a:spAutoFit/>
          </a:bodyPr>
          <a:lstStyle/>
          <a:p>
            <a:r>
              <a:rPr lang="fr-BE" sz="3200" dirty="0" smtClean="0"/>
              <a:t>Dans les exposés qui vous sont proposés, un certain nombre de figures ont été reprises de plusieurs auteurs.  Ces figures sont issues du domaine public (sauf rares exceptions) en provenance de différents sites Internet.  </a:t>
            </a:r>
            <a:r>
              <a:rPr lang="fr-BE" sz="3200" u="sng" dirty="0" smtClean="0"/>
              <a:t>Par respect pour les auteurs</a:t>
            </a:r>
            <a:r>
              <a:rPr lang="fr-BE" sz="3200" dirty="0" smtClean="0"/>
              <a:t> de ces figures, nous consacrons à chaque exposé une bibliographie en dernière page pour citer toutes les sources d’où proviennent les figures qui illustrent les exposés.</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a:t>
            </a:fld>
            <a:endParaRPr lang="fr-BE"/>
          </a:p>
        </p:txBody>
      </p:sp>
    </p:spTree>
    <p:extLst>
      <p:ext uri="{BB962C8B-B14F-4D97-AF65-F5344CB8AC3E}">
        <p14:creationId xmlns:p14="http://schemas.microsoft.com/office/powerpoint/2010/main" val="5274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Lien entre impédance et coefficient de réflexion</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20</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graphicFrame>
        <p:nvGraphicFramePr>
          <p:cNvPr id="6" name="Objet 5"/>
          <p:cNvGraphicFramePr>
            <a:graphicFrameLocks noChangeAspect="1"/>
          </p:cNvGraphicFramePr>
          <p:nvPr>
            <p:extLst>
              <p:ext uri="{D42A27DB-BD31-4B8C-83A1-F6EECF244321}">
                <p14:modId xmlns:p14="http://schemas.microsoft.com/office/powerpoint/2010/main" val="3008480059"/>
              </p:ext>
            </p:extLst>
          </p:nvPr>
        </p:nvGraphicFramePr>
        <p:xfrm>
          <a:off x="1770063" y="1492250"/>
          <a:ext cx="8701087" cy="3463925"/>
        </p:xfrm>
        <a:graphic>
          <a:graphicData uri="http://schemas.openxmlformats.org/presentationml/2006/ole">
            <mc:AlternateContent xmlns:mc="http://schemas.openxmlformats.org/markup-compatibility/2006">
              <mc:Choice xmlns:v="urn:schemas-microsoft-com:vml" Requires="v">
                <p:oleObj spid="_x0000_s10357" name="Equation" r:id="rId3" imgW="2895480" imgH="1143000" progId="Equation.DSMT4">
                  <p:embed/>
                </p:oleObj>
              </mc:Choice>
              <mc:Fallback>
                <p:oleObj name="Equation" r:id="rId3" imgW="2895480" imgH="1143000" progId="Equation.DSMT4">
                  <p:embed/>
                  <p:pic>
                    <p:nvPicPr>
                      <p:cNvPr id="0" name="Object 1"/>
                      <p:cNvPicPr>
                        <a:picLocks noChangeAspect="1" noChangeArrowheads="1"/>
                      </p:cNvPicPr>
                      <p:nvPr/>
                    </p:nvPicPr>
                    <p:blipFill>
                      <a:blip r:embed="rId4"/>
                      <a:srcRect/>
                      <a:stretch>
                        <a:fillRect/>
                      </a:stretch>
                    </p:blipFill>
                    <p:spPr bwMode="auto">
                      <a:xfrm>
                        <a:off x="1770063" y="1492250"/>
                        <a:ext cx="8701087" cy="3463925"/>
                      </a:xfrm>
                      <a:prstGeom prst="rect">
                        <a:avLst/>
                      </a:prstGeom>
                      <a:noFill/>
                    </p:spPr>
                  </p:pic>
                </p:oleObj>
              </mc:Fallback>
            </mc:AlternateContent>
          </a:graphicData>
        </a:graphic>
      </p:graphicFrame>
    </p:spTree>
    <p:extLst>
      <p:ext uri="{BB962C8B-B14F-4D97-AF65-F5344CB8AC3E}">
        <p14:creationId xmlns:p14="http://schemas.microsoft.com/office/powerpoint/2010/main" val="253598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Z</a:t>
            </a:r>
            <a:r>
              <a:rPr lang="fr-BE" sz="3200" baseline="-25000" dirty="0" smtClean="0">
                <a:solidFill>
                  <a:srgbClr val="002060"/>
                </a:solidFill>
              </a:rPr>
              <a:t>0</a:t>
            </a:r>
            <a:r>
              <a:rPr lang="fr-BE" sz="3200" dirty="0" smtClean="0">
                <a:solidFill>
                  <a:srgbClr val="002060"/>
                </a:solidFill>
              </a:rPr>
              <a:t> : c’est l’impédance du système</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21</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8" name="ZoneTexte 7"/>
          <p:cNvSpPr txBox="1"/>
          <p:nvPr/>
        </p:nvSpPr>
        <p:spPr>
          <a:xfrm>
            <a:off x="720000" y="900000"/>
            <a:ext cx="10800000" cy="4031873"/>
          </a:xfrm>
          <a:prstGeom prst="rect">
            <a:avLst/>
          </a:prstGeom>
          <a:noFill/>
        </p:spPr>
        <p:txBody>
          <a:bodyPr wrap="square" rtlCol="0">
            <a:spAutoFit/>
          </a:bodyPr>
          <a:lstStyle/>
          <a:p>
            <a:r>
              <a:rPr lang="fr-BE" sz="3200" dirty="0" smtClean="0"/>
              <a:t>Z</a:t>
            </a:r>
            <a:r>
              <a:rPr lang="fr-BE" sz="3200" baseline="-25000" dirty="0" smtClean="0"/>
              <a:t>0</a:t>
            </a:r>
            <a:r>
              <a:rPr lang="fr-BE" sz="3200" dirty="0" smtClean="0"/>
              <a:t> : Impédance caractéristique de la ligne de transmission</a:t>
            </a:r>
          </a:p>
          <a:p>
            <a:r>
              <a:rPr lang="fr-BE" sz="3200" dirty="0" smtClean="0"/>
              <a:t>	50</a:t>
            </a:r>
            <a:r>
              <a:rPr lang="el-GR" sz="3200" dirty="0" smtClean="0"/>
              <a:t>Ω</a:t>
            </a:r>
            <a:r>
              <a:rPr lang="fr-BE" sz="3200" dirty="0" smtClean="0"/>
              <a:t> : Transmissions de radio-émission, radio-réception</a:t>
            </a:r>
          </a:p>
          <a:p>
            <a:r>
              <a:rPr lang="fr-BE" sz="3200" dirty="0"/>
              <a:t>	</a:t>
            </a:r>
            <a:r>
              <a:rPr lang="fr-BE" sz="3200" dirty="0" smtClean="0"/>
              <a:t>	et appareils de mesure</a:t>
            </a:r>
          </a:p>
          <a:p>
            <a:r>
              <a:rPr lang="fr-BE" sz="3200" dirty="0"/>
              <a:t>	</a:t>
            </a:r>
            <a:r>
              <a:rPr lang="fr-BE" sz="3200" dirty="0" smtClean="0"/>
              <a:t>60</a:t>
            </a:r>
            <a:r>
              <a:rPr lang="el-GR" sz="3200" dirty="0" smtClean="0"/>
              <a:t>Ω</a:t>
            </a:r>
            <a:r>
              <a:rPr lang="fr-BE" sz="3200" dirty="0" smtClean="0"/>
              <a:t> : </a:t>
            </a:r>
            <a:r>
              <a:rPr lang="fr-BE" sz="3200" dirty="0" err="1" smtClean="0"/>
              <a:t>Rohde</a:t>
            </a:r>
            <a:r>
              <a:rPr lang="fr-BE" sz="3200" dirty="0" smtClean="0"/>
              <a:t> &amp; Schwarz, appareils de mesure</a:t>
            </a:r>
          </a:p>
          <a:p>
            <a:r>
              <a:rPr lang="fr-BE" sz="3200" dirty="0"/>
              <a:t>	</a:t>
            </a:r>
            <a:r>
              <a:rPr lang="fr-BE" sz="3200" dirty="0" smtClean="0"/>
              <a:t>75</a:t>
            </a:r>
            <a:r>
              <a:rPr lang="el-GR" sz="3200" dirty="0" smtClean="0"/>
              <a:t>Ω</a:t>
            </a:r>
            <a:r>
              <a:rPr lang="fr-BE" sz="3200" dirty="0" smtClean="0"/>
              <a:t> : Transmissions TV, Vidéo, appareils de mesure</a:t>
            </a:r>
          </a:p>
          <a:p>
            <a:r>
              <a:rPr lang="fr-BE" sz="3200" dirty="0"/>
              <a:t>	</a:t>
            </a:r>
            <a:r>
              <a:rPr lang="fr-BE" sz="3200" dirty="0" smtClean="0"/>
              <a:t>300</a:t>
            </a:r>
            <a:r>
              <a:rPr lang="el-GR" sz="3200" dirty="0" smtClean="0"/>
              <a:t>Ω</a:t>
            </a:r>
            <a:r>
              <a:rPr lang="fr-BE" sz="3200" dirty="0" smtClean="0"/>
              <a:t> : Lignes symétriques bifilaires, </a:t>
            </a:r>
            <a:r>
              <a:rPr lang="fr-BE" sz="3200" dirty="0" err="1" smtClean="0"/>
              <a:t>Twin</a:t>
            </a:r>
            <a:r>
              <a:rPr lang="fr-BE" sz="3200" dirty="0" smtClean="0"/>
              <a:t> Lead antennes</a:t>
            </a:r>
          </a:p>
          <a:p>
            <a:r>
              <a:rPr lang="fr-BE" sz="3200" dirty="0"/>
              <a:t>	</a:t>
            </a:r>
            <a:r>
              <a:rPr lang="fr-BE" sz="3200" dirty="0" smtClean="0"/>
              <a:t>450</a:t>
            </a:r>
            <a:r>
              <a:rPr lang="el-GR" sz="3200" dirty="0" smtClean="0"/>
              <a:t>Ω</a:t>
            </a:r>
            <a:r>
              <a:rPr lang="fr-BE" sz="3200" dirty="0" smtClean="0"/>
              <a:t> : Feeder d’une antenne G5RV, </a:t>
            </a:r>
            <a:r>
              <a:rPr lang="fr-BE" sz="3200" dirty="0" err="1"/>
              <a:t>W</a:t>
            </a:r>
            <a:r>
              <a:rPr lang="fr-BE" sz="3200" dirty="0" err="1" smtClean="0"/>
              <a:t>indow</a:t>
            </a:r>
            <a:r>
              <a:rPr lang="fr-BE" sz="3200" dirty="0" smtClean="0"/>
              <a:t> </a:t>
            </a:r>
            <a:r>
              <a:rPr lang="fr-BE" sz="3200" dirty="0" err="1" smtClean="0"/>
              <a:t>Twin</a:t>
            </a:r>
            <a:r>
              <a:rPr lang="fr-BE" sz="3200" dirty="0" smtClean="0"/>
              <a:t> Lead</a:t>
            </a:r>
          </a:p>
          <a:p>
            <a:r>
              <a:rPr lang="fr-BE" sz="3200" dirty="0"/>
              <a:t>	</a:t>
            </a:r>
            <a:r>
              <a:rPr lang="fr-BE" sz="3200" dirty="0" smtClean="0"/>
              <a:t>600</a:t>
            </a:r>
            <a:r>
              <a:rPr lang="el-GR" sz="3200" dirty="0" smtClean="0"/>
              <a:t>Ω</a:t>
            </a:r>
            <a:r>
              <a:rPr lang="fr-BE" sz="3200" dirty="0" smtClean="0"/>
              <a:t> : Lignes téléphoniques, audio, </a:t>
            </a:r>
            <a:r>
              <a:rPr lang="fr-BE" sz="3200" dirty="0" err="1" smtClean="0"/>
              <a:t>Twin</a:t>
            </a:r>
            <a:r>
              <a:rPr lang="fr-BE" sz="3200" dirty="0" smtClean="0"/>
              <a:t> Lead antennes</a:t>
            </a:r>
          </a:p>
        </p:txBody>
      </p:sp>
    </p:spTree>
    <p:extLst>
      <p:ext uri="{BB962C8B-B14F-4D97-AF65-F5344CB8AC3E}">
        <p14:creationId xmlns:p14="http://schemas.microsoft.com/office/powerpoint/2010/main" val="89148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Impédance normalisée z c’est-à-dire Z par rapport à Z</a:t>
            </a:r>
            <a:r>
              <a:rPr lang="fr-BE" sz="3200" baseline="-25000" dirty="0" smtClean="0">
                <a:solidFill>
                  <a:srgbClr val="002060"/>
                </a:solidFill>
              </a:rPr>
              <a:t>0</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22</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graphicFrame>
        <p:nvGraphicFramePr>
          <p:cNvPr id="9" name="Objet 8"/>
          <p:cNvGraphicFramePr>
            <a:graphicFrameLocks noChangeAspect="1"/>
          </p:cNvGraphicFramePr>
          <p:nvPr>
            <p:extLst>
              <p:ext uri="{D42A27DB-BD31-4B8C-83A1-F6EECF244321}">
                <p14:modId xmlns:p14="http://schemas.microsoft.com/office/powerpoint/2010/main" val="358660572"/>
              </p:ext>
            </p:extLst>
          </p:nvPr>
        </p:nvGraphicFramePr>
        <p:xfrm>
          <a:off x="720725" y="1122363"/>
          <a:ext cx="11085513" cy="5230812"/>
        </p:xfrm>
        <a:graphic>
          <a:graphicData uri="http://schemas.openxmlformats.org/presentationml/2006/ole">
            <mc:AlternateContent xmlns:mc="http://schemas.openxmlformats.org/markup-compatibility/2006">
              <mc:Choice xmlns:v="urn:schemas-microsoft-com:vml" Requires="v">
                <p:oleObj spid="_x0000_s11373" name="Equation" r:id="rId3" imgW="4508280" imgH="2108160" progId="Equation.DSMT4">
                  <p:embed/>
                </p:oleObj>
              </mc:Choice>
              <mc:Fallback>
                <p:oleObj name="Equation" r:id="rId3" imgW="4508280" imgH="2108160" progId="Equation.DSMT4">
                  <p:embed/>
                  <p:pic>
                    <p:nvPicPr>
                      <p:cNvPr id="0" name=""/>
                      <p:cNvPicPr>
                        <a:picLocks noChangeAspect="1" noChangeArrowheads="1"/>
                      </p:cNvPicPr>
                      <p:nvPr/>
                    </p:nvPicPr>
                    <p:blipFill>
                      <a:blip r:embed="rId4"/>
                      <a:srcRect/>
                      <a:stretch>
                        <a:fillRect/>
                      </a:stretch>
                    </p:blipFill>
                    <p:spPr bwMode="auto">
                      <a:xfrm>
                        <a:off x="720725" y="1122363"/>
                        <a:ext cx="11085513" cy="5230812"/>
                      </a:xfrm>
                      <a:prstGeom prst="rect">
                        <a:avLst/>
                      </a:prstGeom>
                      <a:noFill/>
                    </p:spPr>
                  </p:pic>
                </p:oleObj>
              </mc:Fallback>
            </mc:AlternateContent>
          </a:graphicData>
        </a:graphic>
      </p:graphicFrame>
    </p:spTree>
    <p:extLst>
      <p:ext uri="{BB962C8B-B14F-4D97-AF65-F5344CB8AC3E}">
        <p14:creationId xmlns:p14="http://schemas.microsoft.com/office/powerpoint/2010/main" val="989210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Points repères et </a:t>
            </a:r>
            <a:r>
              <a:rPr lang="fr-BE" sz="3200" u="sng" dirty="0" smtClean="0">
                <a:solidFill>
                  <a:srgbClr val="002060"/>
                </a:solidFill>
              </a:rPr>
              <a:t>résistances</a:t>
            </a:r>
            <a:r>
              <a:rPr lang="fr-BE" sz="3200" dirty="0" smtClean="0">
                <a:solidFill>
                  <a:srgbClr val="002060"/>
                </a:solidFill>
              </a:rPr>
              <a:t> normalisées sur abaque de Smith </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23</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681" y="961475"/>
            <a:ext cx="5714638" cy="5760000"/>
          </a:xfrm>
          <a:prstGeom prst="rect">
            <a:avLst/>
          </a:prstGeom>
          <a:ln>
            <a:solidFill>
              <a:srgbClr val="0070C0"/>
            </a:solidFill>
          </a:ln>
        </p:spPr>
      </p:pic>
      <p:cxnSp>
        <p:nvCxnSpPr>
          <p:cNvPr id="10" name="Connecteur droit 9"/>
          <p:cNvCxnSpPr/>
          <p:nvPr/>
        </p:nvCxnSpPr>
        <p:spPr>
          <a:xfrm>
            <a:off x="3705225" y="3841475"/>
            <a:ext cx="490537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a:spLocks noChangeAspect="1"/>
          </p:cNvSpPr>
          <p:nvPr/>
        </p:nvSpPr>
        <p:spPr>
          <a:xfrm>
            <a:off x="3425190" y="3088626"/>
            <a:ext cx="936456" cy="540000"/>
          </a:xfrm>
          <a:prstGeom prst="wedgeRoundRect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z=0</a:t>
            </a:r>
          </a:p>
        </p:txBody>
      </p:sp>
      <p:sp>
        <p:nvSpPr>
          <p:cNvPr id="12" name="Ellipse 11"/>
          <p:cNvSpPr/>
          <p:nvPr/>
        </p:nvSpPr>
        <p:spPr>
          <a:xfrm>
            <a:off x="3601993" y="3743862"/>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8455893" y="3740400"/>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à coins arrondis 13"/>
          <p:cNvSpPr>
            <a:spLocks noChangeAspect="1"/>
          </p:cNvSpPr>
          <p:nvPr/>
        </p:nvSpPr>
        <p:spPr>
          <a:xfrm>
            <a:off x="8292465" y="3088626"/>
            <a:ext cx="936456" cy="540000"/>
          </a:xfrm>
          <a:prstGeom prst="wedgeRoundRect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2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Ellipse 14"/>
          <p:cNvSpPr/>
          <p:nvPr/>
        </p:nvSpPr>
        <p:spPr>
          <a:xfrm>
            <a:off x="6019987" y="3740400"/>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a:spLocks noChangeAspect="1"/>
          </p:cNvSpPr>
          <p:nvPr/>
        </p:nvSpPr>
        <p:spPr>
          <a:xfrm>
            <a:off x="5823030" y="3088626"/>
            <a:ext cx="936456" cy="540000"/>
          </a:xfrm>
          <a:prstGeom prst="wedgeRoundRect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z=1</a:t>
            </a:r>
            <a:endPar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Rectangle à coins arrondis 16"/>
          <p:cNvSpPr>
            <a:spLocks noChangeAspect="1"/>
          </p:cNvSpPr>
          <p:nvPr/>
        </p:nvSpPr>
        <p:spPr>
          <a:xfrm>
            <a:off x="9316631" y="3534968"/>
            <a:ext cx="2618194" cy="1208031"/>
          </a:xfrm>
          <a:prstGeom prst="wedgeRoundRectCallout">
            <a:avLst>
              <a:gd name="adj1" fmla="val -74552"/>
              <a:gd name="adj2" fmla="val -2409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Axe des réels purs</a:t>
            </a:r>
          </a:p>
          <a:p>
            <a:pPr algn="ctr">
              <a:spcAft>
                <a:spcPts val="0"/>
              </a:spcAft>
            </a:pPr>
            <a:r>
              <a:rPr lang="fr-BE" sz="20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Résistances pures</a:t>
            </a:r>
            <a:endParaRPr lang="fr-BE"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ctangle à coins arrondis 17"/>
          <p:cNvSpPr>
            <a:spLocks noChangeAspect="1"/>
          </p:cNvSpPr>
          <p:nvPr/>
        </p:nvSpPr>
        <p:spPr>
          <a:xfrm>
            <a:off x="2447925" y="4300613"/>
            <a:ext cx="1430244" cy="540000"/>
          </a:xfrm>
          <a:prstGeom prst="wedgeRoundRectCallout">
            <a:avLst>
              <a:gd name="adj1" fmla="val 35703"/>
              <a:gd name="adj2" fmla="val -11036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z=0+j0</a:t>
            </a:r>
            <a:endPar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à coins arrondis 18"/>
          <p:cNvSpPr>
            <a:spLocks noChangeAspect="1"/>
          </p:cNvSpPr>
          <p:nvPr/>
        </p:nvSpPr>
        <p:spPr>
          <a:xfrm>
            <a:off x="7330449" y="4300613"/>
            <a:ext cx="1430244" cy="540000"/>
          </a:xfrm>
          <a:prstGeom prst="wedgeRoundRectCallout">
            <a:avLst>
              <a:gd name="adj1" fmla="val 35703"/>
              <a:gd name="adj2" fmla="val -11036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z=∞+j0</a:t>
            </a:r>
            <a:endPar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Rectangle à coins arrondis 19"/>
          <p:cNvSpPr>
            <a:spLocks noChangeAspect="1"/>
          </p:cNvSpPr>
          <p:nvPr/>
        </p:nvSpPr>
        <p:spPr>
          <a:xfrm>
            <a:off x="4890972" y="4300613"/>
            <a:ext cx="1430244" cy="540000"/>
          </a:xfrm>
          <a:prstGeom prst="wedgeRoundRectCallout">
            <a:avLst>
              <a:gd name="adj1" fmla="val 35703"/>
              <a:gd name="adj2" fmla="val -11036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z=1+j0</a:t>
            </a:r>
            <a:endParaRPr lang="fr-BE"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ctangle à coins arrondis 20"/>
          <p:cNvSpPr>
            <a:spLocks noChangeAspect="1"/>
          </p:cNvSpPr>
          <p:nvPr/>
        </p:nvSpPr>
        <p:spPr>
          <a:xfrm>
            <a:off x="8839200" y="1317602"/>
            <a:ext cx="3095625" cy="1208031"/>
          </a:xfrm>
          <a:prstGeom prst="wedgeRoundRectCallout">
            <a:avLst>
              <a:gd name="adj1" fmla="val -133937"/>
              <a:gd name="adj2" fmla="val 15410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Prime center :</a:t>
            </a:r>
          </a:p>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Impédance normalisée du système</a:t>
            </a:r>
            <a:endParaRPr lang="fr-BE" sz="2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Ellipse 21"/>
          <p:cNvSpPr/>
          <p:nvPr/>
        </p:nvSpPr>
        <p:spPr>
          <a:xfrm>
            <a:off x="6019986" y="3752701"/>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546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Points repères et </a:t>
            </a:r>
            <a:r>
              <a:rPr lang="fr-BE" sz="3200" u="sng" dirty="0" smtClean="0">
                <a:solidFill>
                  <a:srgbClr val="002060"/>
                </a:solidFill>
              </a:rPr>
              <a:t>réactances</a:t>
            </a:r>
            <a:r>
              <a:rPr lang="fr-BE" sz="3200" dirty="0" smtClean="0">
                <a:solidFill>
                  <a:srgbClr val="002060"/>
                </a:solidFill>
              </a:rPr>
              <a:t> normalisées sur abaque de Smith </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24</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681" y="961475"/>
            <a:ext cx="5714638" cy="5760000"/>
          </a:xfrm>
          <a:prstGeom prst="rect">
            <a:avLst/>
          </a:prstGeom>
          <a:ln>
            <a:solidFill>
              <a:srgbClr val="0070C0"/>
            </a:solidFill>
          </a:ln>
        </p:spPr>
      </p:pic>
      <p:cxnSp>
        <p:nvCxnSpPr>
          <p:cNvPr id="10" name="Connecteur droit 9"/>
          <p:cNvCxnSpPr/>
          <p:nvPr/>
        </p:nvCxnSpPr>
        <p:spPr>
          <a:xfrm>
            <a:off x="3705225" y="3841475"/>
            <a:ext cx="4829174" cy="6625"/>
          </a:xfrm>
          <a:prstGeom prst="line">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3705224" y="1428750"/>
            <a:ext cx="4829175" cy="4829175"/>
          </a:xfrm>
          <a:prstGeom prst="arc">
            <a:avLst>
              <a:gd name="adj1" fmla="val 10860200"/>
              <a:gd name="adj2" fmla="val 21371715"/>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1" name="Rectangle à coins arrondis 20"/>
          <p:cNvSpPr>
            <a:spLocks noChangeAspect="1"/>
          </p:cNvSpPr>
          <p:nvPr/>
        </p:nvSpPr>
        <p:spPr>
          <a:xfrm>
            <a:off x="8420100" y="961475"/>
            <a:ext cx="3509372" cy="1208031"/>
          </a:xfrm>
          <a:prstGeom prst="wedgeRoundRectCallout">
            <a:avLst>
              <a:gd name="adj1" fmla="val -56910"/>
              <a:gd name="adj2" fmla="val 80774"/>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0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Axe des imaginaires purs</a:t>
            </a:r>
          </a:p>
          <a:p>
            <a:pPr algn="ctr">
              <a:spcAft>
                <a:spcPts val="0"/>
              </a:spcAft>
            </a:pPr>
            <a:r>
              <a:rPr lang="fr-BE" sz="20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Réactances </a:t>
            </a:r>
            <a:r>
              <a:rPr lang="fr-BE" sz="2000" b="1" u="sng"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positives</a:t>
            </a:r>
            <a:endParaRPr lang="fr-BE" sz="20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5" name="Arc 24"/>
          <p:cNvSpPr/>
          <p:nvPr/>
        </p:nvSpPr>
        <p:spPr>
          <a:xfrm>
            <a:off x="3700897" y="1433512"/>
            <a:ext cx="4829175" cy="4829175"/>
          </a:xfrm>
          <a:prstGeom prst="arc">
            <a:avLst>
              <a:gd name="adj1" fmla="val 265497"/>
              <a:gd name="adj2" fmla="val 10773299"/>
            </a:avLst>
          </a:prstGeom>
          <a:ln w="381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6" name="Rectangle à coins arrondis 25"/>
          <p:cNvSpPr>
            <a:spLocks noChangeAspect="1"/>
          </p:cNvSpPr>
          <p:nvPr/>
        </p:nvSpPr>
        <p:spPr>
          <a:xfrm>
            <a:off x="8429625" y="5513444"/>
            <a:ext cx="3509372" cy="1208031"/>
          </a:xfrm>
          <a:prstGeom prst="wedgeRoundRectCallout">
            <a:avLst>
              <a:gd name="adj1" fmla="val -53925"/>
              <a:gd name="adj2" fmla="val -9269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Axe des imaginaires purs</a:t>
            </a:r>
          </a:p>
          <a:p>
            <a:pPr algn="ctr">
              <a:spcAft>
                <a:spcPts val="0"/>
              </a:spcAft>
            </a:pPr>
            <a:r>
              <a:rPr lang="fr-BE" sz="20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Réactances </a:t>
            </a:r>
            <a:r>
              <a:rPr lang="fr-BE" sz="2000" b="1" u="sng"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négatives</a:t>
            </a:r>
            <a:endParaRPr lang="fr-BE" sz="20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7" name="Ellipse 26"/>
          <p:cNvSpPr/>
          <p:nvPr/>
        </p:nvSpPr>
        <p:spPr>
          <a:xfrm>
            <a:off x="3601993" y="3743862"/>
            <a:ext cx="200025" cy="1952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à coins arrondis 27"/>
          <p:cNvSpPr>
            <a:spLocks noChangeAspect="1"/>
          </p:cNvSpPr>
          <p:nvPr/>
        </p:nvSpPr>
        <p:spPr>
          <a:xfrm>
            <a:off x="1809750" y="3571475"/>
            <a:ext cx="1113619" cy="540000"/>
          </a:xfrm>
          <a:prstGeom prst="wedgeRoundRectCallout">
            <a:avLst>
              <a:gd name="adj1" fmla="val 108343"/>
              <a:gd name="adj2" fmla="val -2764"/>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2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=+j0</a:t>
            </a:r>
            <a:endPar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9" name="Rectangle à coins arrondis 28"/>
          <p:cNvSpPr>
            <a:spLocks noChangeAspect="1"/>
          </p:cNvSpPr>
          <p:nvPr/>
        </p:nvSpPr>
        <p:spPr>
          <a:xfrm>
            <a:off x="9415535" y="2837536"/>
            <a:ext cx="1113619" cy="540000"/>
          </a:xfrm>
          <a:prstGeom prst="wedgeRoundRectCallout">
            <a:avLst>
              <a:gd name="adj1" fmla="val -118317"/>
              <a:gd name="adj2" fmla="val 124235"/>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2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0" name="Ellipse 29"/>
          <p:cNvSpPr/>
          <p:nvPr/>
        </p:nvSpPr>
        <p:spPr>
          <a:xfrm>
            <a:off x="8438713" y="3743862"/>
            <a:ext cx="200025" cy="1952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llipse 30"/>
          <p:cNvSpPr/>
          <p:nvPr/>
        </p:nvSpPr>
        <p:spPr>
          <a:xfrm>
            <a:off x="6036260" y="1344413"/>
            <a:ext cx="200025" cy="1952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Rectangle à coins arrondis 31"/>
          <p:cNvSpPr>
            <a:spLocks noChangeAspect="1"/>
          </p:cNvSpPr>
          <p:nvPr/>
        </p:nvSpPr>
        <p:spPr>
          <a:xfrm>
            <a:off x="2028305" y="1403569"/>
            <a:ext cx="1113619" cy="540000"/>
          </a:xfrm>
          <a:prstGeom prst="wedgeRoundRectCallout">
            <a:avLst>
              <a:gd name="adj1" fmla="val 304210"/>
              <a:gd name="adj2" fmla="val -53918"/>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sz="2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=+j1</a:t>
            </a:r>
            <a:endPar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3" name="Rectangle à coins arrondis 32"/>
          <p:cNvSpPr>
            <a:spLocks noChangeAspect="1"/>
          </p:cNvSpPr>
          <p:nvPr/>
        </p:nvSpPr>
        <p:spPr>
          <a:xfrm>
            <a:off x="1666875" y="2939950"/>
            <a:ext cx="1236389" cy="540000"/>
          </a:xfrm>
          <a:prstGeom prst="wedgeRoundRectCallout">
            <a:avLst>
              <a:gd name="adj1" fmla="val 110054"/>
              <a:gd name="adj2" fmla="val 103069"/>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z=0+j0</a:t>
            </a:r>
            <a:endPar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4" name="Rectangle à coins arrondis 33"/>
          <p:cNvSpPr>
            <a:spLocks noChangeAspect="1"/>
          </p:cNvSpPr>
          <p:nvPr/>
        </p:nvSpPr>
        <p:spPr>
          <a:xfrm>
            <a:off x="9400877" y="2217074"/>
            <a:ext cx="1600498" cy="540000"/>
          </a:xfrm>
          <a:prstGeom prst="wedgeRoundRectCallout">
            <a:avLst>
              <a:gd name="adj1" fmla="val -106641"/>
              <a:gd name="adj2" fmla="val 22654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z=0/∞+j∞</a:t>
            </a:r>
            <a:endPar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5" name="Rectangle à coins arrondis 34"/>
          <p:cNvSpPr>
            <a:spLocks noChangeAspect="1"/>
          </p:cNvSpPr>
          <p:nvPr/>
        </p:nvSpPr>
        <p:spPr>
          <a:xfrm>
            <a:off x="1809750" y="817807"/>
            <a:ext cx="1332173" cy="540000"/>
          </a:xfrm>
          <a:prstGeom prst="wedgeRoundRectCallout">
            <a:avLst>
              <a:gd name="adj1" fmla="val 264170"/>
              <a:gd name="adj2" fmla="val 53679"/>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z=0+j1</a:t>
            </a:r>
            <a:endParaRPr lang="fr-BE"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Ellipse 35"/>
          <p:cNvSpPr/>
          <p:nvPr/>
        </p:nvSpPr>
        <p:spPr>
          <a:xfrm>
            <a:off x="3601993" y="3750486"/>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à coins arrondis 36"/>
          <p:cNvSpPr>
            <a:spLocks noChangeAspect="1"/>
          </p:cNvSpPr>
          <p:nvPr/>
        </p:nvSpPr>
        <p:spPr>
          <a:xfrm>
            <a:off x="1707912" y="4463569"/>
            <a:ext cx="1236389" cy="540000"/>
          </a:xfrm>
          <a:prstGeom prst="wedgeRoundRectCallout">
            <a:avLst>
              <a:gd name="adj1" fmla="val 106972"/>
              <a:gd name="adj2" fmla="val -1491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z=0-j0</a:t>
            </a:r>
            <a:endParaRPr lang="fr-BE"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Rectangle à coins arrondis 37"/>
          <p:cNvSpPr>
            <a:spLocks noChangeAspect="1"/>
          </p:cNvSpPr>
          <p:nvPr/>
        </p:nvSpPr>
        <p:spPr>
          <a:xfrm>
            <a:off x="9346261" y="4807015"/>
            <a:ext cx="1655114" cy="540000"/>
          </a:xfrm>
          <a:prstGeom prst="wedgeRoundRectCallout">
            <a:avLst>
              <a:gd name="adj1" fmla="val -103722"/>
              <a:gd name="adj2" fmla="val -19150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z=0/∞-j∞</a:t>
            </a:r>
            <a:endParaRPr lang="fr-BE"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9" name="Ellipse 38"/>
          <p:cNvSpPr/>
          <p:nvPr/>
        </p:nvSpPr>
        <p:spPr>
          <a:xfrm>
            <a:off x="8428951" y="3750486"/>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Ellipse 39"/>
          <p:cNvSpPr/>
          <p:nvPr/>
        </p:nvSpPr>
        <p:spPr>
          <a:xfrm>
            <a:off x="6015471" y="6148663"/>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Rectangle à coins arrondis 40"/>
          <p:cNvSpPr>
            <a:spLocks noChangeAspect="1"/>
          </p:cNvSpPr>
          <p:nvPr/>
        </p:nvSpPr>
        <p:spPr>
          <a:xfrm>
            <a:off x="1707912" y="6279384"/>
            <a:ext cx="1332173" cy="540000"/>
          </a:xfrm>
          <a:prstGeom prst="wedgeRoundRectCallout">
            <a:avLst>
              <a:gd name="adj1" fmla="val 269175"/>
              <a:gd name="adj2" fmla="val -4333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z=0-j1</a:t>
            </a:r>
            <a:endParaRPr lang="fr-BE"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Forme libre 42"/>
          <p:cNvSpPr/>
          <p:nvPr/>
        </p:nvSpPr>
        <p:spPr>
          <a:xfrm>
            <a:off x="3698298" y="1415501"/>
            <a:ext cx="4838700" cy="2419350"/>
          </a:xfrm>
          <a:custGeom>
            <a:avLst/>
            <a:gdLst>
              <a:gd name="connsiteX0" fmla="*/ 0 w 4838700"/>
              <a:gd name="connsiteY0" fmla="*/ 2409825 h 2419350"/>
              <a:gd name="connsiteX1" fmla="*/ 4838700 w 4838700"/>
              <a:gd name="connsiteY1" fmla="*/ 2419350 h 2419350"/>
              <a:gd name="connsiteX2" fmla="*/ 4791075 w 4838700"/>
              <a:gd name="connsiteY2" fmla="*/ 1924050 h 2419350"/>
              <a:gd name="connsiteX3" fmla="*/ 4638675 w 4838700"/>
              <a:gd name="connsiteY3" fmla="*/ 1504950 h 2419350"/>
              <a:gd name="connsiteX4" fmla="*/ 4533900 w 4838700"/>
              <a:gd name="connsiteY4" fmla="*/ 1257300 h 2419350"/>
              <a:gd name="connsiteX5" fmla="*/ 4352925 w 4838700"/>
              <a:gd name="connsiteY5" fmla="*/ 1009650 h 2419350"/>
              <a:gd name="connsiteX6" fmla="*/ 4124325 w 4838700"/>
              <a:gd name="connsiteY6" fmla="*/ 733425 h 2419350"/>
              <a:gd name="connsiteX7" fmla="*/ 3857625 w 4838700"/>
              <a:gd name="connsiteY7" fmla="*/ 495300 h 2419350"/>
              <a:gd name="connsiteX8" fmla="*/ 3467100 w 4838700"/>
              <a:gd name="connsiteY8" fmla="*/ 257175 h 2419350"/>
              <a:gd name="connsiteX9" fmla="*/ 3219450 w 4838700"/>
              <a:gd name="connsiteY9" fmla="*/ 161925 h 2419350"/>
              <a:gd name="connsiteX10" fmla="*/ 2857500 w 4838700"/>
              <a:gd name="connsiteY10" fmla="*/ 57150 h 2419350"/>
              <a:gd name="connsiteX11" fmla="*/ 2466975 w 4838700"/>
              <a:gd name="connsiteY11" fmla="*/ 0 h 2419350"/>
              <a:gd name="connsiteX12" fmla="*/ 2209800 w 4838700"/>
              <a:gd name="connsiteY12" fmla="*/ 38100 h 2419350"/>
              <a:gd name="connsiteX13" fmla="*/ 1914525 w 4838700"/>
              <a:gd name="connsiteY13" fmla="*/ 85725 h 2419350"/>
              <a:gd name="connsiteX14" fmla="*/ 1619250 w 4838700"/>
              <a:gd name="connsiteY14" fmla="*/ 161925 h 2419350"/>
              <a:gd name="connsiteX15" fmla="*/ 1314450 w 4838700"/>
              <a:gd name="connsiteY15" fmla="*/ 295275 h 2419350"/>
              <a:gd name="connsiteX16" fmla="*/ 1000125 w 4838700"/>
              <a:gd name="connsiteY16" fmla="*/ 466725 h 2419350"/>
              <a:gd name="connsiteX17" fmla="*/ 695325 w 4838700"/>
              <a:gd name="connsiteY17" fmla="*/ 762000 h 2419350"/>
              <a:gd name="connsiteX18" fmla="*/ 419100 w 4838700"/>
              <a:gd name="connsiteY18" fmla="*/ 1095375 h 2419350"/>
              <a:gd name="connsiteX19" fmla="*/ 190500 w 4838700"/>
              <a:gd name="connsiteY19" fmla="*/ 1504950 h 2419350"/>
              <a:gd name="connsiteX20" fmla="*/ 76200 w 4838700"/>
              <a:gd name="connsiteY20" fmla="*/ 1971675 h 2419350"/>
              <a:gd name="connsiteX21" fmla="*/ 0 w 4838700"/>
              <a:gd name="connsiteY21" fmla="*/ 2409825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38700" h="2419350">
                <a:moveTo>
                  <a:pt x="0" y="2409825"/>
                </a:moveTo>
                <a:lnTo>
                  <a:pt x="4838700" y="2419350"/>
                </a:lnTo>
                <a:lnTo>
                  <a:pt x="4791075" y="1924050"/>
                </a:lnTo>
                <a:lnTo>
                  <a:pt x="4638675" y="1504950"/>
                </a:lnTo>
                <a:lnTo>
                  <a:pt x="4533900" y="1257300"/>
                </a:lnTo>
                <a:lnTo>
                  <a:pt x="4352925" y="1009650"/>
                </a:lnTo>
                <a:lnTo>
                  <a:pt x="4124325" y="733425"/>
                </a:lnTo>
                <a:lnTo>
                  <a:pt x="3857625" y="495300"/>
                </a:lnTo>
                <a:lnTo>
                  <a:pt x="3467100" y="257175"/>
                </a:lnTo>
                <a:lnTo>
                  <a:pt x="3219450" y="161925"/>
                </a:lnTo>
                <a:lnTo>
                  <a:pt x="2857500" y="57150"/>
                </a:lnTo>
                <a:lnTo>
                  <a:pt x="2466975" y="0"/>
                </a:lnTo>
                <a:lnTo>
                  <a:pt x="2209800" y="38100"/>
                </a:lnTo>
                <a:lnTo>
                  <a:pt x="1914525" y="85725"/>
                </a:lnTo>
                <a:lnTo>
                  <a:pt x="1619250" y="161925"/>
                </a:lnTo>
                <a:lnTo>
                  <a:pt x="1314450" y="295275"/>
                </a:lnTo>
                <a:lnTo>
                  <a:pt x="1000125" y="466725"/>
                </a:lnTo>
                <a:lnTo>
                  <a:pt x="695325" y="762000"/>
                </a:lnTo>
                <a:lnTo>
                  <a:pt x="419100" y="1095375"/>
                </a:lnTo>
                <a:lnTo>
                  <a:pt x="190500" y="1504950"/>
                </a:lnTo>
                <a:lnTo>
                  <a:pt x="76200" y="1971675"/>
                </a:lnTo>
                <a:lnTo>
                  <a:pt x="0" y="2409825"/>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Forme libre 43"/>
          <p:cNvSpPr/>
          <p:nvPr/>
        </p:nvSpPr>
        <p:spPr>
          <a:xfrm rot="10800000">
            <a:off x="3716922" y="3841475"/>
            <a:ext cx="4827001" cy="2445215"/>
          </a:xfrm>
          <a:custGeom>
            <a:avLst/>
            <a:gdLst>
              <a:gd name="connsiteX0" fmla="*/ 0 w 4838700"/>
              <a:gd name="connsiteY0" fmla="*/ 2409825 h 2419350"/>
              <a:gd name="connsiteX1" fmla="*/ 4838700 w 4838700"/>
              <a:gd name="connsiteY1" fmla="*/ 2419350 h 2419350"/>
              <a:gd name="connsiteX2" fmla="*/ 4791075 w 4838700"/>
              <a:gd name="connsiteY2" fmla="*/ 1924050 h 2419350"/>
              <a:gd name="connsiteX3" fmla="*/ 4638675 w 4838700"/>
              <a:gd name="connsiteY3" fmla="*/ 1504950 h 2419350"/>
              <a:gd name="connsiteX4" fmla="*/ 4533900 w 4838700"/>
              <a:gd name="connsiteY4" fmla="*/ 1257300 h 2419350"/>
              <a:gd name="connsiteX5" fmla="*/ 4352925 w 4838700"/>
              <a:gd name="connsiteY5" fmla="*/ 1009650 h 2419350"/>
              <a:gd name="connsiteX6" fmla="*/ 4124325 w 4838700"/>
              <a:gd name="connsiteY6" fmla="*/ 733425 h 2419350"/>
              <a:gd name="connsiteX7" fmla="*/ 3857625 w 4838700"/>
              <a:gd name="connsiteY7" fmla="*/ 495300 h 2419350"/>
              <a:gd name="connsiteX8" fmla="*/ 3467100 w 4838700"/>
              <a:gd name="connsiteY8" fmla="*/ 257175 h 2419350"/>
              <a:gd name="connsiteX9" fmla="*/ 3219450 w 4838700"/>
              <a:gd name="connsiteY9" fmla="*/ 161925 h 2419350"/>
              <a:gd name="connsiteX10" fmla="*/ 2857500 w 4838700"/>
              <a:gd name="connsiteY10" fmla="*/ 57150 h 2419350"/>
              <a:gd name="connsiteX11" fmla="*/ 2466975 w 4838700"/>
              <a:gd name="connsiteY11" fmla="*/ 0 h 2419350"/>
              <a:gd name="connsiteX12" fmla="*/ 2209800 w 4838700"/>
              <a:gd name="connsiteY12" fmla="*/ 38100 h 2419350"/>
              <a:gd name="connsiteX13" fmla="*/ 1914525 w 4838700"/>
              <a:gd name="connsiteY13" fmla="*/ 85725 h 2419350"/>
              <a:gd name="connsiteX14" fmla="*/ 1619250 w 4838700"/>
              <a:gd name="connsiteY14" fmla="*/ 161925 h 2419350"/>
              <a:gd name="connsiteX15" fmla="*/ 1314450 w 4838700"/>
              <a:gd name="connsiteY15" fmla="*/ 295275 h 2419350"/>
              <a:gd name="connsiteX16" fmla="*/ 1000125 w 4838700"/>
              <a:gd name="connsiteY16" fmla="*/ 466725 h 2419350"/>
              <a:gd name="connsiteX17" fmla="*/ 695325 w 4838700"/>
              <a:gd name="connsiteY17" fmla="*/ 762000 h 2419350"/>
              <a:gd name="connsiteX18" fmla="*/ 419100 w 4838700"/>
              <a:gd name="connsiteY18" fmla="*/ 1095375 h 2419350"/>
              <a:gd name="connsiteX19" fmla="*/ 190500 w 4838700"/>
              <a:gd name="connsiteY19" fmla="*/ 1504950 h 2419350"/>
              <a:gd name="connsiteX20" fmla="*/ 76200 w 4838700"/>
              <a:gd name="connsiteY20" fmla="*/ 1971675 h 2419350"/>
              <a:gd name="connsiteX21" fmla="*/ 0 w 4838700"/>
              <a:gd name="connsiteY21" fmla="*/ 2409825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38700" h="2419350">
                <a:moveTo>
                  <a:pt x="0" y="2409825"/>
                </a:moveTo>
                <a:lnTo>
                  <a:pt x="4838700" y="2419350"/>
                </a:lnTo>
                <a:lnTo>
                  <a:pt x="4791075" y="1924050"/>
                </a:lnTo>
                <a:lnTo>
                  <a:pt x="4638675" y="1504950"/>
                </a:lnTo>
                <a:lnTo>
                  <a:pt x="4533900" y="1257300"/>
                </a:lnTo>
                <a:lnTo>
                  <a:pt x="4352925" y="1009650"/>
                </a:lnTo>
                <a:lnTo>
                  <a:pt x="4124325" y="733425"/>
                </a:lnTo>
                <a:lnTo>
                  <a:pt x="3857625" y="495300"/>
                </a:lnTo>
                <a:lnTo>
                  <a:pt x="3467100" y="257175"/>
                </a:lnTo>
                <a:lnTo>
                  <a:pt x="3219450" y="161925"/>
                </a:lnTo>
                <a:lnTo>
                  <a:pt x="2857500" y="57150"/>
                </a:lnTo>
                <a:lnTo>
                  <a:pt x="2466975" y="0"/>
                </a:lnTo>
                <a:lnTo>
                  <a:pt x="2209800" y="38100"/>
                </a:lnTo>
                <a:lnTo>
                  <a:pt x="1914525" y="85725"/>
                </a:lnTo>
                <a:lnTo>
                  <a:pt x="1619250" y="161925"/>
                </a:lnTo>
                <a:lnTo>
                  <a:pt x="1314450" y="295275"/>
                </a:lnTo>
                <a:lnTo>
                  <a:pt x="1000125" y="466725"/>
                </a:lnTo>
                <a:lnTo>
                  <a:pt x="695325" y="762000"/>
                </a:lnTo>
                <a:lnTo>
                  <a:pt x="419100" y="1095375"/>
                </a:lnTo>
                <a:lnTo>
                  <a:pt x="190500" y="1504950"/>
                </a:lnTo>
                <a:lnTo>
                  <a:pt x="76200" y="1971675"/>
                </a:lnTo>
                <a:lnTo>
                  <a:pt x="0" y="24098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Zone de texte 11"/>
          <p:cNvSpPr txBox="1"/>
          <p:nvPr/>
        </p:nvSpPr>
        <p:spPr>
          <a:xfrm>
            <a:off x="5344826" y="2488089"/>
            <a:ext cx="1779874" cy="77094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BE" sz="2000"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Réactances inductives</a:t>
            </a:r>
            <a:endParaRPr lang="fr-BE" sz="2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Zone de texte 11"/>
          <p:cNvSpPr txBox="1"/>
          <p:nvPr/>
        </p:nvSpPr>
        <p:spPr>
          <a:xfrm>
            <a:off x="5344826" y="4504831"/>
            <a:ext cx="1779874" cy="77094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BE" sz="20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Réactances capacitives</a:t>
            </a:r>
            <a:endParaRPr lang="fr-BE" sz="2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3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30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up)">
                                      <p:cBhvr>
                                        <p:cTn id="94" dur="30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animBg="1"/>
      <p:bldP spid="44" grpId="0" animBg="1"/>
      <p:bldP spid="45"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48759"/>
            <a:ext cx="10800000" cy="1077218"/>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Où sont-ils les « méridiens » ?</a:t>
            </a:r>
          </a:p>
          <a:p>
            <a:r>
              <a:rPr lang="fr-BE" sz="3200" dirty="0" smtClean="0">
                <a:solidFill>
                  <a:srgbClr val="002060"/>
                </a:solidFill>
              </a:rPr>
              <a:t>Où sont-ils les « parallèles » ?</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25</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0" name="Rectangle 9"/>
          <p:cNvSpPr>
            <a:spLocks noChangeAspect="1"/>
          </p:cNvSpPr>
          <p:nvPr/>
        </p:nvSpPr>
        <p:spPr>
          <a:xfrm>
            <a:off x="720000" y="3350447"/>
            <a:ext cx="10800000" cy="646331"/>
          </a:xfrm>
          <a:prstGeom prst="rect">
            <a:avLst/>
          </a:prstGeom>
        </p:spPr>
        <p:txBody>
          <a:bodyPr>
            <a:spAutoFit/>
          </a:bodyPr>
          <a:lstStyle/>
          <a:p>
            <a:r>
              <a:rPr lang="fr-BE" sz="3600" dirty="0" smtClean="0"/>
              <a:t>C’est quoi tous ces cercles sur l’abaque de Smith ???</a:t>
            </a:r>
          </a:p>
        </p:txBody>
      </p:sp>
    </p:spTree>
    <p:extLst>
      <p:ext uri="{BB962C8B-B14F-4D97-AF65-F5344CB8AC3E}">
        <p14:creationId xmlns:p14="http://schemas.microsoft.com/office/powerpoint/2010/main" val="3834361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Cercles à </a:t>
            </a:r>
            <a:r>
              <a:rPr lang="fr-BE" sz="3200" u="sng" dirty="0" smtClean="0">
                <a:solidFill>
                  <a:srgbClr val="002060"/>
                </a:solidFill>
              </a:rPr>
              <a:t>résistance</a:t>
            </a:r>
            <a:r>
              <a:rPr lang="fr-BE" sz="3200" dirty="0" smtClean="0">
                <a:solidFill>
                  <a:srgbClr val="002060"/>
                </a:solidFill>
              </a:rPr>
              <a:t> (normalisée) constante (k) : z=</a:t>
            </a:r>
            <a:r>
              <a:rPr lang="fr-BE" sz="3200" dirty="0" err="1">
                <a:solidFill>
                  <a:srgbClr val="002060"/>
                </a:solidFill>
              </a:rPr>
              <a:t>k</a:t>
            </a:r>
            <a:r>
              <a:rPr lang="fr-BE" sz="3200" dirty="0" err="1" smtClean="0">
                <a:solidFill>
                  <a:srgbClr val="002060"/>
                </a:solidFill>
              </a:rPr>
              <a:t>+jx</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26</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221" y="961475"/>
            <a:ext cx="6687558" cy="5760000"/>
          </a:xfrm>
          <a:prstGeom prst="rect">
            <a:avLst/>
          </a:prstGeom>
          <a:ln>
            <a:solidFill>
              <a:srgbClr val="0070C0"/>
            </a:solidFill>
          </a:ln>
        </p:spPr>
      </p:pic>
    </p:spTree>
    <p:extLst>
      <p:ext uri="{BB962C8B-B14F-4D97-AF65-F5344CB8AC3E}">
        <p14:creationId xmlns:p14="http://schemas.microsoft.com/office/powerpoint/2010/main" val="2987736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Cercles à </a:t>
            </a:r>
            <a:r>
              <a:rPr lang="fr-BE" sz="3200" u="sng" dirty="0" smtClean="0">
                <a:solidFill>
                  <a:srgbClr val="002060"/>
                </a:solidFill>
              </a:rPr>
              <a:t>réactance</a:t>
            </a:r>
            <a:r>
              <a:rPr lang="fr-BE" sz="3200" dirty="0" smtClean="0">
                <a:solidFill>
                  <a:srgbClr val="002060"/>
                </a:solidFill>
              </a:rPr>
              <a:t> (normalisée) constante (k) : z=</a:t>
            </a:r>
            <a:r>
              <a:rPr lang="fr-BE" sz="3200" dirty="0" err="1" smtClean="0">
                <a:solidFill>
                  <a:srgbClr val="002060"/>
                </a:solidFill>
              </a:rPr>
              <a:t>r±jk</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27</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99" y="961475"/>
            <a:ext cx="6172401" cy="5760000"/>
          </a:xfrm>
          <a:prstGeom prst="rect">
            <a:avLst/>
          </a:prstGeom>
          <a:ln>
            <a:solidFill>
              <a:srgbClr val="0070C0"/>
            </a:solidFill>
          </a:ln>
        </p:spPr>
      </p:pic>
    </p:spTree>
    <p:extLst>
      <p:ext uri="{BB962C8B-B14F-4D97-AF65-F5344CB8AC3E}">
        <p14:creationId xmlns:p14="http://schemas.microsoft.com/office/powerpoint/2010/main" val="340287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1</a:t>
            </a:r>
            <a:r>
              <a:rPr lang="fr-BE" sz="3200" baseline="30000" dirty="0">
                <a:solidFill>
                  <a:srgbClr val="002060"/>
                </a:solidFill>
              </a:rPr>
              <a:t>è</a:t>
            </a:r>
            <a:r>
              <a:rPr lang="fr-BE" sz="3200" baseline="30000" dirty="0" smtClean="0">
                <a:solidFill>
                  <a:srgbClr val="002060"/>
                </a:solidFill>
              </a:rPr>
              <a:t>re</a:t>
            </a:r>
            <a:r>
              <a:rPr lang="fr-BE" sz="3200" dirty="0" smtClean="0">
                <a:solidFill>
                  <a:srgbClr val="002060"/>
                </a:solidFill>
              </a:rPr>
              <a:t> pratique : savoir placer une </a:t>
            </a:r>
            <a:r>
              <a:rPr lang="fr-BE" sz="3200" u="sng" dirty="0" smtClean="0">
                <a:solidFill>
                  <a:srgbClr val="002060"/>
                </a:solidFill>
              </a:rPr>
              <a:t>impédance</a:t>
            </a:r>
            <a:r>
              <a:rPr lang="fr-BE" sz="3200" dirty="0" smtClean="0">
                <a:solidFill>
                  <a:srgbClr val="002060"/>
                </a:solidFill>
              </a:rPr>
              <a:t> sur l’abaque </a:t>
            </a:r>
            <a:endParaRPr lang="fr-BE" sz="3200" dirty="0">
              <a:solidFill>
                <a:srgbClr val="002060"/>
              </a:solidFill>
            </a:endParaRP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28</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052" y="961475"/>
            <a:ext cx="7233896" cy="5760000"/>
          </a:xfrm>
          <a:prstGeom prst="rect">
            <a:avLst/>
          </a:prstGeom>
          <a:ln>
            <a:solidFill>
              <a:srgbClr val="0070C0"/>
            </a:solidFill>
          </a:ln>
        </p:spPr>
      </p:pic>
      <p:sp>
        <p:nvSpPr>
          <p:cNvPr id="6" name="Ellipse 5"/>
          <p:cNvSpPr/>
          <p:nvPr/>
        </p:nvSpPr>
        <p:spPr>
          <a:xfrm>
            <a:off x="2503052" y="1866899"/>
            <a:ext cx="1373623" cy="914314"/>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3507207" y="3841475"/>
            <a:ext cx="159918" cy="1619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8820150" y="2476500"/>
            <a:ext cx="990600" cy="801826"/>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8841843" y="3841475"/>
            <a:ext cx="159918" cy="1619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7124700" y="961475"/>
            <a:ext cx="752475" cy="410125"/>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6403443" y="2184038"/>
            <a:ext cx="159918" cy="1619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8443912" y="1398000"/>
            <a:ext cx="752475" cy="410125"/>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p:cNvSpPr/>
          <p:nvPr/>
        </p:nvSpPr>
        <p:spPr>
          <a:xfrm>
            <a:off x="7569612" y="2485938"/>
            <a:ext cx="159918" cy="1619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Arc 7"/>
          <p:cNvSpPr/>
          <p:nvPr/>
        </p:nvSpPr>
        <p:spPr>
          <a:xfrm>
            <a:off x="5360917" y="2128955"/>
            <a:ext cx="3560885" cy="3586963"/>
          </a:xfrm>
          <a:prstGeom prst="arc">
            <a:avLst>
              <a:gd name="adj1" fmla="val 10800360"/>
              <a:gd name="adj2" fmla="val 1572976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7" name="Arc 16"/>
          <p:cNvSpPr/>
          <p:nvPr/>
        </p:nvSpPr>
        <p:spPr>
          <a:xfrm rot="10800000">
            <a:off x="6285318" y="-1149617"/>
            <a:ext cx="4911722" cy="4883416"/>
          </a:xfrm>
          <a:prstGeom prst="arc">
            <a:avLst>
              <a:gd name="adj1" fmla="val 19594455"/>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8" name="Arc 17"/>
          <p:cNvSpPr/>
          <p:nvPr/>
        </p:nvSpPr>
        <p:spPr>
          <a:xfrm>
            <a:off x="6297490" y="2579374"/>
            <a:ext cx="2704271" cy="2744650"/>
          </a:xfrm>
          <a:prstGeom prst="arc">
            <a:avLst>
              <a:gd name="adj1" fmla="val 10800360"/>
              <a:gd name="adj2" fmla="val 1724748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9" name="Arc 18"/>
          <p:cNvSpPr/>
          <p:nvPr/>
        </p:nvSpPr>
        <p:spPr>
          <a:xfrm rot="10800000">
            <a:off x="7635204" y="947789"/>
            <a:ext cx="3823735" cy="3238222"/>
          </a:xfrm>
          <a:prstGeom prst="arc">
            <a:avLst>
              <a:gd name="adj1" fmla="val 20200212"/>
              <a:gd name="adj2" fmla="val 157604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0" name="Ellipse 19"/>
          <p:cNvSpPr/>
          <p:nvPr/>
        </p:nvSpPr>
        <p:spPr>
          <a:xfrm>
            <a:off x="5037468" y="3456842"/>
            <a:ext cx="305340" cy="55391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6029473" y="1207776"/>
            <a:ext cx="305340" cy="55391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p:cNvSpPr/>
          <p:nvPr/>
        </p:nvSpPr>
        <p:spPr>
          <a:xfrm>
            <a:off x="5932702" y="3469267"/>
            <a:ext cx="305340" cy="55391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p:cNvSpPr/>
          <p:nvPr/>
        </p:nvSpPr>
        <p:spPr>
          <a:xfrm rot="1751041">
            <a:off x="7496901" y="1665958"/>
            <a:ext cx="305340" cy="55391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369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2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8" grpId="0" animBg="1"/>
      <p:bldP spid="17" grpId="0" animBg="1"/>
      <p:bldP spid="18" grpId="0" animBg="1"/>
      <p:bldP spid="19"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Cercles à ROS (SWR) constants</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29</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697" y="961475"/>
            <a:ext cx="6390606" cy="5760000"/>
          </a:xfrm>
          <a:prstGeom prst="rect">
            <a:avLst/>
          </a:prstGeom>
          <a:ln>
            <a:solidFill>
              <a:srgbClr val="0070C0"/>
            </a:solidFill>
          </a:ln>
        </p:spPr>
      </p:pic>
      <p:sp>
        <p:nvSpPr>
          <p:cNvPr id="10" name="Rectangle 9"/>
          <p:cNvSpPr/>
          <p:nvPr/>
        </p:nvSpPr>
        <p:spPr>
          <a:xfrm>
            <a:off x="8339137" y="1400175"/>
            <a:ext cx="842963" cy="518645"/>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5124450" y="2943226"/>
            <a:ext cx="1857375" cy="1799774"/>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3376612" y="6097027"/>
            <a:ext cx="966788" cy="551423"/>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4219576" y="2032153"/>
            <a:ext cx="3667124" cy="3635221"/>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3" name="Connecteur droit 12"/>
          <p:cNvCxnSpPr/>
          <p:nvPr/>
        </p:nvCxnSpPr>
        <p:spPr>
          <a:xfrm>
            <a:off x="3376612" y="3829050"/>
            <a:ext cx="5376863"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6981825" y="3848100"/>
            <a:ext cx="0" cy="7806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6719814" y="3576637"/>
            <a:ext cx="361950" cy="31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Connecteur droit 16"/>
          <p:cNvCxnSpPr/>
          <p:nvPr/>
        </p:nvCxnSpPr>
        <p:spPr>
          <a:xfrm flipV="1">
            <a:off x="7886700" y="3848100"/>
            <a:ext cx="0" cy="7806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7596040" y="3585975"/>
            <a:ext cx="361950" cy="3143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à coins arrondis 18"/>
          <p:cNvSpPr>
            <a:spLocks noChangeAspect="1"/>
          </p:cNvSpPr>
          <p:nvPr/>
        </p:nvSpPr>
        <p:spPr>
          <a:xfrm>
            <a:off x="720000" y="1086315"/>
            <a:ext cx="3095625" cy="1208031"/>
          </a:xfrm>
          <a:prstGeom prst="wedgeRoundRectCallout">
            <a:avLst>
              <a:gd name="adj1" fmla="val 119696"/>
              <a:gd name="adj2" fmla="val 17084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Prime center :</a:t>
            </a:r>
          </a:p>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Centre des cercles concentriques</a:t>
            </a:r>
          </a:p>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à SWR constant</a:t>
            </a:r>
            <a:endParaRPr lang="fr-BE" sz="2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Accolade ouvrante 13"/>
          <p:cNvSpPr/>
          <p:nvPr/>
        </p:nvSpPr>
        <p:spPr>
          <a:xfrm rot="5400000">
            <a:off x="7283143" y="1877620"/>
            <a:ext cx="364149" cy="2824163"/>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0" name="Rectangle à coins arrondis 19"/>
          <p:cNvSpPr>
            <a:spLocks noChangeAspect="1"/>
          </p:cNvSpPr>
          <p:nvPr/>
        </p:nvSpPr>
        <p:spPr>
          <a:xfrm>
            <a:off x="8696177" y="2023072"/>
            <a:ext cx="2823824" cy="1208031"/>
          </a:xfrm>
          <a:prstGeom prst="wedgeRoundRectCallout">
            <a:avLst>
              <a:gd name="adj1" fmla="val -88919"/>
              <a:gd name="adj2" fmla="val 2734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Lecture du SWR sur la partie de droite de l’axe des résistances pures</a:t>
            </a:r>
            <a:endParaRPr lang="fr-BE" sz="2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2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1" grpId="0" animBg="1"/>
      <p:bldP spid="12" grpId="0" animBg="1"/>
      <p:bldP spid="16" grpId="0" animBg="1"/>
      <p:bldP spid="18" grpId="0" animBg="1"/>
      <p:bldP spid="19" grpId="0" animBg="1"/>
      <p:bldP spid="14"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Manuel de référence rédigé par l’inventeur lui-même</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a:t>
            </a:fld>
            <a:endParaRPr lang="fr-BE"/>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40000" y="1681475"/>
            <a:ext cx="5760000" cy="4320000"/>
          </a:xfrm>
          <a:prstGeom prst="rect">
            <a:avLst/>
          </a:prstGeom>
        </p:spPr>
      </p:pic>
    </p:spTree>
    <p:extLst>
      <p:ext uri="{BB962C8B-B14F-4D97-AF65-F5344CB8AC3E}">
        <p14:creationId xmlns:p14="http://schemas.microsoft.com/office/powerpoint/2010/main" val="1519773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Cercles à ROS (SWR) constants et lignes de transmission</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30</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12"/>
          <p:cNvSpPr>
            <a:spLocks noChangeAspect="1"/>
          </p:cNvSpPr>
          <p:nvPr/>
        </p:nvSpPr>
        <p:spPr>
          <a:xfrm>
            <a:off x="720000" y="3350447"/>
            <a:ext cx="10800000" cy="1754326"/>
          </a:xfrm>
          <a:prstGeom prst="rect">
            <a:avLst/>
          </a:prstGeom>
        </p:spPr>
        <p:txBody>
          <a:bodyPr>
            <a:spAutoFit/>
          </a:bodyPr>
          <a:lstStyle/>
          <a:p>
            <a:r>
              <a:rPr lang="fr-BE" sz="3600" dirty="0" smtClean="0"/>
              <a:t>Rendez-vous la fois prochaine sur le site Internet ON5VL</a:t>
            </a:r>
          </a:p>
          <a:p>
            <a:r>
              <a:rPr lang="fr-BE" sz="3600" dirty="0" smtClean="0"/>
              <a:t>pour la 2</a:t>
            </a:r>
            <a:r>
              <a:rPr lang="fr-BE" sz="3600" baseline="30000" dirty="0" smtClean="0"/>
              <a:t>ème</a:t>
            </a:r>
            <a:r>
              <a:rPr lang="fr-BE" sz="3600" dirty="0" smtClean="0"/>
              <a:t> partie</a:t>
            </a:r>
          </a:p>
          <a:p>
            <a:r>
              <a:rPr lang="fr-BE" sz="3600" dirty="0" smtClean="0">
                <a:hlinkClick r:id="rId2"/>
              </a:rPr>
              <a:t>http</a:t>
            </a:r>
            <a:r>
              <a:rPr lang="fr-BE" sz="3600" dirty="0">
                <a:hlinkClick r:id="rId2"/>
              </a:rPr>
              <a:t>://on5vl.e-monsite.com</a:t>
            </a:r>
            <a:r>
              <a:rPr lang="fr-BE" sz="3600" dirty="0" smtClean="0">
                <a:hlinkClick r:id="rId2"/>
              </a:rPr>
              <a:t>/</a:t>
            </a:r>
            <a:endParaRPr lang="fr-BE" sz="3600" dirty="0" smtClean="0"/>
          </a:p>
        </p:txBody>
      </p:sp>
    </p:spTree>
    <p:extLst>
      <p:ext uri="{BB962C8B-B14F-4D97-AF65-F5344CB8AC3E}">
        <p14:creationId xmlns:p14="http://schemas.microsoft.com/office/powerpoint/2010/main" val="1285566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Bibliographie et mentions des sources des figures reprises</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31</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6" name="ZoneTexte 5"/>
          <p:cNvSpPr txBox="1"/>
          <p:nvPr/>
        </p:nvSpPr>
        <p:spPr>
          <a:xfrm>
            <a:off x="720000" y="1010383"/>
            <a:ext cx="10800000" cy="5355312"/>
          </a:xfrm>
          <a:prstGeom prst="rect">
            <a:avLst/>
          </a:prstGeom>
          <a:noFill/>
        </p:spPr>
        <p:txBody>
          <a:bodyPr wrap="square" rtlCol="0">
            <a:spAutoFit/>
          </a:bodyPr>
          <a:lstStyle/>
          <a:p>
            <a:pPr marL="342900" indent="-342900">
              <a:buFontTx/>
              <a:buChar char="-"/>
            </a:pPr>
            <a:r>
              <a:rPr lang="fr-BE" dirty="0" smtClean="0"/>
              <a:t>Abaque de Smith : Black </a:t>
            </a:r>
            <a:r>
              <a:rPr lang="fr-BE" dirty="0" err="1" smtClean="0"/>
              <a:t>Magic</a:t>
            </a:r>
            <a:r>
              <a:rPr lang="fr-BE" dirty="0" smtClean="0"/>
              <a:t> Design, The Complete Smith Chart, </a:t>
            </a:r>
            <a:r>
              <a:rPr lang="fr-BE" dirty="0" err="1" smtClean="0"/>
              <a:t>Wikipedia</a:t>
            </a:r>
            <a:r>
              <a:rPr lang="fr-BE" dirty="0" smtClean="0"/>
              <a:t>, abaque de Smith ;</a:t>
            </a:r>
          </a:p>
          <a:p>
            <a:pPr marL="342900" indent="-342900">
              <a:buFontTx/>
              <a:buChar char="-"/>
            </a:pPr>
            <a:r>
              <a:rPr lang="fr-BE" dirty="0" smtClean="0"/>
              <a:t>P.H. Smith : Smith Chart Amateur Radio Society (SCARS) K4OO, Raleigh, NC, membre ARRL, smithchart.org ;</a:t>
            </a:r>
          </a:p>
          <a:p>
            <a:pPr marL="342900" indent="-342900">
              <a:buFontTx/>
              <a:buChar char="-"/>
            </a:pPr>
            <a:r>
              <a:rPr lang="fr-BE" dirty="0" smtClean="0"/>
              <a:t>Livre, </a:t>
            </a:r>
            <a:r>
              <a:rPr lang="fr-BE" u="sng" dirty="0" err="1" smtClean="0"/>
              <a:t>Electronic</a:t>
            </a:r>
            <a:r>
              <a:rPr lang="fr-BE" u="sng" dirty="0" smtClean="0"/>
              <a:t> Applications of the Smith Chart</a:t>
            </a:r>
            <a:r>
              <a:rPr lang="fr-BE" dirty="0" smtClean="0"/>
              <a:t>, Phillip H. Smith, </a:t>
            </a:r>
            <a:r>
              <a:rPr lang="fr-BE" dirty="0" err="1" smtClean="0"/>
              <a:t>Sci</a:t>
            </a:r>
            <a:r>
              <a:rPr lang="fr-BE" dirty="0" smtClean="0"/>
              <a:t> Tech </a:t>
            </a:r>
            <a:r>
              <a:rPr lang="fr-BE" dirty="0" err="1" smtClean="0"/>
              <a:t>Publishing</a:t>
            </a:r>
            <a:r>
              <a:rPr lang="fr-BE" dirty="0" smtClean="0"/>
              <a:t>, 2</a:t>
            </a:r>
            <a:r>
              <a:rPr lang="fr-BE" baseline="30000" dirty="0" smtClean="0"/>
              <a:t>nd</a:t>
            </a:r>
            <a:r>
              <a:rPr lang="fr-BE" dirty="0" smtClean="0"/>
              <a:t> </a:t>
            </a:r>
            <a:r>
              <a:rPr lang="fr-BE" dirty="0" err="1" smtClean="0"/>
              <a:t>edition</a:t>
            </a:r>
            <a:r>
              <a:rPr lang="fr-BE" dirty="0" smtClean="0"/>
              <a:t>, </a:t>
            </a:r>
            <a:r>
              <a:rPr lang="fr-BE" dirty="0" err="1" smtClean="0"/>
              <a:t>Decembre</a:t>
            </a:r>
            <a:r>
              <a:rPr lang="fr-BE" dirty="0" smtClean="0"/>
              <a:t> 1995, photo de couverture par ON4IJ ;</a:t>
            </a:r>
          </a:p>
          <a:p>
            <a:pPr marL="342900" indent="-342900">
              <a:buFontTx/>
              <a:buChar char="-"/>
            </a:pPr>
            <a:r>
              <a:rPr lang="fr-BE" dirty="0" smtClean="0"/>
              <a:t>Règle à calcul : collection.hardy-jm.fr ;</a:t>
            </a:r>
          </a:p>
          <a:p>
            <a:pPr marL="342900" indent="-342900">
              <a:buFontTx/>
              <a:buChar char="-"/>
            </a:pPr>
            <a:r>
              <a:rPr lang="fr-BE" dirty="0" err="1" smtClean="0"/>
              <a:t>Diagraph</a:t>
            </a:r>
            <a:r>
              <a:rPr lang="fr-BE" dirty="0" smtClean="0"/>
              <a:t> </a:t>
            </a:r>
            <a:r>
              <a:rPr lang="fr-BE" dirty="0" err="1" smtClean="0"/>
              <a:t>Zg</a:t>
            </a:r>
            <a:r>
              <a:rPr lang="fr-BE" dirty="0" smtClean="0"/>
              <a:t> ZZD </a:t>
            </a:r>
            <a:r>
              <a:rPr lang="fr-BE" dirty="0" err="1" smtClean="0"/>
              <a:t>Rohde</a:t>
            </a:r>
            <a:r>
              <a:rPr lang="fr-BE" dirty="0" smtClean="0"/>
              <a:t> &amp; Schwarz : </a:t>
            </a:r>
            <a:r>
              <a:rPr lang="fr-BE" dirty="0" err="1" smtClean="0"/>
              <a:t>Ebay</a:t>
            </a:r>
            <a:r>
              <a:rPr lang="fr-BE" dirty="0" smtClean="0"/>
              <a:t>, </a:t>
            </a:r>
            <a:r>
              <a:rPr lang="fr-BE" dirty="0" err="1" smtClean="0"/>
              <a:t>germany_made</a:t>
            </a:r>
            <a:r>
              <a:rPr lang="fr-BE" dirty="0" smtClean="0"/>
              <a:t>, 19 Juin 2015 ;</a:t>
            </a:r>
          </a:p>
          <a:p>
            <a:pPr marL="342900" indent="-342900">
              <a:buFontTx/>
              <a:buChar char="-"/>
            </a:pPr>
            <a:r>
              <a:rPr lang="fr-BE" dirty="0" smtClean="0"/>
              <a:t>Network Analyzer Hewlett </a:t>
            </a:r>
            <a:r>
              <a:rPr lang="fr-BE" dirty="0" err="1" smtClean="0"/>
              <a:t>Packart</a:t>
            </a:r>
            <a:r>
              <a:rPr lang="fr-BE" dirty="0" smtClean="0"/>
              <a:t> HP 8720A : </a:t>
            </a:r>
            <a:r>
              <a:rPr lang="fr-BE" dirty="0" err="1" smtClean="0"/>
              <a:t>Wikipedia</a:t>
            </a:r>
            <a:r>
              <a:rPr lang="fr-BE" dirty="0" smtClean="0"/>
              <a:t>, Smith Chart ;</a:t>
            </a:r>
          </a:p>
          <a:p>
            <a:pPr marL="342900" indent="-342900">
              <a:buFontTx/>
              <a:buChar char="-"/>
            </a:pPr>
            <a:r>
              <a:rPr lang="fr-BE" dirty="0" smtClean="0"/>
              <a:t>Network Analyzer </a:t>
            </a:r>
            <a:r>
              <a:rPr lang="fr-BE" dirty="0" err="1" smtClean="0"/>
              <a:t>Agilent</a:t>
            </a:r>
            <a:r>
              <a:rPr lang="fr-BE" dirty="0" smtClean="0"/>
              <a:t> Technologies (</a:t>
            </a:r>
            <a:r>
              <a:rPr lang="fr-BE" dirty="0" err="1" smtClean="0"/>
              <a:t>Keysight</a:t>
            </a:r>
            <a:r>
              <a:rPr lang="fr-BE" dirty="0" smtClean="0"/>
              <a:t>) N5242A PNA-X : cal-center.us ;</a:t>
            </a:r>
          </a:p>
          <a:p>
            <a:pPr marL="342900" indent="-342900">
              <a:buFontTx/>
              <a:buChar char="-"/>
            </a:pPr>
            <a:r>
              <a:rPr lang="fr-BE" dirty="0" err="1" smtClean="0"/>
              <a:t>Antenna</a:t>
            </a:r>
            <a:r>
              <a:rPr lang="fr-BE" dirty="0" smtClean="0"/>
              <a:t> Analyzer </a:t>
            </a:r>
            <a:r>
              <a:rPr lang="fr-BE" dirty="0" err="1" smtClean="0"/>
              <a:t>Rig</a:t>
            </a:r>
            <a:r>
              <a:rPr lang="fr-BE" dirty="0" smtClean="0"/>
              <a:t> Expert AA-55 Zoom : </a:t>
            </a:r>
            <a:r>
              <a:rPr lang="fr-BE" dirty="0" err="1" smtClean="0"/>
              <a:t>Rig</a:t>
            </a:r>
            <a:r>
              <a:rPr lang="fr-BE" dirty="0" smtClean="0"/>
              <a:t> Expert Ukraine Ltd., rigexpert.com ;</a:t>
            </a:r>
          </a:p>
          <a:p>
            <a:pPr marL="342900" indent="-342900">
              <a:buFontTx/>
              <a:buChar char="-"/>
            </a:pPr>
            <a:r>
              <a:rPr lang="fr-BE" dirty="0" smtClean="0"/>
              <a:t>Antenne Slim Jim : CQ-QSO 11-12 2016, </a:t>
            </a:r>
            <a:r>
              <a:rPr lang="fr-BE" dirty="0"/>
              <a:t>r</a:t>
            </a:r>
            <a:r>
              <a:rPr lang="fr-BE" dirty="0" smtClean="0"/>
              <a:t>édaction par ON5FM et ON7YD ;</a:t>
            </a:r>
          </a:p>
          <a:p>
            <a:pPr marL="342900" indent="-342900">
              <a:buFontTx/>
              <a:buChar char="-"/>
            </a:pPr>
            <a:r>
              <a:rPr lang="fr-BE" dirty="0" smtClean="0"/>
              <a:t>Diagrammes d’impédances : CQ-QSO 7-8 2009, rédaction par ON5WF ;</a:t>
            </a:r>
          </a:p>
          <a:p>
            <a:pPr marL="342900" indent="-342900">
              <a:buFontTx/>
              <a:buChar char="-"/>
            </a:pPr>
            <a:r>
              <a:rPr lang="fr-BE" dirty="0" smtClean="0"/>
              <a:t>1</a:t>
            </a:r>
            <a:r>
              <a:rPr lang="fr-BE" baseline="30000" dirty="0" smtClean="0"/>
              <a:t>ère</a:t>
            </a:r>
            <a:r>
              <a:rPr lang="fr-BE" dirty="0" smtClean="0"/>
              <a:t> Carte Europe avec méridiens et parallèles : hist-geo.com ;</a:t>
            </a:r>
          </a:p>
          <a:p>
            <a:pPr marL="342900" indent="-342900">
              <a:buFontTx/>
              <a:buChar char="-"/>
            </a:pPr>
            <a:r>
              <a:rPr lang="fr-BE" dirty="0" smtClean="0"/>
              <a:t>2</a:t>
            </a:r>
            <a:r>
              <a:rPr lang="fr-BE" baseline="30000" dirty="0" smtClean="0"/>
              <a:t>ème</a:t>
            </a:r>
            <a:r>
              <a:rPr lang="fr-BE" dirty="0" smtClean="0"/>
              <a:t> Carte Europe avec méridiens et parallèles : </a:t>
            </a:r>
            <a:r>
              <a:rPr lang="fr-BE" dirty="0" err="1" smtClean="0"/>
              <a:t>Latvijas</a:t>
            </a:r>
            <a:r>
              <a:rPr lang="fr-BE" dirty="0" smtClean="0"/>
              <a:t> </a:t>
            </a:r>
            <a:r>
              <a:rPr lang="fr-BE" dirty="0" err="1" smtClean="0"/>
              <a:t>Universitate</a:t>
            </a:r>
            <a:r>
              <a:rPr lang="fr-BE" dirty="0" smtClean="0"/>
              <a:t>, </a:t>
            </a:r>
            <a:r>
              <a:rPr lang="fr-BE" dirty="0" err="1" smtClean="0"/>
              <a:t>Faculty</a:t>
            </a:r>
            <a:r>
              <a:rPr lang="fr-BE" dirty="0" smtClean="0"/>
              <a:t> of </a:t>
            </a:r>
            <a:r>
              <a:rPr lang="fr-BE" dirty="0" err="1" smtClean="0"/>
              <a:t>Biology</a:t>
            </a:r>
            <a:r>
              <a:rPr lang="fr-BE" dirty="0" smtClean="0"/>
              <a:t>, Riga, Lettonie, priede.bf.lu.lv, </a:t>
            </a:r>
            <a:r>
              <a:rPr lang="fr-BE" dirty="0" err="1" smtClean="0"/>
              <a:t>mgrzone_europe</a:t>
            </a:r>
            <a:r>
              <a:rPr lang="fr-BE" dirty="0" smtClean="0"/>
              <a:t> ;</a:t>
            </a:r>
          </a:p>
          <a:p>
            <a:pPr marL="342900" indent="-342900">
              <a:buFontTx/>
              <a:buChar char="-"/>
            </a:pPr>
            <a:r>
              <a:rPr lang="fr-BE" dirty="0" smtClean="0"/>
              <a:t>3</a:t>
            </a:r>
            <a:r>
              <a:rPr lang="fr-BE" baseline="30000" dirty="0" smtClean="0"/>
              <a:t>ème</a:t>
            </a:r>
            <a:r>
              <a:rPr lang="fr-BE" dirty="0" smtClean="0"/>
              <a:t> carte Europe avec QTH Locator : DO7HJK.de</a:t>
            </a:r>
          </a:p>
          <a:p>
            <a:pPr marL="342900" indent="-342900">
              <a:buFontTx/>
              <a:buChar char="-"/>
            </a:pPr>
            <a:r>
              <a:rPr lang="fr-BE" dirty="0" smtClean="0"/>
              <a:t>Transformation </a:t>
            </a:r>
            <a:r>
              <a:rPr lang="fr-BE" dirty="0" smtClean="0"/>
              <a:t>du plan </a:t>
            </a:r>
            <a:r>
              <a:rPr lang="fr-BE" dirty="0" err="1" smtClean="0"/>
              <a:t>Re</a:t>
            </a:r>
            <a:r>
              <a:rPr lang="fr-BE" dirty="0" smtClean="0"/>
              <a:t>(Z)/Im(Z) en abaque </a:t>
            </a:r>
            <a:r>
              <a:rPr lang="fr-BE" dirty="0" err="1" smtClean="0"/>
              <a:t>Re</a:t>
            </a:r>
            <a:r>
              <a:rPr lang="fr-BE" dirty="0" smtClean="0"/>
              <a:t>(</a:t>
            </a:r>
            <a:r>
              <a:rPr lang="el-GR" dirty="0" smtClean="0"/>
              <a:t>Γ</a:t>
            </a:r>
            <a:r>
              <a:rPr lang="fr-BE" dirty="0" smtClean="0"/>
              <a:t>)/Im(</a:t>
            </a:r>
            <a:r>
              <a:rPr lang="el-GR" dirty="0" smtClean="0"/>
              <a:t>Γ</a:t>
            </a:r>
            <a:r>
              <a:rPr lang="fr-BE" dirty="0" smtClean="0"/>
              <a:t>) </a:t>
            </a:r>
            <a:r>
              <a:rPr lang="fr-BE" dirty="0" smtClean="0"/>
              <a:t>(transformation bilinéaire de Möbius) : </a:t>
            </a:r>
            <a:r>
              <a:rPr lang="fr-BE" dirty="0" smtClean="0"/>
              <a:t>RF engineering basic concepts, Fritz </a:t>
            </a:r>
            <a:r>
              <a:rPr lang="fr-BE" dirty="0" err="1" smtClean="0"/>
              <a:t>Caspers</a:t>
            </a:r>
            <a:r>
              <a:rPr lang="fr-BE" dirty="0" smtClean="0"/>
              <a:t>, CERN, Geneva, </a:t>
            </a:r>
            <a:r>
              <a:rPr lang="fr-BE" dirty="0" err="1" smtClean="0"/>
              <a:t>Switzerland</a:t>
            </a:r>
            <a:r>
              <a:rPr lang="fr-BE" dirty="0" smtClean="0"/>
              <a:t>, ARRL Pacific Division Convention 11-13 Oct. 2013, Santa Clara, </a:t>
            </a:r>
            <a:r>
              <a:rPr lang="fr-BE" dirty="0" err="1" smtClean="0"/>
              <a:t>California</a:t>
            </a:r>
            <a:r>
              <a:rPr lang="fr-BE" dirty="0" smtClean="0"/>
              <a:t>, USA ;</a:t>
            </a:r>
          </a:p>
          <a:p>
            <a:pPr marL="342900" indent="-342900">
              <a:buFontTx/>
              <a:buChar char="-"/>
            </a:pPr>
            <a:r>
              <a:rPr lang="fr-BE" dirty="0" smtClean="0"/>
              <a:t>4 figures des réseaux de cercles abaque de Smith : ARRL </a:t>
            </a:r>
            <a:r>
              <a:rPr lang="fr-BE" dirty="0" err="1" smtClean="0"/>
              <a:t>Antenna</a:t>
            </a:r>
            <a:r>
              <a:rPr lang="fr-BE" dirty="0" smtClean="0"/>
              <a:t> Book, 21</a:t>
            </a:r>
            <a:r>
              <a:rPr lang="fr-BE" baseline="30000" dirty="0" smtClean="0"/>
              <a:t>ème</a:t>
            </a:r>
            <a:r>
              <a:rPr lang="fr-BE" dirty="0" smtClean="0"/>
              <a:t> édition, chapitre 28.</a:t>
            </a:r>
            <a:endParaRPr lang="fr-BE" dirty="0"/>
          </a:p>
        </p:txBody>
      </p:sp>
    </p:spTree>
    <p:extLst>
      <p:ext uri="{BB962C8B-B14F-4D97-AF65-F5344CB8AC3E}">
        <p14:creationId xmlns:p14="http://schemas.microsoft.com/office/powerpoint/2010/main" val="188862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Afin de profiter des exposés, imprimez la figure ci-dessous</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4</a:t>
            </a:fld>
            <a:endParaRPr lang="fr-BE"/>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354" y="961475"/>
            <a:ext cx="5199292" cy="5760000"/>
          </a:xfrm>
          <a:prstGeom prst="rect">
            <a:avLst/>
          </a:prstGeom>
          <a:ln>
            <a:solidFill>
              <a:srgbClr val="0070C0"/>
            </a:solidFill>
          </a:ln>
        </p:spPr>
      </p:pic>
      <p:sp>
        <p:nvSpPr>
          <p:cNvPr id="2" name="ZoneTexte 1"/>
          <p:cNvSpPr txBox="1"/>
          <p:nvPr/>
        </p:nvSpPr>
        <p:spPr>
          <a:xfrm>
            <a:off x="8859328" y="1613141"/>
            <a:ext cx="2660672" cy="3416320"/>
          </a:xfrm>
          <a:prstGeom prst="rect">
            <a:avLst/>
          </a:prstGeom>
          <a:noFill/>
        </p:spPr>
        <p:txBody>
          <a:bodyPr wrap="square" rtlCol="0">
            <a:spAutoFit/>
          </a:bodyPr>
          <a:lstStyle/>
          <a:p>
            <a:r>
              <a:rPr lang="fr-BE" u="sng" dirty="0" smtClean="0"/>
              <a:t>Suggestion</a:t>
            </a:r>
            <a:r>
              <a:rPr lang="fr-BE" dirty="0" smtClean="0"/>
              <a:t> : téléchargez vous-même le fichier </a:t>
            </a:r>
            <a:r>
              <a:rPr lang="fr-BE" dirty="0" err="1" smtClean="0"/>
              <a:t>pdf</a:t>
            </a:r>
            <a:r>
              <a:rPr lang="fr-BE" dirty="0" smtClean="0"/>
              <a:t> en version haute résolution de l’abaque de Smith complète publiée par </a:t>
            </a:r>
            <a:r>
              <a:rPr lang="fr-BE" i="1" dirty="0" smtClean="0"/>
              <a:t>Black </a:t>
            </a:r>
            <a:r>
              <a:rPr lang="fr-BE" i="1" dirty="0" err="1" smtClean="0"/>
              <a:t>Magic</a:t>
            </a:r>
            <a:r>
              <a:rPr lang="fr-BE" i="1" dirty="0" smtClean="0"/>
              <a:t> Design</a:t>
            </a:r>
            <a:r>
              <a:rPr lang="fr-BE" dirty="0" smtClean="0"/>
              <a:t>.</a:t>
            </a:r>
          </a:p>
          <a:p>
            <a:r>
              <a:rPr lang="fr-BE" dirty="0" smtClean="0"/>
              <a:t>Vous trouverez plusieurs liens sur Internet en utilisant un moteur de recherche et en utilisant les mots clefs « </a:t>
            </a:r>
            <a:r>
              <a:rPr lang="fr-BE" i="1" dirty="0" smtClean="0"/>
              <a:t>Complete Smith Chart</a:t>
            </a:r>
            <a:r>
              <a:rPr lang="fr-BE" dirty="0" smtClean="0"/>
              <a:t> ».</a:t>
            </a:r>
            <a:endParaRPr lang="fr-BE" dirty="0"/>
          </a:p>
        </p:txBody>
      </p:sp>
    </p:spTree>
    <p:extLst>
      <p:ext uri="{BB962C8B-B14F-4D97-AF65-F5344CB8AC3E}">
        <p14:creationId xmlns:p14="http://schemas.microsoft.com/office/powerpoint/2010/main" val="191194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Phillip </a:t>
            </a:r>
            <a:r>
              <a:rPr lang="fr-BE" sz="3200" dirty="0" err="1" smtClean="0">
                <a:solidFill>
                  <a:srgbClr val="002060"/>
                </a:solidFill>
              </a:rPr>
              <a:t>Hagar</a:t>
            </a:r>
            <a:r>
              <a:rPr lang="fr-BE" sz="3200" dirty="0" smtClean="0">
                <a:solidFill>
                  <a:srgbClr val="002060"/>
                </a:solidFill>
              </a:rPr>
              <a:t> Smith, Radioamateur : </a:t>
            </a:r>
            <a:r>
              <a:rPr lang="fr-BE" sz="3200" dirty="0" err="1" smtClean="0">
                <a:solidFill>
                  <a:srgbClr val="002060"/>
                </a:solidFill>
              </a:rPr>
              <a:t>callsign</a:t>
            </a:r>
            <a:r>
              <a:rPr lang="fr-BE" sz="3200" dirty="0" smtClean="0">
                <a:solidFill>
                  <a:srgbClr val="002060"/>
                </a:solidFill>
              </a:rPr>
              <a:t> 1ANB</a:t>
            </a:r>
            <a:endParaRPr lang="fr-BE" sz="3200" dirty="0">
              <a:solidFill>
                <a:srgbClr val="002060"/>
              </a:solidFill>
            </a:endParaRPr>
          </a:p>
        </p:txBody>
      </p:sp>
      <p:sp>
        <p:nvSpPr>
          <p:cNvPr id="6" name="ZoneTexte 5"/>
          <p:cNvSpPr txBox="1"/>
          <p:nvPr/>
        </p:nvSpPr>
        <p:spPr>
          <a:xfrm>
            <a:off x="720000" y="900000"/>
            <a:ext cx="10800000" cy="3046988"/>
          </a:xfrm>
          <a:prstGeom prst="rect">
            <a:avLst/>
          </a:prstGeom>
          <a:noFill/>
        </p:spPr>
        <p:txBody>
          <a:bodyPr wrap="square" rtlCol="0">
            <a:spAutoFit/>
          </a:bodyPr>
          <a:lstStyle/>
          <a:p>
            <a:pPr marL="457200" indent="-457200">
              <a:buFontTx/>
              <a:buChar char="-"/>
            </a:pPr>
            <a:r>
              <a:rPr lang="fr-BE" sz="3200" dirty="0" smtClean="0"/>
              <a:t>Abaque inventée en 1936 et publiée en 1939 par P.H. Smith</a:t>
            </a:r>
          </a:p>
          <a:p>
            <a:pPr marL="457200" indent="-457200">
              <a:buFontTx/>
              <a:buChar char="-"/>
            </a:pPr>
            <a:r>
              <a:rPr lang="fr-BE" sz="3200" dirty="0" smtClean="0"/>
              <a:t>Travaux sur lignes de transmission</a:t>
            </a:r>
          </a:p>
          <a:p>
            <a:pPr marL="457200" indent="-457200">
              <a:buFontTx/>
              <a:buChar char="-"/>
            </a:pPr>
            <a:r>
              <a:rPr lang="fr-BE" sz="3200" dirty="0" smtClean="0"/>
              <a:t>Représentations graphiques de relations mathématiques</a:t>
            </a:r>
          </a:p>
          <a:p>
            <a:pPr marL="457200" indent="-457200">
              <a:buFontTx/>
              <a:buChar char="-"/>
            </a:pPr>
            <a:r>
              <a:rPr lang="fr-BE" sz="3200" dirty="0" smtClean="0"/>
              <a:t>Avant 1970 : règle à calcul → tables des logarithmes</a:t>
            </a:r>
          </a:p>
          <a:p>
            <a:pPr marL="457200" indent="-457200">
              <a:buFontTx/>
              <a:buChar char="-"/>
            </a:pPr>
            <a:r>
              <a:rPr lang="fr-BE" sz="3200" dirty="0" smtClean="0"/>
              <a:t>Après 1970 : calculatrice numérique</a:t>
            </a:r>
          </a:p>
          <a:p>
            <a:pPr marL="457200" indent="-457200">
              <a:buFontTx/>
              <a:buChar char="-"/>
            </a:pPr>
            <a:r>
              <a:rPr lang="fr-BE" sz="3200" dirty="0" smtClean="0"/>
              <a:t>En 2017 : ordinateur et logiciels dédiés avec abaque de Smith</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5</a:t>
            </a:fld>
            <a:endParaRPr lang="fr-BE"/>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4196350"/>
            <a:ext cx="10679618" cy="2160000"/>
          </a:xfrm>
          <a:prstGeom prst="rect">
            <a:avLst/>
          </a:prstGeom>
        </p:spPr>
      </p:pic>
    </p:spTree>
    <p:extLst>
      <p:ext uri="{BB962C8B-B14F-4D97-AF65-F5344CB8AC3E}">
        <p14:creationId xmlns:p14="http://schemas.microsoft.com/office/powerpoint/2010/main" val="345767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et analyseur de réseau vectoriel</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6</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200" y="1604961"/>
            <a:ext cx="7599800" cy="5040000"/>
          </a:xfrm>
          <a:prstGeom prst="rect">
            <a:avLst/>
          </a:prstGeom>
          <a:ln>
            <a:solidFill>
              <a:srgbClr val="0070C0"/>
            </a:solidFill>
          </a:ln>
        </p:spPr>
      </p:pic>
      <p:sp>
        <p:nvSpPr>
          <p:cNvPr id="8" name="Rectangle 7"/>
          <p:cNvSpPr>
            <a:spLocks noChangeAspect="1"/>
          </p:cNvSpPr>
          <p:nvPr/>
        </p:nvSpPr>
        <p:spPr>
          <a:xfrm>
            <a:off x="720000" y="900000"/>
            <a:ext cx="10800000" cy="584775"/>
          </a:xfrm>
          <a:prstGeom prst="rect">
            <a:avLst/>
          </a:prstGeom>
        </p:spPr>
        <p:txBody>
          <a:bodyPr>
            <a:spAutoFit/>
          </a:bodyPr>
          <a:lstStyle/>
          <a:p>
            <a:r>
              <a:rPr lang="fr-BE" sz="3200" dirty="0" smtClean="0"/>
              <a:t>En 1950 : Z-g-</a:t>
            </a:r>
            <a:r>
              <a:rPr lang="fr-BE" sz="3200" dirty="0" err="1" smtClean="0"/>
              <a:t>Diagraph</a:t>
            </a:r>
            <a:r>
              <a:rPr lang="fr-BE" sz="3200" dirty="0" smtClean="0"/>
              <a:t> ZDU et ZZD de </a:t>
            </a:r>
            <a:r>
              <a:rPr lang="fr-BE" sz="3200" dirty="0" err="1" smtClean="0"/>
              <a:t>Rohde</a:t>
            </a:r>
            <a:r>
              <a:rPr lang="fr-BE" sz="3200" dirty="0" smtClean="0"/>
              <a:t> &amp; Schwarz</a:t>
            </a:r>
          </a:p>
        </p:txBody>
      </p:sp>
    </p:spTree>
    <p:extLst>
      <p:ext uri="{BB962C8B-B14F-4D97-AF65-F5344CB8AC3E}">
        <p14:creationId xmlns:p14="http://schemas.microsoft.com/office/powerpoint/2010/main" val="2273683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et analyseur de réseau vectoriel</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7</a:t>
            </a:fld>
            <a:endParaRPr lang="fr-BE"/>
          </a:p>
        </p:txBody>
      </p:sp>
      <p:sp>
        <p:nvSpPr>
          <p:cNvPr id="8" name="Rectangle 7"/>
          <p:cNvSpPr>
            <a:spLocks noChangeAspect="1"/>
          </p:cNvSpPr>
          <p:nvPr/>
        </p:nvSpPr>
        <p:spPr>
          <a:xfrm>
            <a:off x="720000" y="900000"/>
            <a:ext cx="10800000" cy="584775"/>
          </a:xfrm>
          <a:prstGeom prst="rect">
            <a:avLst/>
          </a:prstGeom>
        </p:spPr>
        <p:txBody>
          <a:bodyPr>
            <a:spAutoFit/>
          </a:bodyPr>
          <a:lstStyle/>
          <a:p>
            <a:r>
              <a:rPr lang="fr-BE" sz="3200" dirty="0" smtClean="0"/>
              <a:t>En 1985-1990 : HP 8510, HP 8720, HP 8753 de Hewlett Packard</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60" y="1681475"/>
            <a:ext cx="6860879" cy="5040000"/>
          </a:xfrm>
          <a:prstGeom prst="rect">
            <a:avLst/>
          </a:prstGeom>
        </p:spPr>
      </p:pic>
    </p:spTree>
    <p:extLst>
      <p:ext uri="{BB962C8B-B14F-4D97-AF65-F5344CB8AC3E}">
        <p14:creationId xmlns:p14="http://schemas.microsoft.com/office/powerpoint/2010/main" val="747279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et analyseur de réseau vectoriel</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8</a:t>
            </a:fld>
            <a:endParaRPr lang="fr-BE"/>
          </a:p>
        </p:txBody>
      </p:sp>
      <p:sp>
        <p:nvSpPr>
          <p:cNvPr id="8" name="Rectangle 7"/>
          <p:cNvSpPr>
            <a:spLocks noChangeAspect="1"/>
          </p:cNvSpPr>
          <p:nvPr/>
        </p:nvSpPr>
        <p:spPr>
          <a:xfrm>
            <a:off x="720000" y="900000"/>
            <a:ext cx="10800000" cy="584775"/>
          </a:xfrm>
          <a:prstGeom prst="rect">
            <a:avLst/>
          </a:prstGeom>
        </p:spPr>
        <p:txBody>
          <a:bodyPr>
            <a:spAutoFit/>
          </a:bodyPr>
          <a:lstStyle/>
          <a:p>
            <a:r>
              <a:rPr lang="fr-BE" sz="3200" dirty="0" smtClean="0"/>
              <a:t>En 2015 : PNA-X N5247A de </a:t>
            </a:r>
            <a:r>
              <a:rPr lang="fr-BE" sz="3200" dirty="0" err="1" smtClean="0"/>
              <a:t>Keysight</a:t>
            </a:r>
            <a:r>
              <a:rPr lang="fr-BE" sz="3200" dirty="0" smtClean="0"/>
              <a:t> (</a:t>
            </a:r>
            <a:r>
              <a:rPr lang="fr-BE" sz="3200" dirty="0" err="1" smtClean="0"/>
              <a:t>Agilent</a:t>
            </a:r>
            <a:r>
              <a:rPr lang="fr-BE" sz="3200" dirty="0" smtClean="0"/>
              <a:t> / Hewlett Packard)</a:t>
            </a:r>
          </a:p>
        </p:txBody>
      </p:sp>
      <p:pic>
        <p:nvPicPr>
          <p:cNvPr id="3074" name="Picture 2" descr="Résultat de recherche d'images pour &quot;network analyzer PN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643" y="1681475"/>
            <a:ext cx="7272557"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06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a:t>
            </a:r>
            <a:r>
              <a:rPr lang="fr-BE" sz="3200" dirty="0" err="1">
                <a:solidFill>
                  <a:srgbClr val="002060"/>
                </a:solidFill>
              </a:rPr>
              <a:t>A</a:t>
            </a:r>
            <a:r>
              <a:rPr lang="fr-BE" sz="3200" dirty="0" err="1" smtClean="0">
                <a:solidFill>
                  <a:srgbClr val="002060"/>
                </a:solidFill>
              </a:rPr>
              <a:t>ntenna</a:t>
            </a:r>
            <a:r>
              <a:rPr lang="fr-BE" sz="3200" dirty="0" smtClean="0">
                <a:solidFill>
                  <a:srgbClr val="002060"/>
                </a:solidFill>
              </a:rPr>
              <a:t> Analyzer et Radioamateurs</a:t>
            </a:r>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9</a:t>
            </a:fld>
            <a:endParaRPr lang="fr-BE"/>
          </a:p>
        </p:txBody>
      </p:sp>
      <p:sp>
        <p:nvSpPr>
          <p:cNvPr id="8" name="Rectangle 7"/>
          <p:cNvSpPr>
            <a:spLocks noChangeAspect="1"/>
          </p:cNvSpPr>
          <p:nvPr/>
        </p:nvSpPr>
        <p:spPr>
          <a:xfrm>
            <a:off x="720000" y="900000"/>
            <a:ext cx="10800000" cy="584775"/>
          </a:xfrm>
          <a:prstGeom prst="rect">
            <a:avLst/>
          </a:prstGeom>
        </p:spPr>
        <p:txBody>
          <a:bodyPr>
            <a:spAutoFit/>
          </a:bodyPr>
          <a:lstStyle/>
          <a:p>
            <a:r>
              <a:rPr lang="fr-BE" sz="3200" dirty="0" smtClean="0"/>
              <a:t>En 2017 : AA-55 Zoom de </a:t>
            </a:r>
            <a:r>
              <a:rPr lang="fr-BE" sz="3200" dirty="0" err="1" smtClean="0"/>
              <a:t>Rig</a:t>
            </a:r>
            <a:r>
              <a:rPr lang="fr-BE" sz="3200" dirty="0" smtClean="0"/>
              <a:t> Expert</a:t>
            </a:r>
          </a:p>
        </p:txBody>
      </p:sp>
      <p:pic>
        <p:nvPicPr>
          <p:cNvPr id="4098"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268" y="1588387"/>
            <a:ext cx="2974715" cy="50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spect="1"/>
          </p:cNvSpPr>
          <p:nvPr/>
        </p:nvSpPr>
        <p:spPr>
          <a:xfrm>
            <a:off x="5606004" y="2574451"/>
            <a:ext cx="5747796" cy="2062103"/>
          </a:xfrm>
          <a:prstGeom prst="rect">
            <a:avLst/>
          </a:prstGeom>
        </p:spPr>
        <p:txBody>
          <a:bodyPr wrap="square">
            <a:spAutoFit/>
          </a:bodyPr>
          <a:lstStyle/>
          <a:p>
            <a:r>
              <a:rPr lang="fr-BE" sz="3200" dirty="0" smtClean="0"/>
              <a:t>Dans notre monde moderne du numérique, l’abaque de Smith est et reste un outil indispensable pour tous les Radioamateurs !</a:t>
            </a:r>
          </a:p>
        </p:txBody>
      </p:sp>
    </p:spTree>
    <p:extLst>
      <p:ext uri="{BB962C8B-B14F-4D97-AF65-F5344CB8AC3E}">
        <p14:creationId xmlns:p14="http://schemas.microsoft.com/office/powerpoint/2010/main" val="1941592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1187</Words>
  <Application>Microsoft Office PowerPoint</Application>
  <PresentationFormat>Grand écran</PresentationFormat>
  <Paragraphs>182</Paragraphs>
  <Slides>31</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7" baseType="lpstr">
      <vt:lpstr>Arial</vt:lpstr>
      <vt:lpstr>Calibri</vt:lpstr>
      <vt:lpstr>Calibri Light</vt:lpstr>
      <vt:lpstr>Times New Roman</vt: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JFMA</dc:creator>
  <cp:lastModifiedBy>JFMA</cp:lastModifiedBy>
  <cp:revision>249</cp:revision>
  <dcterms:created xsi:type="dcterms:W3CDTF">2016-04-28T14:17:02Z</dcterms:created>
  <dcterms:modified xsi:type="dcterms:W3CDTF">2017-03-18T19:10:39Z</dcterms:modified>
</cp:coreProperties>
</file>